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9"/>
  </p:notesMasterIdLst>
  <p:sldIdLst>
    <p:sldId id="256" r:id="rId2"/>
    <p:sldId id="258" r:id="rId3"/>
    <p:sldId id="259" r:id="rId4"/>
    <p:sldId id="309" r:id="rId5"/>
    <p:sldId id="297" r:id="rId6"/>
    <p:sldId id="312" r:id="rId7"/>
    <p:sldId id="313" r:id="rId8"/>
    <p:sldId id="314" r:id="rId9"/>
    <p:sldId id="295" r:id="rId10"/>
    <p:sldId id="294" r:id="rId11"/>
    <p:sldId id="316" r:id="rId12"/>
    <p:sldId id="288" r:id="rId13"/>
    <p:sldId id="298" r:id="rId14"/>
    <p:sldId id="319" r:id="rId15"/>
    <p:sldId id="260" r:id="rId16"/>
    <p:sldId id="287" r:id="rId17"/>
    <p:sldId id="321" r:id="rId18"/>
    <p:sldId id="299" r:id="rId19"/>
    <p:sldId id="324" r:id="rId20"/>
    <p:sldId id="296" r:id="rId21"/>
    <p:sldId id="305" r:id="rId22"/>
    <p:sldId id="371" r:id="rId23"/>
    <p:sldId id="370" r:id="rId24"/>
    <p:sldId id="326" r:id="rId25"/>
    <p:sldId id="327" r:id="rId26"/>
    <p:sldId id="329" r:id="rId27"/>
    <p:sldId id="330" r:id="rId28"/>
    <p:sldId id="331" r:id="rId29"/>
    <p:sldId id="332" r:id="rId30"/>
    <p:sldId id="333" r:id="rId31"/>
    <p:sldId id="369" r:id="rId32"/>
    <p:sldId id="315" r:id="rId33"/>
    <p:sldId id="335" r:id="rId34"/>
    <p:sldId id="318" r:id="rId35"/>
    <p:sldId id="342" r:id="rId36"/>
    <p:sldId id="345" r:id="rId37"/>
    <p:sldId id="346" r:id="rId38"/>
    <p:sldId id="347" r:id="rId39"/>
    <p:sldId id="357" r:id="rId40"/>
    <p:sldId id="372" r:id="rId41"/>
    <p:sldId id="358" r:id="rId42"/>
    <p:sldId id="261" r:id="rId43"/>
    <p:sldId id="320" r:id="rId44"/>
    <p:sldId id="359" r:id="rId45"/>
    <p:sldId id="360" r:id="rId46"/>
    <p:sldId id="361" r:id="rId47"/>
    <p:sldId id="362" r:id="rId48"/>
    <p:sldId id="363" r:id="rId49"/>
    <p:sldId id="373" r:id="rId50"/>
    <p:sldId id="317" r:id="rId51"/>
    <p:sldId id="307" r:id="rId52"/>
    <p:sldId id="364" r:id="rId53"/>
    <p:sldId id="366" r:id="rId54"/>
    <p:sldId id="367" r:id="rId55"/>
    <p:sldId id="368" r:id="rId56"/>
    <p:sldId id="334" r:id="rId57"/>
    <p:sldId id="286" r:id="rId58"/>
  </p:sldIdLst>
  <p:sldSz cx="12192000" cy="6858000"/>
  <p:notesSz cx="6858000" cy="9144000"/>
  <p:embeddedFontLst>
    <p:embeddedFont>
      <p:font typeface="Calibri" pitchFamily="34" charset="0"/>
      <p:regular r:id="rId60"/>
      <p:bold r:id="rId61"/>
      <p:italic r:id="rId62"/>
      <p:boldItalic r:id="rId63"/>
    </p:embeddedFont>
    <p:embeddedFont>
      <p:font typeface="微软雅黑" pitchFamily="34" charset="-122"/>
      <p:regular r:id="rId64"/>
      <p:bold r:id="rId65"/>
    </p:embeddedFont>
    <p:embeddedFont>
      <p:font typeface="MS PGothic" pitchFamily="34" charset="-128"/>
      <p:regular r:id="rId66"/>
    </p:embeddedFont>
    <p:embeddedFont>
      <p:font typeface="Times" pitchFamily="18" charset="0"/>
      <p:regular r:id="rId67"/>
      <p:bold r:id="rId68"/>
      <p:italic r:id="rId69"/>
      <p:boldItalic r:id="rId70"/>
    </p:embeddedFont>
    <p:embeddedFont>
      <p:font typeface="黑体" pitchFamily="49" charset="-122"/>
      <p:regular r:id="rId71"/>
    </p:embeddedFont>
  </p:embeddedFontLst>
  <p:defaultTextStyle>
    <a:defPPr>
      <a:defRPr lang="zh-CN"/>
    </a:defPPr>
    <a:lvl1pPr algn="l" rtl="0" fontAlgn="base">
      <a:spcBef>
        <a:spcPct val="0"/>
      </a:spcBef>
      <a:spcAft>
        <a:spcPct val="0"/>
      </a:spcAft>
      <a:defRPr kern="1200">
        <a:solidFill>
          <a:schemeClr val="tx1"/>
        </a:solidFill>
        <a:latin typeface="Arial" charset="0"/>
        <a:ea typeface="等线"/>
        <a:cs typeface="等线"/>
      </a:defRPr>
    </a:lvl1pPr>
    <a:lvl2pPr marL="457200" algn="l" rtl="0" fontAlgn="base">
      <a:spcBef>
        <a:spcPct val="0"/>
      </a:spcBef>
      <a:spcAft>
        <a:spcPct val="0"/>
      </a:spcAft>
      <a:defRPr kern="1200">
        <a:solidFill>
          <a:schemeClr val="tx1"/>
        </a:solidFill>
        <a:latin typeface="Arial" charset="0"/>
        <a:ea typeface="等线"/>
        <a:cs typeface="等线"/>
      </a:defRPr>
    </a:lvl2pPr>
    <a:lvl3pPr marL="914400" algn="l" rtl="0" fontAlgn="base">
      <a:spcBef>
        <a:spcPct val="0"/>
      </a:spcBef>
      <a:spcAft>
        <a:spcPct val="0"/>
      </a:spcAft>
      <a:defRPr kern="1200">
        <a:solidFill>
          <a:schemeClr val="tx1"/>
        </a:solidFill>
        <a:latin typeface="Arial" charset="0"/>
        <a:ea typeface="等线"/>
        <a:cs typeface="等线"/>
      </a:defRPr>
    </a:lvl3pPr>
    <a:lvl4pPr marL="1371600" algn="l" rtl="0" fontAlgn="base">
      <a:spcBef>
        <a:spcPct val="0"/>
      </a:spcBef>
      <a:spcAft>
        <a:spcPct val="0"/>
      </a:spcAft>
      <a:defRPr kern="1200">
        <a:solidFill>
          <a:schemeClr val="tx1"/>
        </a:solidFill>
        <a:latin typeface="Arial" charset="0"/>
        <a:ea typeface="等线"/>
        <a:cs typeface="等线"/>
      </a:defRPr>
    </a:lvl4pPr>
    <a:lvl5pPr marL="1828800" algn="l" rtl="0" fontAlgn="base">
      <a:spcBef>
        <a:spcPct val="0"/>
      </a:spcBef>
      <a:spcAft>
        <a:spcPct val="0"/>
      </a:spcAft>
      <a:defRPr kern="1200">
        <a:solidFill>
          <a:schemeClr val="tx1"/>
        </a:solidFill>
        <a:latin typeface="Arial" charset="0"/>
        <a:ea typeface="等线"/>
        <a:cs typeface="等线"/>
      </a:defRPr>
    </a:lvl5pPr>
    <a:lvl6pPr marL="2286000" algn="l" defTabSz="914400" rtl="0" eaLnBrk="1" latinLnBrk="0" hangingPunct="1">
      <a:defRPr kern="1200">
        <a:solidFill>
          <a:schemeClr val="tx1"/>
        </a:solidFill>
        <a:latin typeface="Arial" charset="0"/>
        <a:ea typeface="等线"/>
        <a:cs typeface="等线"/>
      </a:defRPr>
    </a:lvl6pPr>
    <a:lvl7pPr marL="2743200" algn="l" defTabSz="914400" rtl="0" eaLnBrk="1" latinLnBrk="0" hangingPunct="1">
      <a:defRPr kern="1200">
        <a:solidFill>
          <a:schemeClr val="tx1"/>
        </a:solidFill>
        <a:latin typeface="Arial" charset="0"/>
        <a:ea typeface="等线"/>
        <a:cs typeface="等线"/>
      </a:defRPr>
    </a:lvl7pPr>
    <a:lvl8pPr marL="3200400" algn="l" defTabSz="914400" rtl="0" eaLnBrk="1" latinLnBrk="0" hangingPunct="1">
      <a:defRPr kern="1200">
        <a:solidFill>
          <a:schemeClr val="tx1"/>
        </a:solidFill>
        <a:latin typeface="Arial" charset="0"/>
        <a:ea typeface="等线"/>
        <a:cs typeface="等线"/>
      </a:defRPr>
    </a:lvl8pPr>
    <a:lvl9pPr marL="3657600" algn="l" defTabSz="914400" rtl="0" eaLnBrk="1" latinLnBrk="0" hangingPunct="1">
      <a:defRPr kern="1200">
        <a:solidFill>
          <a:schemeClr val="tx1"/>
        </a:solidFill>
        <a:latin typeface="Arial" charset="0"/>
        <a:ea typeface="等线"/>
        <a:cs typeface="等线"/>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3366FF"/>
    <a:srgbClr val="FF99CC"/>
    <a:srgbClr val="05588E"/>
    <a:srgbClr val="1D6F62"/>
    <a:srgbClr val="589876"/>
    <a:srgbClr val="3D82B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4660"/>
  </p:normalViewPr>
  <p:slideViewPr>
    <p:cSldViewPr snapToGrid="0">
      <p:cViewPr varScale="1">
        <p:scale>
          <a:sx n="56" d="100"/>
          <a:sy n="56" d="100"/>
        </p:scale>
        <p:origin x="-106" y="-250"/>
      </p:cViewPr>
      <p:guideLst>
        <p:guide orient="horz" pos="2160"/>
        <p:guide pos="3840"/>
      </p:guideLst>
    </p:cSldViewPr>
  </p:slideViewPr>
  <p:notesTextViewPr>
    <p:cViewPr>
      <p:scale>
        <a:sx n="75" d="100"/>
        <a:sy n="75"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4.fntdata"/><Relationship Id="rId68"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7.fntdata"/><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9DAFA385-A999-4FFC-9C27-8AC37434405E}" type="datetimeFigureOut">
              <a:rPr lang="zh-CN" altLang="en-US"/>
              <a:pPr>
                <a:defRPr/>
              </a:pPr>
              <a:t>2015-11-23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C9803894-8C60-4392-9F28-899F8789245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48E9BE-267D-4DEF-8E2F-DA187EA7FBF6}" type="slidenum">
              <a:rPr lang="zh-CN" altLang="en-US">
                <a:cs typeface="等线"/>
              </a:rPr>
              <a:pPr fontAlgn="base">
                <a:spcBef>
                  <a:spcPct val="0"/>
                </a:spcBef>
                <a:spcAft>
                  <a:spcPct val="0"/>
                </a:spcAft>
                <a:defRPr/>
              </a:pPr>
              <a:t>36</a:t>
            </a:fld>
            <a:endParaRPr lang="zh-CN" altLang="en-US">
              <a:cs typeface="等线"/>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1B6AE55-538C-4CBC-BE72-1216771E07DF}" type="datetimeFigureOut">
              <a:rPr lang="zh-CN" altLang="en-US"/>
              <a:pPr>
                <a:defRPr/>
              </a:pPr>
              <a:t>2015-11-23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2D85C6E-5ABB-47BD-84F6-D5870C958B28}" type="slidenum">
              <a:rPr lang="zh-CN" altLang="en-US"/>
              <a:pPr>
                <a:defRPr/>
              </a:pPr>
              <a:t>‹#›</a:t>
            </a:fld>
            <a:endParaRPr lang="zh-CN" altLang="en-US"/>
          </a:p>
        </p:txBody>
      </p:sp>
    </p:spTree>
  </p:cSld>
  <p:clrMapOvr>
    <a:masterClrMapping/>
  </p:clrMapOvr>
  <p:transition spd="slow"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3B30E59-0705-4154-B1A3-7417032138E7}" type="datetimeFigureOut">
              <a:rPr lang="zh-CN" altLang="en-US"/>
              <a:pPr>
                <a:defRPr/>
              </a:pPr>
              <a:t>2015-11-23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71D18BD-BA79-45BF-995A-1A882DECD3DC}" type="slidenum">
              <a:rPr lang="zh-CN" altLang="en-US"/>
              <a:pPr>
                <a:defRPr/>
              </a:pPr>
              <a:t>‹#›</a:t>
            </a:fld>
            <a:endParaRPr lang="zh-CN" altLang="en-US"/>
          </a:p>
        </p:txBody>
      </p:sp>
    </p:spTree>
  </p:cSld>
  <p:clrMapOvr>
    <a:masterClrMapping/>
  </p:clrMapOvr>
  <p:transition spd="slow"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8BF537F-6C54-459A-BF10-3DAA30DC7B95}" type="datetimeFigureOut">
              <a:rPr lang="zh-CN" altLang="en-US"/>
              <a:pPr>
                <a:defRPr/>
              </a:pPr>
              <a:t>2015-11-23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B408AA9-3545-4543-A80C-F4359F037DE2}" type="slidenum">
              <a:rPr lang="zh-CN" altLang="en-US"/>
              <a:pPr>
                <a:defRPr/>
              </a:pPr>
              <a:t>‹#›</a:t>
            </a:fld>
            <a:endParaRPr lang="zh-CN" altLang="en-US"/>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690241B-C7B5-46B8-83D5-C4E23D4E0713}" type="datetimeFigureOut">
              <a:rPr lang="zh-CN" altLang="en-US"/>
              <a:pPr>
                <a:defRPr/>
              </a:pPr>
              <a:t>2015-11-23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4103E85-D358-4092-8F6D-9509AA33F277}" type="slidenum">
              <a:rPr lang="zh-CN" altLang="en-US"/>
              <a:pPr>
                <a:defRPr/>
              </a:pPr>
              <a:t>‹#›</a:t>
            </a:fld>
            <a:endParaRPr lang="zh-CN" altLang="en-US"/>
          </a:p>
        </p:txBody>
      </p:sp>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lvl1pPr>
              <a:defRPr/>
            </a:lvl1pPr>
          </a:lstStyle>
          <a:p>
            <a:pPr>
              <a:defRPr/>
            </a:pPr>
            <a:fld id="{B97129C7-51DA-4E2F-A467-B83055EF7990}" type="datetimeFigureOut">
              <a:rPr lang="zh-CN" altLang="en-US"/>
              <a:pPr>
                <a:defRPr/>
              </a:pPr>
              <a:t>2015-11-23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4D29D45-5BC8-4E42-B9A6-4B605C606BAA}" type="slidenum">
              <a:rPr lang="zh-CN" altLang="en-US"/>
              <a:pPr>
                <a:defRPr/>
              </a:pPr>
              <a:t>‹#›</a:t>
            </a:fld>
            <a:endParaRPr lang="zh-CN" altLang="en-US"/>
          </a:p>
        </p:txBody>
      </p:sp>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BB3E5B-2FEF-4C85-9E0C-E67066B2606B}" type="datetimeFigureOut">
              <a:rPr lang="zh-CN" altLang="en-US"/>
              <a:pPr>
                <a:defRPr/>
              </a:pPr>
              <a:t>2015-11-23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373D766-9323-4530-839A-358FB3EEE545}" type="slidenum">
              <a:rPr lang="zh-CN" altLang="en-US"/>
              <a:pPr>
                <a:defRPr/>
              </a:pPr>
              <a:t>‹#›</a:t>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9BA18A5-25AC-464F-B6B3-8E2D7CB4E81D}" type="datetimeFigureOut">
              <a:rPr lang="zh-CN" altLang="en-US"/>
              <a:pPr>
                <a:defRPr/>
              </a:pPr>
              <a:t>2015-11-23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76A1488-4AF7-4746-A4A3-6BF337F1F886}" type="slidenum">
              <a:rPr lang="zh-CN" altLang="en-US"/>
              <a:pPr>
                <a:defRPr/>
              </a:pPr>
              <a:t>‹#›</a:t>
            </a:fld>
            <a:endParaRPr lang="zh-CN" altLang="en-US"/>
          </a:p>
        </p:txBody>
      </p:sp>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089B91A-2D60-4305-8A7E-73B7FBDC7A15}" type="datetimeFigureOut">
              <a:rPr lang="zh-CN" altLang="en-US"/>
              <a:pPr>
                <a:defRPr/>
              </a:pPr>
              <a:t>2015-11-23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1CC5AD8-2351-42DA-A80D-1BD0FEDA0B21}" type="slidenum">
              <a:rPr lang="zh-CN" altLang="en-US"/>
              <a:pPr>
                <a:defRPr/>
              </a:pPr>
              <a:t>‹#›</a:t>
            </a:fld>
            <a:endParaRPr lang="zh-CN" altLang="en-US"/>
          </a:p>
        </p:txBody>
      </p:sp>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8067723-A172-4732-B6CE-B89533DB1614}" type="datetimeFigureOut">
              <a:rPr lang="zh-CN" altLang="en-US"/>
              <a:pPr>
                <a:defRPr/>
              </a:pPr>
              <a:t>2015-11-23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42EA90F-0EA2-40EE-ACB8-CD02A61C283E}" type="slidenum">
              <a:rPr lang="zh-CN" altLang="en-US"/>
              <a:pPr>
                <a:defRPr/>
              </a:pPr>
              <a:t>‹#›</a:t>
            </a:fld>
            <a:endParaRPr lang="zh-CN" altLang="en-US"/>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8301B577-FAB5-43D5-ABC4-495B64367F04}" type="datetimeFigureOut">
              <a:rPr lang="zh-CN" altLang="en-US"/>
              <a:pPr>
                <a:defRPr/>
              </a:pPr>
              <a:t>2015-11-23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B2B186-71DE-4C2D-B218-7E4EA7681040}" type="slidenum">
              <a:rPr lang="zh-CN" altLang="en-US"/>
              <a:pPr>
                <a:defRPr/>
              </a:pPr>
              <a:t>‹#›</a:t>
            </a:fld>
            <a:endParaRPr lang="zh-CN" altLang="en-US"/>
          </a:p>
        </p:txBody>
      </p:sp>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BDCF9307-2B4E-4102-A756-E3377250CBE1}" type="datetimeFigureOut">
              <a:rPr lang="zh-CN" altLang="en-US"/>
              <a:pPr>
                <a:defRPr/>
              </a:pPr>
              <a:t>2015-11-23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F1506E8-5A62-4F02-B95D-986603719666}" type="slidenum">
              <a:rPr lang="zh-CN" altLang="en-US"/>
              <a:pPr>
                <a:defRPr/>
              </a:pPr>
              <a:t>‹#›</a:t>
            </a:fld>
            <a:endParaRPr lang="zh-CN" altLang="en-US"/>
          </a:p>
        </p:txBody>
      </p:sp>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CB6A5C1B-E937-41DB-821A-EAD849288668}" type="datetimeFigureOut">
              <a:rPr lang="zh-CN" altLang="en-US"/>
              <a:pPr>
                <a:defRPr/>
              </a:pPr>
              <a:t>2015-11-23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5DE25387-5F82-48C7-83D4-71F7315F5F8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3000">
    <p:random/>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35.jpeg"/><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31532;&#21313;&#31456;&#35270;&#39057;&#65306;&#29983;&#21629;.mp4"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3"/>
          <p:cNvPicPr>
            <a:picLocks noChangeAspect="1"/>
          </p:cNvPicPr>
          <p:nvPr/>
        </p:nvPicPr>
        <p:blipFill>
          <a:blip r:embed="rId3"/>
          <a:srcRect l="20721" t="17381" b="21196"/>
          <a:stretch>
            <a:fillRect/>
          </a:stretch>
        </p:blipFill>
        <p:spPr bwMode="auto">
          <a:xfrm>
            <a:off x="0" y="0"/>
            <a:ext cx="12192000" cy="6858000"/>
          </a:xfrm>
          <a:prstGeom prst="rect">
            <a:avLst/>
          </a:prstGeom>
          <a:noFill/>
          <a:ln w="9525">
            <a:noFill/>
            <a:miter lim="800000"/>
            <a:headEnd/>
            <a:tailEnd/>
          </a:ln>
        </p:spPr>
      </p:pic>
      <p:sp>
        <p:nvSpPr>
          <p:cNvPr id="2" name="平行四边形 1"/>
          <p:cNvSpPr/>
          <p:nvPr/>
        </p:nvSpPr>
        <p:spPr>
          <a:xfrm flipH="1">
            <a:off x="5400675" y="0"/>
            <a:ext cx="6207125" cy="6858000"/>
          </a:xfrm>
          <a:prstGeom prst="parallelogram">
            <a:avLst/>
          </a:prstGeom>
          <a:solidFill>
            <a:schemeClr val="tx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a:spLocks noChangeArrowheads="1"/>
          </p:cNvSpPr>
          <p:nvPr/>
        </p:nvSpPr>
        <p:spPr bwMode="auto">
          <a:xfrm>
            <a:off x="6235700" y="2135188"/>
            <a:ext cx="5118100" cy="939800"/>
          </a:xfrm>
          <a:prstGeom prst="rect">
            <a:avLst/>
          </a:prstGeom>
          <a:noFill/>
          <a:ln w="9525">
            <a:noFill/>
            <a:miter lim="800000"/>
            <a:headEnd/>
            <a:tailEnd/>
          </a:ln>
        </p:spPr>
        <p:txBody>
          <a:bodyPr>
            <a:spAutoFit/>
          </a:bodyPr>
          <a:lstStyle/>
          <a:p>
            <a:r>
              <a:rPr lang="zh-CN" altLang="en-US" sz="5300" b="1">
                <a:solidFill>
                  <a:schemeClr val="bg1"/>
                </a:solidFill>
                <a:latin typeface="微软雅黑" pitchFamily="34" charset="-122"/>
                <a:ea typeface="微软雅黑" pitchFamily="34" charset="-122"/>
              </a:rPr>
              <a:t>绽放生命之美</a:t>
            </a:r>
          </a:p>
        </p:txBody>
      </p:sp>
      <p:sp>
        <p:nvSpPr>
          <p:cNvPr id="6" name="文本框 3"/>
          <p:cNvSpPr txBox="1">
            <a:spLocks noChangeArrowheads="1"/>
          </p:cNvSpPr>
          <p:nvPr/>
        </p:nvSpPr>
        <p:spPr bwMode="auto">
          <a:xfrm>
            <a:off x="6394450" y="3074988"/>
            <a:ext cx="3984625" cy="276225"/>
          </a:xfrm>
          <a:prstGeom prst="rect">
            <a:avLst/>
          </a:prstGeom>
          <a:noFill/>
          <a:ln w="9525">
            <a:noFill/>
            <a:miter lim="800000"/>
            <a:headEnd/>
            <a:tailEnd/>
          </a:ln>
        </p:spPr>
        <p:txBody>
          <a:bodyPr>
            <a:spAutoFit/>
          </a:bodyPr>
          <a:lstStyle/>
          <a:p>
            <a:pPr algn="dist"/>
            <a:r>
              <a:rPr lang="en-US" altLang="zh-CN" sz="1200">
                <a:solidFill>
                  <a:schemeClr val="bg1"/>
                </a:solidFill>
                <a:latin typeface="微软雅黑" pitchFamily="34" charset="-122"/>
                <a:ea typeface="微软雅黑" pitchFamily="34" charset="-122"/>
              </a:rPr>
              <a:t>THE BEAUTY OF LIFE</a:t>
            </a:r>
            <a:endParaRPr lang="zh-CN" altLang="en-US" sz="1200">
              <a:solidFill>
                <a:schemeClr val="bg1"/>
              </a:solidFill>
              <a:latin typeface="微软雅黑" pitchFamily="34" charset="-122"/>
              <a:ea typeface="微软雅黑" pitchFamily="34" charset="-122"/>
            </a:endParaRPr>
          </a:p>
        </p:txBody>
      </p:sp>
      <p:sp>
        <p:nvSpPr>
          <p:cNvPr id="7" name="文本框 33"/>
          <p:cNvSpPr txBox="1">
            <a:spLocks noChangeArrowheads="1"/>
          </p:cNvSpPr>
          <p:nvPr/>
        </p:nvSpPr>
        <p:spPr bwMode="auto">
          <a:xfrm>
            <a:off x="6394450" y="3351213"/>
            <a:ext cx="3984625" cy="369887"/>
          </a:xfrm>
          <a:prstGeom prst="rect">
            <a:avLst/>
          </a:prstGeom>
          <a:noFill/>
          <a:ln w="9525">
            <a:noFill/>
            <a:miter lim="800000"/>
            <a:headEnd/>
            <a:tailEnd/>
          </a:ln>
        </p:spPr>
        <p:txBody>
          <a:bodyPr>
            <a:spAutoFit/>
          </a:bodyPr>
          <a:lstStyle/>
          <a:p>
            <a:pPr algn="dist"/>
            <a:r>
              <a:rPr lang="zh-CN" altLang="en-US">
                <a:solidFill>
                  <a:schemeClr val="bg1"/>
                </a:solidFill>
                <a:latin typeface="微软雅黑" pitchFamily="34" charset="-122"/>
                <a:ea typeface="微软雅黑" pitchFamily="34" charset="-122"/>
              </a:rPr>
              <a:t>大学生生命教育与心理危机干预</a:t>
            </a:r>
          </a:p>
        </p:txBody>
      </p:sp>
      <p:pic>
        <p:nvPicPr>
          <p:cNvPr id="3" name="Shape">
            <a:hlinkClick r:id="" action="ppaction://media"/>
          </p:cNvPr>
          <p:cNvPicPr>
            <a:picLocks noRot="1" noChangeAspect="1"/>
          </p:cNvPicPr>
          <p:nvPr>
            <a:videoFile r:link="rId1"/>
          </p:nvPr>
        </p:nvPicPr>
        <p:blipFill>
          <a:blip r:embed="rId4"/>
          <a:srcRect/>
          <a:stretch>
            <a:fillRect/>
          </a:stretch>
        </p:blipFill>
        <p:spPr bwMode="auto">
          <a:xfrm>
            <a:off x="12192000" y="-863600"/>
            <a:ext cx="609600" cy="60960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1"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up)">
                                      <p:cBhvr>
                                        <p:cTn id="9" dur="750"/>
                                        <p:tgtEl>
                                          <p:spTgt spid="2"/>
                                        </p:tgtEl>
                                      </p:cBhvr>
                                    </p:animEffect>
                                  </p:childTnLst>
                                </p:cTn>
                              </p:par>
                            </p:childTnLst>
                          </p:cTn>
                        </p:par>
                        <p:par>
                          <p:cTn id="10" fill="hold">
                            <p:stCondLst>
                              <p:cond delay="75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 calcmode="lin" valueType="num">
                                      <p:cBhvr>
                                        <p:cTn id="15"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5"/>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7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34">
                <p:cTn id="28" repeatCount="indefinite" fill="hold" display="0">
                  <p:stCondLst>
                    <p:cond delay="indefinite"/>
                  </p:stCondLst>
                  <p:endCondLst>
                    <p:cond evt="onStopAudio" delay="0">
                      <p:tgtEl>
                        <p:sldTgt/>
                      </p:tgtEl>
                    </p:cond>
                  </p:endCondLst>
                </p:cTn>
                <p:tgtEl>
                  <p:spTgt spid="3"/>
                </p:tgtEl>
              </p:cMediaNode>
            </p:video>
          </p:childTnLst>
        </p:cTn>
      </p:par>
    </p:tnLst>
    <p:bldLst>
      <p:bldP spid="2" grpId="0" animBg="1"/>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27" descr="4-1.jpg"/>
          <p:cNvPicPr>
            <a:picLocks noChangeAspect="1"/>
          </p:cNvPicPr>
          <p:nvPr/>
        </p:nvPicPr>
        <p:blipFill>
          <a:blip r:embed="rId2"/>
          <a:srcRect/>
          <a:stretch>
            <a:fillRect/>
          </a:stretch>
        </p:blipFill>
        <p:spPr bwMode="auto">
          <a:xfrm>
            <a:off x="0" y="0"/>
            <a:ext cx="12192000" cy="7620000"/>
          </a:xfrm>
          <a:prstGeom prst="rect">
            <a:avLst/>
          </a:prstGeom>
          <a:noFill/>
          <a:ln w="9525">
            <a:noFill/>
            <a:miter lim="800000"/>
            <a:headEnd/>
            <a:tailEnd/>
          </a:ln>
        </p:spPr>
      </p:pic>
      <p:sp>
        <p:nvSpPr>
          <p:cNvPr id="5" name="矩形 4"/>
          <p:cNvSpPr/>
          <p:nvPr/>
        </p:nvSpPr>
        <p:spPr>
          <a:xfrm>
            <a:off x="1784350" y="-7938"/>
            <a:ext cx="8534400" cy="6865938"/>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6" name="组合 5"/>
          <p:cNvGrpSpPr>
            <a:grpSpLocks/>
          </p:cNvGrpSpPr>
          <p:nvPr/>
        </p:nvGrpSpPr>
        <p:grpSpPr bwMode="auto">
          <a:xfrm>
            <a:off x="2855913" y="406400"/>
            <a:ext cx="7056437" cy="6716713"/>
            <a:chOff x="1161265" y="1106056"/>
            <a:chExt cx="3850100" cy="6140687"/>
          </a:xfrm>
        </p:grpSpPr>
        <p:sp>
          <p:nvSpPr>
            <p:cNvPr id="23556" name="文本框 6"/>
            <p:cNvSpPr txBox="1">
              <a:spLocks noChangeArrowheads="1"/>
            </p:cNvSpPr>
            <p:nvPr/>
          </p:nvSpPr>
          <p:spPr bwMode="auto">
            <a:xfrm>
              <a:off x="1161265" y="3273427"/>
              <a:ext cx="3850100" cy="3973316"/>
            </a:xfrm>
            <a:prstGeom prst="rect">
              <a:avLst/>
            </a:prstGeom>
            <a:noFill/>
            <a:ln w="9525">
              <a:noFill/>
              <a:miter lim="800000"/>
              <a:headEnd/>
              <a:tailEnd/>
            </a:ln>
          </p:spPr>
          <p:txBody>
            <a:bodyPr>
              <a:spAutoFit/>
            </a:bodyPr>
            <a:lstStyle/>
            <a:p>
              <a:pPr>
                <a:lnSpc>
                  <a:spcPct val="120000"/>
                </a:lnSpc>
              </a:pPr>
              <a:r>
                <a:rPr lang="en-US" altLang="zh-CN" sz="2000" b="1">
                  <a:solidFill>
                    <a:schemeClr val="bg1"/>
                  </a:solidFill>
                  <a:latin typeface="微软雅黑" pitchFamily="34" charset="-122"/>
                  <a:ea typeface="微软雅黑" pitchFamily="34" charset="-122"/>
                </a:rPr>
                <a:t>【</a:t>
              </a:r>
              <a:r>
                <a:rPr lang="zh-CN" altLang="en-US" sz="2000" b="1">
                  <a:solidFill>
                    <a:srgbClr val="FFC000"/>
                  </a:solidFill>
                  <a:latin typeface="微软雅黑" pitchFamily="34" charset="-122"/>
                  <a:ea typeface="微软雅黑" pitchFamily="34" charset="-122"/>
                </a:rPr>
                <a:t>主题</a:t>
              </a:r>
              <a:r>
                <a:rPr lang="en-US" altLang="zh-CN" sz="2000" b="1">
                  <a:solidFill>
                    <a:schemeClr val="bg1"/>
                  </a:solidFill>
                  <a:latin typeface="微软雅黑" pitchFamily="34" charset="-122"/>
                  <a:ea typeface="微软雅黑" pitchFamily="34" charset="-122"/>
                </a:rPr>
                <a:t>】</a:t>
              </a:r>
              <a:r>
                <a:rPr lang="en-US" altLang="zh-CN" sz="2000">
                  <a:solidFill>
                    <a:schemeClr val="bg1"/>
                  </a:solidFill>
                  <a:latin typeface="微软雅黑" pitchFamily="34" charset="-122"/>
                  <a:ea typeface="微软雅黑" pitchFamily="34" charset="-122"/>
                </a:rPr>
                <a:t> </a:t>
              </a:r>
              <a:r>
                <a:rPr lang="zh-CN" altLang="en-US" sz="2000">
                  <a:solidFill>
                    <a:schemeClr val="bg1"/>
                  </a:solidFill>
                  <a:latin typeface="微软雅黑" pitchFamily="34" charset="-122"/>
                  <a:ea typeface="微软雅黑" pitchFamily="34" charset="-122"/>
                </a:rPr>
                <a:t>我的墓志铭</a:t>
              </a:r>
            </a:p>
            <a:p>
              <a:pPr>
                <a:lnSpc>
                  <a:spcPct val="120000"/>
                </a:lnSpc>
              </a:pPr>
              <a:r>
                <a:rPr lang="en-US" altLang="zh-CN" sz="2000" b="1">
                  <a:solidFill>
                    <a:schemeClr val="bg1"/>
                  </a:solidFill>
                  <a:latin typeface="微软雅黑" pitchFamily="34" charset="-122"/>
                  <a:ea typeface="微软雅黑" pitchFamily="34" charset="-122"/>
                </a:rPr>
                <a:t>【</a:t>
              </a:r>
              <a:r>
                <a:rPr lang="zh-CN" altLang="en-US" sz="2000" b="1">
                  <a:solidFill>
                    <a:srgbClr val="FFC000"/>
                  </a:solidFill>
                  <a:latin typeface="微软雅黑" pitchFamily="34" charset="-122"/>
                  <a:ea typeface="微软雅黑" pitchFamily="34" charset="-122"/>
                </a:rPr>
                <a:t>目的</a:t>
              </a:r>
              <a:r>
                <a:rPr lang="en-US" altLang="zh-CN" sz="2000" b="1">
                  <a:solidFill>
                    <a:schemeClr val="bg1"/>
                  </a:solidFill>
                  <a:latin typeface="微软雅黑" pitchFamily="34" charset="-122"/>
                  <a:ea typeface="微软雅黑" pitchFamily="34" charset="-122"/>
                </a:rPr>
                <a:t>】</a:t>
              </a:r>
              <a:r>
                <a:rPr lang="en-US" altLang="zh-CN" sz="1600">
                  <a:solidFill>
                    <a:schemeClr val="bg1"/>
                  </a:solidFill>
                  <a:latin typeface="微软雅黑" pitchFamily="34" charset="-122"/>
                  <a:ea typeface="微软雅黑" pitchFamily="34" charset="-122"/>
                </a:rPr>
                <a:t> </a:t>
              </a:r>
              <a:r>
                <a:rPr lang="zh-CN" altLang="en-US" sz="1600">
                  <a:solidFill>
                    <a:schemeClr val="bg1"/>
                  </a:solidFill>
                  <a:latin typeface="微软雅黑" pitchFamily="34" charset="-122"/>
                  <a:ea typeface="微软雅黑" pitchFamily="34" charset="-122"/>
                </a:rPr>
                <a:t>思考生命，认识生命的意义。</a:t>
              </a:r>
            </a:p>
            <a:p>
              <a:pPr>
                <a:lnSpc>
                  <a:spcPct val="120000"/>
                </a:lnSpc>
              </a:pPr>
              <a:r>
                <a:rPr lang="en-US" altLang="zh-CN" sz="2000" b="1">
                  <a:solidFill>
                    <a:schemeClr val="bg1"/>
                  </a:solidFill>
                  <a:latin typeface="微软雅黑" pitchFamily="34" charset="-122"/>
                  <a:ea typeface="微软雅黑" pitchFamily="34" charset="-122"/>
                </a:rPr>
                <a:t>【</a:t>
              </a:r>
              <a:r>
                <a:rPr lang="zh-CN" altLang="en-US" sz="2000" b="1">
                  <a:solidFill>
                    <a:srgbClr val="FFC000"/>
                  </a:solidFill>
                  <a:latin typeface="微软雅黑" pitchFamily="34" charset="-122"/>
                  <a:ea typeface="微软雅黑" pitchFamily="34" charset="-122"/>
                </a:rPr>
                <a:t>过程</a:t>
              </a:r>
              <a:r>
                <a:rPr lang="en-US" altLang="zh-CN" sz="2000" b="1">
                  <a:solidFill>
                    <a:schemeClr val="bg1"/>
                  </a:solidFill>
                  <a:latin typeface="微软雅黑" pitchFamily="34" charset="-122"/>
                  <a:ea typeface="微软雅黑" pitchFamily="34" charset="-122"/>
                </a:rPr>
                <a:t>】</a:t>
              </a:r>
              <a:r>
                <a:rPr lang="en-US" altLang="zh-CN" sz="1600">
                  <a:solidFill>
                    <a:schemeClr val="bg1"/>
                  </a:solidFill>
                  <a:latin typeface="微软雅黑" pitchFamily="34" charset="-122"/>
                  <a:ea typeface="微软雅黑" pitchFamily="34" charset="-122"/>
                </a:rPr>
                <a:t> 1.</a:t>
              </a:r>
              <a:r>
                <a:rPr lang="zh-CN" altLang="en-US" sz="1600">
                  <a:solidFill>
                    <a:schemeClr val="bg1"/>
                  </a:solidFill>
                  <a:latin typeface="微软雅黑" pitchFamily="34" charset="-122"/>
                  <a:ea typeface="微软雅黑" pitchFamily="34" charset="-122"/>
                </a:rPr>
                <a:t>写出当我的生命只剩下最后</a:t>
              </a:r>
              <a:r>
                <a:rPr lang="en-US" altLang="zh-CN" sz="1600">
                  <a:solidFill>
                    <a:schemeClr val="bg1"/>
                  </a:solidFill>
                  <a:latin typeface="微软雅黑" pitchFamily="34" charset="-122"/>
                  <a:ea typeface="微软雅黑" pitchFamily="34" charset="-122"/>
                </a:rPr>
                <a:t>3</a:t>
              </a:r>
              <a:r>
                <a:rPr lang="zh-CN" altLang="en-US" sz="1600">
                  <a:solidFill>
                    <a:schemeClr val="bg1"/>
                  </a:solidFill>
                  <a:latin typeface="微软雅黑" pitchFamily="34" charset="-122"/>
                  <a:ea typeface="微软雅黑" pitchFamily="34" charset="-122"/>
                </a:rPr>
                <a:t>个月，  我最想做的</a:t>
              </a:r>
              <a:r>
                <a:rPr lang="en-US" altLang="zh-CN" sz="1600">
                  <a:solidFill>
                    <a:schemeClr val="bg1"/>
                  </a:solidFill>
                  <a:latin typeface="微软雅黑" pitchFamily="34" charset="-122"/>
                  <a:ea typeface="微软雅黑" pitchFamily="34" charset="-122"/>
                </a:rPr>
                <a:t>10</a:t>
              </a:r>
              <a:r>
                <a:rPr lang="zh-CN" altLang="en-US" sz="1600">
                  <a:solidFill>
                    <a:schemeClr val="bg1"/>
                  </a:solidFill>
                  <a:latin typeface="微软雅黑" pitchFamily="34" charset="-122"/>
                  <a:ea typeface="微软雅黑" pitchFamily="34" charset="-122"/>
                </a:rPr>
                <a:t>件事情。</a:t>
              </a:r>
            </a:p>
            <a:p>
              <a:pPr>
                <a:lnSpc>
                  <a:spcPct val="120000"/>
                </a:lnSpc>
              </a:pPr>
              <a:r>
                <a:rPr lang="en-US" altLang="zh-CN" sz="1600">
                  <a:solidFill>
                    <a:schemeClr val="bg1"/>
                  </a:solidFill>
                  <a:latin typeface="微软雅黑" pitchFamily="34" charset="-122"/>
                  <a:ea typeface="微软雅黑" pitchFamily="34" charset="-122"/>
                </a:rPr>
                <a:t>                  2.</a:t>
              </a:r>
              <a:r>
                <a:rPr lang="zh-CN" altLang="en-US" sz="1600">
                  <a:solidFill>
                    <a:schemeClr val="bg1"/>
                  </a:solidFill>
                  <a:latin typeface="微软雅黑" pitchFamily="34" charset="-122"/>
                  <a:ea typeface="微软雅黑" pitchFamily="34" charset="-122"/>
                </a:rPr>
                <a:t>当你的生命结束时，你希望如何评价自己的一生？</a:t>
              </a:r>
              <a:endParaRPr lang="en-US" altLang="zh-CN" sz="1600">
                <a:solidFill>
                  <a:schemeClr val="bg1"/>
                </a:solidFill>
                <a:latin typeface="微软雅黑" pitchFamily="34" charset="-122"/>
                <a:ea typeface="微软雅黑" pitchFamily="34" charset="-122"/>
              </a:endParaRPr>
            </a:p>
            <a:p>
              <a:pPr>
                <a:lnSpc>
                  <a:spcPct val="150000"/>
                </a:lnSpc>
              </a:pPr>
              <a:r>
                <a:rPr lang="en-US" altLang="zh-CN" sz="2000" b="1">
                  <a:solidFill>
                    <a:srgbClr val="FFFFFF"/>
                  </a:solidFill>
                  <a:latin typeface="微软雅黑" pitchFamily="34" charset="-122"/>
                  <a:ea typeface="微软雅黑" pitchFamily="34" charset="-122"/>
                </a:rPr>
                <a:t>【</a:t>
              </a:r>
              <a:r>
                <a:rPr lang="zh-CN" altLang="en-US" sz="2000" b="1">
                  <a:solidFill>
                    <a:srgbClr val="FFC000"/>
                  </a:solidFill>
                  <a:latin typeface="微软雅黑" pitchFamily="34" charset="-122"/>
                  <a:ea typeface="微软雅黑" pitchFamily="34" charset="-122"/>
                </a:rPr>
                <a:t>小结</a:t>
              </a:r>
              <a:r>
                <a:rPr lang="en-US" altLang="zh-CN" sz="2000" b="1">
                  <a:solidFill>
                    <a:srgbClr val="FFFFFF"/>
                  </a:solidFill>
                  <a:latin typeface="微软雅黑" pitchFamily="34" charset="-122"/>
                  <a:ea typeface="微软雅黑" pitchFamily="34" charset="-122"/>
                </a:rPr>
                <a:t>】</a:t>
              </a:r>
              <a:r>
                <a:rPr lang="zh-CN" altLang="en-US" sz="1600">
                  <a:solidFill>
                    <a:schemeClr val="bg1"/>
                  </a:solidFill>
                  <a:latin typeface="微软雅黑" pitchFamily="34" charset="-122"/>
                  <a:ea typeface="微软雅黑" pitchFamily="34" charset="-122"/>
                </a:rPr>
                <a:t>人们常常以为，死亡是老年人才需要考虑的问题，这是误区。我们每个人从一出生，生命之钟的倒计时就开始了。一个人年轻的时候就思索死亡，和他老了才思索死亡，甚至死到临头都不曾思索过死亡，这些是完全不同的境界。知道有一个结果在等待着我们，对生命、对生活、对人间温情、对大学生活等就有不同的理解。思索死亡是为了活得更好，书写墓志铭是为了积极引导人生。 </a:t>
              </a:r>
              <a:endParaRPr lang="en-US" altLang="zh-CN" sz="1600">
                <a:solidFill>
                  <a:schemeClr val="bg1"/>
                </a:solidFill>
                <a:latin typeface="微软雅黑" pitchFamily="34" charset="-122"/>
                <a:ea typeface="微软雅黑" pitchFamily="34" charset="-122"/>
              </a:endParaRPr>
            </a:p>
            <a:p>
              <a:pPr>
                <a:lnSpc>
                  <a:spcPct val="120000"/>
                </a:lnSpc>
              </a:pPr>
              <a:endParaRPr lang="zh-CN" altLang="en-US" sz="1600">
                <a:solidFill>
                  <a:schemeClr val="bg1"/>
                </a:solidFill>
                <a:latin typeface="微软雅黑" pitchFamily="34" charset="-122"/>
                <a:ea typeface="微软雅黑" pitchFamily="34" charset="-122"/>
              </a:endParaRPr>
            </a:p>
            <a:p>
              <a:pPr algn="ctr"/>
              <a:endParaRPr lang="zh-CN" altLang="en-US" sz="1600">
                <a:solidFill>
                  <a:schemeClr val="bg1"/>
                </a:solidFill>
                <a:latin typeface="微软雅黑" pitchFamily="34" charset="-122"/>
                <a:ea typeface="微软雅黑" pitchFamily="34" charset="-122"/>
              </a:endParaRPr>
            </a:p>
          </p:txBody>
        </p:sp>
        <p:sp>
          <p:nvSpPr>
            <p:cNvPr id="23557" name="文本框 7"/>
            <p:cNvSpPr txBox="1">
              <a:spLocks noChangeArrowheads="1"/>
            </p:cNvSpPr>
            <p:nvPr/>
          </p:nvSpPr>
          <p:spPr bwMode="auto">
            <a:xfrm>
              <a:off x="1657746" y="1106056"/>
              <a:ext cx="2687470" cy="461665"/>
            </a:xfrm>
            <a:prstGeom prst="rect">
              <a:avLst/>
            </a:prstGeom>
            <a:noFill/>
            <a:ln w="9525">
              <a:noFill/>
              <a:miter lim="800000"/>
              <a:headEnd/>
              <a:tailEnd/>
            </a:ln>
          </p:spPr>
          <p:txBody>
            <a:bodyPr>
              <a:spAutoFit/>
            </a:bodyPr>
            <a:lstStyle/>
            <a:p>
              <a:pPr algn="ctr"/>
              <a:r>
                <a:rPr lang="zh-CN" altLang="en-US" sz="2400" b="1">
                  <a:solidFill>
                    <a:srgbClr val="FFC000"/>
                  </a:solidFill>
                  <a:latin typeface="微软雅黑" pitchFamily="34" charset="-122"/>
                  <a:ea typeface="微软雅黑" pitchFamily="34" charset="-122"/>
                </a:rPr>
                <a:t>课程互动</a:t>
              </a:r>
            </a:p>
          </p:txBody>
        </p:sp>
        <p:cxnSp>
          <p:nvCxnSpPr>
            <p:cNvPr id="9" name="直接连接符 8"/>
            <p:cNvCxnSpPr/>
            <p:nvPr/>
          </p:nvCxnSpPr>
          <p:spPr>
            <a:xfrm>
              <a:off x="1857661" y="1815769"/>
              <a:ext cx="23871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559" name="组合 9"/>
            <p:cNvGrpSpPr>
              <a:grpSpLocks/>
            </p:cNvGrpSpPr>
            <p:nvPr/>
          </p:nvGrpSpPr>
          <p:grpSpPr bwMode="auto">
            <a:xfrm>
              <a:off x="1236264" y="2304469"/>
              <a:ext cx="842963" cy="842963"/>
              <a:chOff x="1236264" y="2023224"/>
              <a:chExt cx="842963" cy="842963"/>
            </a:xfrm>
          </p:grpSpPr>
          <p:sp>
            <p:nvSpPr>
              <p:cNvPr id="24" name="椭圆 23"/>
              <p:cNvSpPr/>
              <p:nvPr/>
            </p:nvSpPr>
            <p:spPr bwMode="auto">
              <a:xfrm>
                <a:off x="1236621" y="2023631"/>
                <a:ext cx="842778" cy="8432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5" name="饼形 24"/>
              <p:cNvSpPr/>
              <p:nvPr/>
            </p:nvSpPr>
            <p:spPr bwMode="auto">
              <a:xfrm flipH="1">
                <a:off x="1516392" y="2303743"/>
                <a:ext cx="296228" cy="294625"/>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26" name="椭圆 34"/>
              <p:cNvSpPr>
                <a:spLocks noChangeAspect="1"/>
              </p:cNvSpPr>
              <p:nvPr/>
            </p:nvSpPr>
            <p:spPr bwMode="auto">
              <a:xfrm>
                <a:off x="1486076" y="2271813"/>
                <a:ext cx="147248" cy="146586"/>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23560" name="组合 10"/>
            <p:cNvGrpSpPr>
              <a:grpSpLocks/>
            </p:cNvGrpSpPr>
            <p:nvPr/>
          </p:nvGrpSpPr>
          <p:grpSpPr bwMode="auto">
            <a:xfrm>
              <a:off x="2622152" y="2304469"/>
              <a:ext cx="842962" cy="842963"/>
              <a:chOff x="2917427" y="2023224"/>
              <a:chExt cx="842962" cy="842963"/>
            </a:xfrm>
          </p:grpSpPr>
          <p:sp>
            <p:nvSpPr>
              <p:cNvPr id="20" name="椭圆 19"/>
              <p:cNvSpPr/>
              <p:nvPr/>
            </p:nvSpPr>
            <p:spPr bwMode="auto">
              <a:xfrm>
                <a:off x="2917759" y="2023631"/>
                <a:ext cx="842778" cy="8432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1" name="矩形 20"/>
              <p:cNvSpPr/>
              <p:nvPr/>
            </p:nvSpPr>
            <p:spPr bwMode="auto">
              <a:xfrm>
                <a:off x="3192333" y="2395178"/>
                <a:ext cx="84018" cy="214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2" name="矩形 21"/>
              <p:cNvSpPr/>
              <p:nvPr/>
            </p:nvSpPr>
            <p:spPr bwMode="auto">
              <a:xfrm>
                <a:off x="3303202" y="2466295"/>
                <a:ext cx="83152" cy="143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3" name="矩形 22"/>
              <p:cNvSpPr/>
              <p:nvPr/>
            </p:nvSpPr>
            <p:spPr bwMode="auto">
              <a:xfrm>
                <a:off x="3421000" y="2310999"/>
                <a:ext cx="84018" cy="2989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23561" name="组合 11"/>
            <p:cNvGrpSpPr>
              <a:grpSpLocks/>
            </p:cNvGrpSpPr>
            <p:nvPr/>
          </p:nvGrpSpPr>
          <p:grpSpPr bwMode="auto">
            <a:xfrm>
              <a:off x="4008039" y="2304469"/>
              <a:ext cx="844549" cy="842963"/>
              <a:chOff x="4597003" y="2023224"/>
              <a:chExt cx="844549" cy="842963"/>
            </a:xfrm>
          </p:grpSpPr>
          <p:sp>
            <p:nvSpPr>
              <p:cNvPr id="13" name="椭圆 12"/>
              <p:cNvSpPr/>
              <p:nvPr/>
            </p:nvSpPr>
            <p:spPr bwMode="auto">
              <a:xfrm>
                <a:off x="4597311" y="2023631"/>
                <a:ext cx="844510" cy="84323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4" name="任意多边形 13"/>
              <p:cNvSpPr/>
              <p:nvPr/>
            </p:nvSpPr>
            <p:spPr bwMode="auto">
              <a:xfrm>
                <a:off x="4851097" y="2315354"/>
                <a:ext cx="316150" cy="127719"/>
              </a:xfrm>
              <a:custGeom>
                <a:avLst/>
                <a:gdLst>
                  <a:gd name="connsiteX0" fmla="*/ 0 w 478465"/>
                  <a:gd name="connsiteY0" fmla="*/ 191386 h 191386"/>
                  <a:gd name="connsiteX1" fmla="*/ 148855 w 478465"/>
                  <a:gd name="connsiteY1" fmla="*/ 116958 h 191386"/>
                  <a:gd name="connsiteX2" fmla="*/ 255181 w 478465"/>
                  <a:gd name="connsiteY2" fmla="*/ 53162 h 191386"/>
                  <a:gd name="connsiteX3" fmla="*/ 361507 w 478465"/>
                  <a:gd name="connsiteY3" fmla="*/ 127590 h 191386"/>
                  <a:gd name="connsiteX4" fmla="*/ 478465 w 478465"/>
                  <a:gd name="connsiteY4" fmla="*/ 0 h 191386"/>
                  <a:gd name="connsiteX0" fmla="*/ 0 w 478465"/>
                  <a:gd name="connsiteY0" fmla="*/ 191386 h 191386"/>
                  <a:gd name="connsiteX1" fmla="*/ 159487 w 478465"/>
                  <a:gd name="connsiteY1" fmla="*/ 148856 h 191386"/>
                  <a:gd name="connsiteX2" fmla="*/ 255181 w 478465"/>
                  <a:gd name="connsiteY2" fmla="*/ 53162 h 191386"/>
                  <a:gd name="connsiteX3" fmla="*/ 361507 w 478465"/>
                  <a:gd name="connsiteY3" fmla="*/ 127590 h 191386"/>
                  <a:gd name="connsiteX4" fmla="*/ 478465 w 478465"/>
                  <a:gd name="connsiteY4" fmla="*/ 0 h 191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65" h="191386">
                    <a:moveTo>
                      <a:pt x="0" y="191386"/>
                    </a:moveTo>
                    <a:lnTo>
                      <a:pt x="159487" y="148856"/>
                    </a:lnTo>
                    <a:lnTo>
                      <a:pt x="255181" y="53162"/>
                    </a:lnTo>
                    <a:lnTo>
                      <a:pt x="361507" y="127590"/>
                    </a:lnTo>
                    <a:lnTo>
                      <a:pt x="478465"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15" name="椭圆 14"/>
              <p:cNvSpPr/>
              <p:nvPr/>
            </p:nvSpPr>
            <p:spPr bwMode="auto">
              <a:xfrm>
                <a:off x="5148191" y="2283424"/>
                <a:ext cx="42442" cy="435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6" name="椭圆 15"/>
              <p:cNvSpPr/>
              <p:nvPr/>
            </p:nvSpPr>
            <p:spPr bwMode="auto">
              <a:xfrm>
                <a:off x="4833774" y="2411143"/>
                <a:ext cx="43308" cy="435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7" name="任意多边形 16"/>
              <p:cNvSpPr/>
              <p:nvPr/>
            </p:nvSpPr>
            <p:spPr bwMode="auto">
              <a:xfrm>
                <a:off x="4848498" y="2477906"/>
                <a:ext cx="322213" cy="98692"/>
              </a:xfrm>
              <a:custGeom>
                <a:avLst/>
                <a:gdLst>
                  <a:gd name="connsiteX0" fmla="*/ 0 w 489097"/>
                  <a:gd name="connsiteY0" fmla="*/ 85061 h 148856"/>
                  <a:gd name="connsiteX1" fmla="*/ 159488 w 489097"/>
                  <a:gd name="connsiteY1" fmla="*/ 127591 h 148856"/>
                  <a:gd name="connsiteX2" fmla="*/ 244548 w 489097"/>
                  <a:gd name="connsiteY2" fmla="*/ 21266 h 148856"/>
                  <a:gd name="connsiteX3" fmla="*/ 340241 w 489097"/>
                  <a:gd name="connsiteY3" fmla="*/ 148856 h 148856"/>
                  <a:gd name="connsiteX4" fmla="*/ 489097 w 489097"/>
                  <a:gd name="connsiteY4" fmla="*/ 0 h 14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97" h="148856">
                    <a:moveTo>
                      <a:pt x="0" y="85061"/>
                    </a:moveTo>
                    <a:lnTo>
                      <a:pt x="159488" y="127591"/>
                    </a:lnTo>
                    <a:lnTo>
                      <a:pt x="244548" y="21266"/>
                    </a:lnTo>
                    <a:lnTo>
                      <a:pt x="340241" y="148856"/>
                    </a:lnTo>
                    <a:lnTo>
                      <a:pt x="489097"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18" name="椭圆 17"/>
              <p:cNvSpPr/>
              <p:nvPr/>
            </p:nvSpPr>
            <p:spPr bwMode="auto">
              <a:xfrm>
                <a:off x="5148191" y="2450329"/>
                <a:ext cx="42442" cy="435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9" name="椭圆 18"/>
              <p:cNvSpPr/>
              <p:nvPr/>
            </p:nvSpPr>
            <p:spPr bwMode="auto">
              <a:xfrm>
                <a:off x="4833774" y="2511286"/>
                <a:ext cx="43308" cy="42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Group 2313"/>
          <p:cNvGrpSpPr/>
          <p:nvPr/>
        </p:nvGrpSpPr>
        <p:grpSpPr>
          <a:xfrm>
            <a:off x="7772547" y="960382"/>
            <a:ext cx="3157360" cy="3320273"/>
            <a:chOff x="0" y="0"/>
            <a:chExt cx="7436952" cy="7820684"/>
          </a:xfrm>
          <a:solidFill>
            <a:srgbClr val="589876"/>
          </a:solidFill>
        </p:grpSpPr>
        <p:sp>
          <p:nvSpPr>
            <p:cNvPr id="5"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6"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7"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8"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9"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3" name="Group 2319"/>
          <p:cNvGrpSpPr/>
          <p:nvPr/>
        </p:nvGrpSpPr>
        <p:grpSpPr>
          <a:xfrm rot="2881097">
            <a:off x="10794363" y="-256387"/>
            <a:ext cx="1878757" cy="1975698"/>
            <a:chOff x="0" y="0"/>
            <a:chExt cx="4425289" cy="4653625"/>
          </a:xfrm>
          <a:solidFill>
            <a:srgbClr val="05588E"/>
          </a:solidFill>
        </p:grpSpPr>
        <p:sp>
          <p:nvSpPr>
            <p:cNvPr id="11" name="Shape 2314"/>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2" name="Shape 2315"/>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3" name="Shape 2316"/>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4" name="Shape 2317"/>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5" name="Shape 2318"/>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4" name="Group 2325"/>
          <p:cNvGrpSpPr/>
          <p:nvPr/>
        </p:nvGrpSpPr>
        <p:grpSpPr>
          <a:xfrm rot="8613539">
            <a:off x="6606535" y="272131"/>
            <a:ext cx="1878757" cy="1975698"/>
            <a:chOff x="0" y="0"/>
            <a:chExt cx="4425289" cy="4653625"/>
          </a:xfrm>
          <a:solidFill>
            <a:srgbClr val="589876"/>
          </a:solidFill>
        </p:grpSpPr>
        <p:sp>
          <p:nvSpPr>
            <p:cNvPr id="17" name="Shape 2320"/>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8" name="Shape 2321"/>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9" name="Shape 2322"/>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0" name="Shape 2323"/>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1" name="Shape 2324"/>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16" name="Group 2337"/>
          <p:cNvGrpSpPr/>
          <p:nvPr/>
        </p:nvGrpSpPr>
        <p:grpSpPr>
          <a:xfrm rot="8657693">
            <a:off x="10526470" y="3391181"/>
            <a:ext cx="1878758" cy="1975698"/>
            <a:chOff x="0" y="0"/>
            <a:chExt cx="4425289" cy="4653625"/>
          </a:xfrm>
          <a:solidFill>
            <a:srgbClr val="05588E"/>
          </a:solidFill>
        </p:grpSpPr>
        <p:sp>
          <p:nvSpPr>
            <p:cNvPr id="29" name="Shape 2332"/>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0" name="Shape 2333"/>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1" name="Shape 2334"/>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2" name="Shape 2335"/>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3" name="Shape 2336"/>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22" name="Group 2343"/>
          <p:cNvGrpSpPr/>
          <p:nvPr/>
        </p:nvGrpSpPr>
        <p:grpSpPr>
          <a:xfrm rot="19380659">
            <a:off x="9409150" y="-342317"/>
            <a:ext cx="1171314" cy="1231753"/>
            <a:chOff x="0" y="0"/>
            <a:chExt cx="2758953" cy="2901309"/>
          </a:xfrm>
          <a:solidFill>
            <a:srgbClr val="589876"/>
          </a:solidFill>
        </p:grpSpPr>
        <p:sp>
          <p:nvSpPr>
            <p:cNvPr id="35" name="Shape 2338"/>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6" name="Shape 2339"/>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7" name="Shape 2340"/>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8" name="Shape 2341"/>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9" name="Shape 2342"/>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28" name="Group 2349"/>
          <p:cNvGrpSpPr/>
          <p:nvPr/>
        </p:nvGrpSpPr>
        <p:grpSpPr>
          <a:xfrm rot="20456931">
            <a:off x="6392607" y="2326720"/>
            <a:ext cx="1171315" cy="1231753"/>
            <a:chOff x="0" y="0"/>
            <a:chExt cx="2758953" cy="2901309"/>
          </a:xfrm>
          <a:solidFill>
            <a:srgbClr val="05588E"/>
          </a:solidFill>
        </p:grpSpPr>
        <p:sp>
          <p:nvSpPr>
            <p:cNvPr id="41" name="Shape 2344"/>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2" name="Shape 2345"/>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3" name="Shape 2346"/>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4" name="Shape 2347"/>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5" name="Shape 2348"/>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34" name="Group 2355"/>
          <p:cNvGrpSpPr/>
          <p:nvPr/>
        </p:nvGrpSpPr>
        <p:grpSpPr>
          <a:xfrm rot="13254408">
            <a:off x="8212146" y="4370841"/>
            <a:ext cx="2475913" cy="2603665"/>
            <a:chOff x="0" y="0"/>
            <a:chExt cx="5831848" cy="6132760"/>
          </a:xfrm>
          <a:solidFill>
            <a:srgbClr val="05588E"/>
          </a:solidFill>
        </p:grpSpPr>
        <p:sp>
          <p:nvSpPr>
            <p:cNvPr id="47" name="Shape 2350"/>
            <p:cNvSpPr/>
            <p:nvPr/>
          </p:nvSpPr>
          <p:spPr>
            <a:xfrm rot="21600000">
              <a:off x="1426775" y="500836"/>
              <a:ext cx="3366924" cy="563192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8" name="Shape 2351"/>
            <p:cNvSpPr/>
            <p:nvPr/>
          </p:nvSpPr>
          <p:spPr>
            <a:xfrm rot="21600000">
              <a:off x="2928501" y="-1"/>
              <a:ext cx="565877" cy="2560824"/>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1"/>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9" name="Shape 2352"/>
            <p:cNvSpPr/>
            <p:nvPr/>
          </p:nvSpPr>
          <p:spPr>
            <a:xfrm rot="21600000">
              <a:off x="3791207" y="524843"/>
              <a:ext cx="1257374" cy="2407213"/>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50" name="Shape 2353"/>
            <p:cNvSpPr/>
            <p:nvPr/>
          </p:nvSpPr>
          <p:spPr>
            <a:xfrm rot="21600000">
              <a:off x="4824285" y="1962178"/>
              <a:ext cx="1007564" cy="1492054"/>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51" name="Shape 2354"/>
            <p:cNvSpPr/>
            <p:nvPr/>
          </p:nvSpPr>
          <p:spPr>
            <a:xfrm rot="21600000">
              <a:off x="-1" y="3337918"/>
              <a:ext cx="1081925" cy="1147180"/>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pic>
        <p:nvPicPr>
          <p:cNvPr id="24585" name="Picture 6"/>
          <p:cNvPicPr>
            <a:picLocks noChangeAspect="1" noChangeArrowheads="1"/>
          </p:cNvPicPr>
          <p:nvPr/>
        </p:nvPicPr>
        <p:blipFill>
          <a:blip r:embed="rId2"/>
          <a:srcRect/>
          <a:stretch>
            <a:fillRect/>
          </a:stretch>
        </p:blipFill>
        <p:spPr bwMode="auto">
          <a:xfrm>
            <a:off x="312738" y="4318000"/>
            <a:ext cx="2690812" cy="2205038"/>
          </a:xfrm>
          <a:prstGeom prst="rect">
            <a:avLst/>
          </a:prstGeom>
          <a:noFill/>
          <a:ln w="9525" algn="ctr">
            <a:noFill/>
            <a:miter lim="800000"/>
            <a:headEnd/>
            <a:tailEnd/>
          </a:ln>
        </p:spPr>
      </p:pic>
      <p:grpSp>
        <p:nvGrpSpPr>
          <p:cNvPr id="10" name="Group 2331"/>
          <p:cNvGrpSpPr/>
          <p:nvPr/>
        </p:nvGrpSpPr>
        <p:grpSpPr>
          <a:xfrm rot="3003138">
            <a:off x="6606535" y="3391181"/>
            <a:ext cx="1878757" cy="1975698"/>
            <a:chOff x="0" y="0"/>
            <a:chExt cx="4425289" cy="4653625"/>
          </a:xfrm>
          <a:solidFill>
            <a:srgbClr val="589876"/>
          </a:solidFill>
        </p:grpSpPr>
        <p:sp>
          <p:nvSpPr>
            <p:cNvPr id="23"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4"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5"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6"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7"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sp>
        <p:nvSpPr>
          <p:cNvPr id="56" name="文本框 128"/>
          <p:cNvSpPr txBox="1">
            <a:spLocks noChangeArrowheads="1"/>
          </p:cNvSpPr>
          <p:nvPr/>
        </p:nvSpPr>
        <p:spPr bwMode="auto">
          <a:xfrm>
            <a:off x="1041400" y="381000"/>
            <a:ext cx="2600325" cy="492125"/>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600" b="1" dirty="0" smtClean="0">
                <a:solidFill>
                  <a:schemeClr val="accent1">
                    <a:lumMod val="75000"/>
                  </a:schemeClr>
                </a:solidFill>
                <a:latin typeface="微软雅黑" panose="020B0503020204020204" pitchFamily="34" charset="-122"/>
                <a:ea typeface="微软雅黑" panose="020B0503020204020204" pitchFamily="34" charset="-122"/>
                <a:cs typeface="+mn-cs"/>
              </a:rPr>
              <a:t>正视生命之失</a:t>
            </a:r>
            <a:endParaRPr lang="zh-CN" altLang="en-US" sz="2600" b="1" dirty="0">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nvGrpSpPr>
          <p:cNvPr id="57" name="Group 2313"/>
          <p:cNvGrpSpPr/>
          <p:nvPr/>
        </p:nvGrpSpPr>
        <p:grpSpPr>
          <a:xfrm>
            <a:off x="237571" y="94111"/>
            <a:ext cx="734277" cy="772164"/>
            <a:chOff x="0" y="0"/>
            <a:chExt cx="7436952" cy="7820684"/>
          </a:xfrm>
          <a:solidFill>
            <a:schemeClr val="accent1">
              <a:lumMod val="75000"/>
            </a:schemeClr>
          </a:solidFill>
        </p:grpSpPr>
        <p:sp>
          <p:nvSpPr>
            <p:cNvPr id="58"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chemeClr val="accent1">
                    <a:lumMod val="75000"/>
                  </a:schemeClr>
                </a:solidFill>
                <a:latin typeface="微软雅黑" panose="020B0503020204020204" pitchFamily="34" charset="-122"/>
                <a:ea typeface="微软雅黑" panose="020B0503020204020204" pitchFamily="34" charset="-122"/>
                <a:cs typeface="+mn-cs"/>
              </a:endParaRPr>
            </a:p>
          </p:txBody>
        </p:sp>
        <p:sp>
          <p:nvSpPr>
            <p:cNvPr id="59"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chemeClr val="accent1">
                    <a:lumMod val="75000"/>
                  </a:schemeClr>
                </a:solidFill>
                <a:latin typeface="微软雅黑" panose="020B0503020204020204" pitchFamily="34" charset="-122"/>
                <a:ea typeface="微软雅黑" panose="020B0503020204020204" pitchFamily="34" charset="-122"/>
                <a:cs typeface="+mn-cs"/>
              </a:endParaRPr>
            </a:p>
          </p:txBody>
        </p:sp>
        <p:sp>
          <p:nvSpPr>
            <p:cNvPr id="60"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chemeClr val="accent1">
                    <a:lumMod val="75000"/>
                  </a:schemeClr>
                </a:solidFill>
                <a:latin typeface="微软雅黑" panose="020B0503020204020204" pitchFamily="34" charset="-122"/>
                <a:ea typeface="微软雅黑" panose="020B0503020204020204" pitchFamily="34" charset="-122"/>
                <a:cs typeface="+mn-cs"/>
              </a:endParaRPr>
            </a:p>
          </p:txBody>
        </p:sp>
        <p:sp>
          <p:nvSpPr>
            <p:cNvPr id="61"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chemeClr val="accent1">
                    <a:lumMod val="75000"/>
                  </a:schemeClr>
                </a:solidFill>
                <a:latin typeface="微软雅黑" panose="020B0503020204020204" pitchFamily="34" charset="-122"/>
                <a:ea typeface="微软雅黑" panose="020B0503020204020204" pitchFamily="34" charset="-122"/>
                <a:cs typeface="+mn-cs"/>
              </a:endParaRPr>
            </a:p>
          </p:txBody>
        </p:sp>
        <p:sp>
          <p:nvSpPr>
            <p:cNvPr id="62"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66" name="Rectangle 4"/>
          <p:cNvSpPr>
            <a:spLocks noChangeArrowheads="1"/>
          </p:cNvSpPr>
          <p:nvPr/>
        </p:nvSpPr>
        <p:spPr bwMode="auto">
          <a:xfrm>
            <a:off x="620713" y="1323975"/>
            <a:ext cx="5094287" cy="1266825"/>
          </a:xfrm>
          <a:prstGeom prst="rect">
            <a:avLst/>
          </a:prstGeom>
          <a:noFill/>
          <a:ln w="9525">
            <a:noFill/>
            <a:miter lim="800000"/>
            <a:headEnd/>
            <a:tailEnd/>
          </a:ln>
        </p:spPr>
        <p:txBody>
          <a:bodyPr/>
          <a:lstStyle/>
          <a:p>
            <a:pPr marL="342900" indent="-342900">
              <a:spcBef>
                <a:spcPct val="20000"/>
              </a:spcBef>
            </a:pPr>
            <a:r>
              <a:rPr lang="zh-CN" altLang="en-US" sz="3200">
                <a:solidFill>
                  <a:srgbClr val="05588E"/>
                </a:solidFill>
                <a:latin typeface="微软雅黑" pitchFamily="34" charset="-122"/>
                <a:ea typeface="微软雅黑" pitchFamily="34" charset="-122"/>
              </a:rPr>
              <a:t>面对</a:t>
            </a:r>
            <a:endParaRPr lang="en-US" altLang="zh-CN" sz="3200">
              <a:solidFill>
                <a:srgbClr val="05588E"/>
              </a:solidFill>
              <a:latin typeface="微软雅黑" pitchFamily="34" charset="-122"/>
              <a:ea typeface="微软雅黑" pitchFamily="34" charset="-122"/>
            </a:endParaRPr>
          </a:p>
          <a:p>
            <a:pPr marL="342900" indent="-342900">
              <a:spcBef>
                <a:spcPct val="20000"/>
              </a:spcBef>
            </a:pPr>
            <a:r>
              <a:rPr lang="en-US" altLang="zh-CN" sz="3200">
                <a:solidFill>
                  <a:srgbClr val="05588E"/>
                </a:solidFill>
                <a:latin typeface="微软雅黑" pitchFamily="34" charset="-122"/>
                <a:ea typeface="微软雅黑" pitchFamily="34" charset="-122"/>
              </a:rPr>
              <a:t>    </a:t>
            </a:r>
            <a:r>
              <a:rPr lang="zh-CN" altLang="en-US" sz="3200">
                <a:solidFill>
                  <a:srgbClr val="05588E"/>
                </a:solidFill>
                <a:latin typeface="微软雅黑" pitchFamily="34" charset="-122"/>
                <a:ea typeface="微软雅黑" pitchFamily="34" charset="-122"/>
              </a:rPr>
              <a:t>丧失  意外  疾病   年老 </a:t>
            </a:r>
          </a:p>
        </p:txBody>
      </p:sp>
      <p:sp>
        <p:nvSpPr>
          <p:cNvPr id="72" name="圆角右箭头 71"/>
          <p:cNvSpPr/>
          <p:nvPr/>
        </p:nvSpPr>
        <p:spPr>
          <a:xfrm flipH="1">
            <a:off x="381000" y="1082675"/>
            <a:ext cx="5902325" cy="3916363"/>
          </a:xfrm>
          <a:prstGeom prst="bentArrow">
            <a:avLst>
              <a:gd name="adj1" fmla="val 942"/>
              <a:gd name="adj2" fmla="val 2348"/>
              <a:gd name="adj3" fmla="val 2277"/>
              <a:gd name="adj4" fmla="val 24127"/>
            </a:avLst>
          </a:prstGeom>
          <a:solidFill>
            <a:srgbClr val="589876"/>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pic>
        <p:nvPicPr>
          <p:cNvPr id="24591" name="Picture 8" descr="28496"/>
          <p:cNvPicPr>
            <a:picLocks noChangeAspect="1" noChangeArrowheads="1"/>
          </p:cNvPicPr>
          <p:nvPr/>
        </p:nvPicPr>
        <p:blipFill>
          <a:blip r:embed="rId3"/>
          <a:srcRect/>
          <a:stretch>
            <a:fillRect/>
          </a:stretch>
        </p:blipFill>
        <p:spPr bwMode="auto">
          <a:xfrm>
            <a:off x="3201988" y="4297363"/>
            <a:ext cx="3074987" cy="2225675"/>
          </a:xfrm>
          <a:prstGeom prst="rect">
            <a:avLst/>
          </a:prstGeom>
          <a:noFill/>
          <a:ln w="9525">
            <a:noFill/>
            <a:miter lim="800000"/>
            <a:headEnd/>
            <a:tailEnd/>
          </a:ln>
        </p:spPr>
      </p:pic>
      <p:sp>
        <p:nvSpPr>
          <p:cNvPr id="24592" name="TextBox 62"/>
          <p:cNvSpPr txBox="1">
            <a:spLocks noChangeArrowheads="1"/>
          </p:cNvSpPr>
          <p:nvPr/>
        </p:nvSpPr>
        <p:spPr bwMode="auto">
          <a:xfrm>
            <a:off x="1066800" y="2743200"/>
            <a:ext cx="4243388" cy="1016000"/>
          </a:xfrm>
          <a:prstGeom prst="rect">
            <a:avLst/>
          </a:prstGeom>
          <a:noFill/>
          <a:ln w="9525">
            <a:noFill/>
            <a:miter lim="800000"/>
            <a:headEnd/>
            <a:tailEnd/>
          </a:ln>
        </p:spPr>
        <p:txBody>
          <a:bodyPr>
            <a:spAutoFit/>
          </a:bodyPr>
          <a:lstStyle/>
          <a:p>
            <a:r>
              <a:rPr lang="zh-CN" altLang="en-US" sz="6000">
                <a:solidFill>
                  <a:srgbClr val="FF0000"/>
                </a:solidFill>
                <a:latin typeface="叶根友刀锋黑草" pitchFamily="2" charset="-122"/>
                <a:ea typeface="叶根友刀锋黑草" pitchFamily="2" charset="-122"/>
              </a:rPr>
              <a:t>感恩</a:t>
            </a:r>
            <a:r>
              <a:rPr lang="zh-CN" altLang="en-US" sz="6000">
                <a:latin typeface="叶根友刀锋黑草" pitchFamily="2" charset="-122"/>
                <a:ea typeface="叶根友刀锋黑草" pitchFamily="2" charset="-122"/>
              </a:rPr>
              <a:t>与</a:t>
            </a:r>
            <a:r>
              <a:rPr lang="zh-CN" altLang="en-US" sz="6000">
                <a:solidFill>
                  <a:srgbClr val="FF0000"/>
                </a:solidFill>
                <a:latin typeface="叶根友刀锋黑草" pitchFamily="2" charset="-122"/>
                <a:ea typeface="叶根友刀锋黑草" pitchFamily="2" charset="-122"/>
              </a:rPr>
              <a:t>珍惜</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22" presetClass="entr" presetSubtype="2" fill="hold" nodeType="withEffect">
                                  <p:stCondLst>
                                    <p:cond delay="20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900"/>
                                        <p:tgtEl>
                                          <p:spTgt spid="72"/>
                                        </p:tgtEl>
                                      </p:cBhvr>
                                    </p:animEffect>
                                  </p:childTnLst>
                                </p:cTn>
                              </p:par>
                            </p:childTnLst>
                          </p:cTn>
                        </p:par>
                        <p:par>
                          <p:cTn id="48" fill="hold">
                            <p:stCondLst>
                              <p:cond delay="1100"/>
                            </p:stCondLst>
                            <p:childTnLst>
                              <p:par>
                                <p:cTn id="49" presetID="12" presetClass="entr" presetSubtype="1"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slide(fromTop)">
                                      <p:cBhvr>
                                        <p:cTn id="51" dur="500"/>
                                        <p:tgtEl>
                                          <p:spTgt spid="66"/>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xit" presetSubtype="1" fill="hold" grpId="1" nodeType="clickEffect">
                                  <p:stCondLst>
                                    <p:cond delay="0"/>
                                  </p:stCondLst>
                                  <p:childTnLst>
                                    <p:animEffect transition="out" filter="slide(fromTop)">
                                      <p:cBhvr>
                                        <p:cTn id="55" dur="500"/>
                                        <p:tgtEl>
                                          <p:spTgt spid="66"/>
                                        </p:tgtEl>
                                      </p:cBhvr>
                                    </p:animEffect>
                                    <p:set>
                                      <p:cBhvr>
                                        <p:cTn id="56"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3"/>
          <p:cNvSpPr/>
          <p:nvPr/>
        </p:nvSpPr>
        <p:spPr>
          <a:xfrm>
            <a:off x="2449513" y="1952625"/>
            <a:ext cx="2460625" cy="2473325"/>
          </a:xfrm>
          <a:prstGeom prst="rect">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grpSp>
        <p:nvGrpSpPr>
          <p:cNvPr id="6" name="Group 7"/>
          <p:cNvGrpSpPr>
            <a:grpSpLocks/>
          </p:cNvGrpSpPr>
          <p:nvPr/>
        </p:nvGrpSpPr>
        <p:grpSpPr bwMode="auto">
          <a:xfrm>
            <a:off x="4883150" y="1955800"/>
            <a:ext cx="3055938" cy="2481263"/>
            <a:chOff x="-1" y="0"/>
            <a:chExt cx="1829062" cy="1486109"/>
          </a:xfrm>
        </p:grpSpPr>
        <p:sp>
          <p:nvSpPr>
            <p:cNvPr id="25614" name="AutoShape 8" descr="pic12.jpg"/>
            <p:cNvSpPr>
              <a:spLocks/>
            </p:cNvSpPr>
            <p:nvPr/>
          </p:nvSpPr>
          <p:spPr bwMode="auto">
            <a:xfrm>
              <a:off x="-1" y="0"/>
              <a:ext cx="1829062" cy="148610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blipFill dpi="0" rotWithShape="0">
              <a:blip r:embed="rId2"/>
              <a:srcRect/>
              <a:stretch>
                <a:fillRect/>
              </a:stretch>
            </a:blipFill>
            <a:ln w="9525">
              <a:noFill/>
              <a:round/>
              <a:headEnd/>
              <a:tailEnd/>
            </a:ln>
          </p:spPr>
          <p:txBody>
            <a:bodyPr lIns="0" tIns="0" rIns="0" bIns="0" anchor="ctr"/>
            <a:lstStyle/>
            <a:p>
              <a:endParaRPr lang="zh-CN" altLang="en-US"/>
            </a:p>
          </p:txBody>
        </p:sp>
        <p:sp>
          <p:nvSpPr>
            <p:cNvPr id="8" name="AutoShape 9"/>
            <p:cNvSpPr>
              <a:spLocks/>
            </p:cNvSpPr>
            <p:nvPr/>
          </p:nvSpPr>
          <p:spPr bwMode="auto">
            <a:xfrm>
              <a:off x="-1" y="557172"/>
              <a:ext cx="1829062" cy="3717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ext uri="{91240B29-F687-4f45-9708-019B960494DF}"/>
              <a:ext uri="{AF507438-7753-43e0-B8FC-AC1667EBCBE1}"/>
            </a:extLst>
          </p:spPr>
          <p:txBody>
            <a:bodyPr lIns="0" tIns="0" rIns="0" bIns="0" anchor="ctr"/>
            <a:lstStyle>
              <a:lvl1pPr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1pPr>
              <a:lvl2pPr marL="742950" indent="-28575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2pPr>
              <a:lvl3pPr marL="11430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3pPr>
              <a:lvl4pPr marL="16002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4pPr>
              <a:lvl5pPr marL="2057400" indent="-228600" eaLnBrk="0">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5pPr>
              <a:lvl6pPr marL="25146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6pPr>
              <a:lvl7pPr marL="29718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7pPr>
              <a:lvl8pPr marL="34290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8pPr>
              <a:lvl9pPr marL="3886200" indent="-228600" eaLnBrk="0" fontAlgn="base" hangingPunct="0">
                <a:spcBef>
                  <a:spcPct val="0"/>
                </a:spcBef>
                <a:spcAft>
                  <a:spcPct val="0"/>
                </a:spcAft>
                <a:defRPr sz="2400">
                  <a:solidFill>
                    <a:srgbClr val="000000"/>
                  </a:solidFill>
                  <a:latin typeface="Calibri" panose="020F0502020204030204" pitchFamily="34" charset="0"/>
                  <a:ea typeface="MS PGothic" panose="020B0600070205080204" pitchFamily="34" charset="-128"/>
                  <a:sym typeface="Calibri" panose="020F0502020204030204" pitchFamily="34" charset="0"/>
                </a:defRPr>
              </a:lvl9pPr>
            </a:lstStyle>
            <a:p>
              <a:pPr algn="ctr" eaLnBrk="1" fontAlgn="auto">
                <a:spcBef>
                  <a:spcPts val="0"/>
                </a:spcBef>
                <a:spcAft>
                  <a:spcPts val="0"/>
                </a:spcAft>
                <a:defRPr/>
              </a:pPr>
              <a:r>
                <a:rPr lang="es-ES" altLang="zh-CN" sz="2395" dirty="0">
                  <a:solidFill>
                    <a:srgbClr val="FFFFFF"/>
                  </a:solidFill>
                  <a:cs typeface="+mn-cs"/>
                </a:rPr>
                <a:t>`</a:t>
              </a:r>
              <a:endParaRPr lang="es-ES" altLang="zh-CN" sz="2395" dirty="0">
                <a:cs typeface="+mn-cs"/>
              </a:endParaRPr>
            </a:p>
          </p:txBody>
        </p:sp>
      </p:grpSp>
      <p:pic>
        <p:nvPicPr>
          <p:cNvPr id="9" name="Picture 2" descr="pic9.jpg"/>
          <p:cNvPicPr>
            <a:picLocks noChangeAspect="1"/>
          </p:cNvPicPr>
          <p:nvPr/>
        </p:nvPicPr>
        <p:blipFill>
          <a:blip r:embed="rId3"/>
          <a:srcRect l="27274" t="1749" r="30753" b="21581"/>
          <a:stretch>
            <a:fillRect/>
          </a:stretch>
        </p:blipFill>
        <p:spPr bwMode="auto">
          <a:xfrm>
            <a:off x="2393950" y="0"/>
            <a:ext cx="2489200" cy="1995488"/>
          </a:xfrm>
          <a:prstGeom prst="rect">
            <a:avLst/>
          </a:prstGeom>
          <a:noFill/>
          <a:ln w="9525">
            <a:noFill/>
            <a:miter lim="800000"/>
            <a:headEnd/>
            <a:tailEnd/>
          </a:ln>
        </p:spPr>
      </p:pic>
      <p:pic>
        <p:nvPicPr>
          <p:cNvPr id="10" name="Picture 5" descr="pic7.jpg"/>
          <p:cNvPicPr>
            <a:picLocks noChangeAspect="1"/>
          </p:cNvPicPr>
          <p:nvPr/>
        </p:nvPicPr>
        <p:blipFill>
          <a:blip r:embed="rId4"/>
          <a:srcRect l="52968" t="8192" r="12727" b="36214"/>
          <a:stretch>
            <a:fillRect/>
          </a:stretch>
        </p:blipFill>
        <p:spPr bwMode="auto">
          <a:xfrm>
            <a:off x="0" y="1955800"/>
            <a:ext cx="2482850" cy="2481263"/>
          </a:xfrm>
          <a:prstGeom prst="rect">
            <a:avLst/>
          </a:prstGeom>
          <a:noFill/>
          <a:ln w="9525">
            <a:noFill/>
            <a:miter lim="800000"/>
            <a:headEnd/>
            <a:tailEnd/>
          </a:ln>
        </p:spPr>
      </p:pic>
      <p:sp>
        <p:nvSpPr>
          <p:cNvPr id="11" name="矩形 10"/>
          <p:cNvSpPr>
            <a:spLocks noChangeArrowheads="1"/>
          </p:cNvSpPr>
          <p:nvPr/>
        </p:nvSpPr>
        <p:spPr bwMode="auto">
          <a:xfrm>
            <a:off x="1587500" y="5502275"/>
            <a:ext cx="8959850" cy="744538"/>
          </a:xfrm>
          <a:prstGeom prst="rect">
            <a:avLst/>
          </a:prstGeom>
          <a:noFill/>
          <a:ln w="9525">
            <a:noFill/>
            <a:miter lim="800000"/>
            <a:headEnd/>
            <a:tailEnd/>
          </a:ln>
        </p:spPr>
        <p:txBody>
          <a:bodyPr lIns="0" tIns="0" rIns="0" bIns="0">
            <a:spAutoFit/>
          </a:bodyPr>
          <a:lstStyle/>
          <a:p>
            <a:pPr algn="ctr" defTabSz="1216025">
              <a:spcBef>
                <a:spcPct val="20000"/>
              </a:spcBef>
            </a:pPr>
            <a:r>
              <a:rPr lang="zh-CN" altLang="en-US" sz="2200" b="1">
                <a:latin typeface="微软雅黑" pitchFamily="34" charset="-122"/>
                <a:ea typeface="微软雅黑" pitchFamily="34" charset="-122"/>
                <a:sym typeface="Arial" charset="0"/>
              </a:rPr>
              <a:t>“死”不是“生”的对立面</a:t>
            </a:r>
            <a:endParaRPr lang="en-US" altLang="zh-CN" sz="2200" b="1">
              <a:latin typeface="微软雅黑" pitchFamily="34" charset="-122"/>
              <a:ea typeface="微软雅黑" pitchFamily="34" charset="-122"/>
              <a:sym typeface="Arial" charset="0"/>
            </a:endParaRPr>
          </a:p>
          <a:p>
            <a:pPr algn="ctr" defTabSz="1216025">
              <a:spcBef>
                <a:spcPct val="20000"/>
              </a:spcBef>
            </a:pPr>
            <a:r>
              <a:rPr lang="zh-CN" altLang="en-US" sz="2200" b="1">
                <a:latin typeface="微软雅黑" pitchFamily="34" charset="-122"/>
                <a:ea typeface="微软雅黑" pitchFamily="34" charset="-122"/>
                <a:sym typeface="Arial" charset="0"/>
              </a:rPr>
              <a:t>人在生的过程中就有了死的因素，人之死则意味着某种新生</a:t>
            </a:r>
            <a:endParaRPr lang="en-US" altLang="zh-CN" sz="2200" b="1">
              <a:latin typeface="微软雅黑" pitchFamily="34" charset="-122"/>
              <a:ea typeface="微软雅黑" pitchFamily="34" charset="-122"/>
              <a:sym typeface="Arial" charset="0"/>
            </a:endParaRPr>
          </a:p>
        </p:txBody>
      </p:sp>
      <p:sp>
        <p:nvSpPr>
          <p:cNvPr id="17" name="Rectangle 23"/>
          <p:cNvSpPr/>
          <p:nvPr/>
        </p:nvSpPr>
        <p:spPr>
          <a:xfrm>
            <a:off x="4875213" y="0"/>
            <a:ext cx="2439987" cy="1981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solidFill>
                <a:srgbClr val="00B0F0"/>
              </a:solidFill>
            </a:endParaRPr>
          </a:p>
        </p:txBody>
      </p:sp>
      <p:sp>
        <p:nvSpPr>
          <p:cNvPr id="26" name="Rectangle 9"/>
          <p:cNvSpPr/>
          <p:nvPr/>
        </p:nvSpPr>
        <p:spPr>
          <a:xfrm>
            <a:off x="0" y="-15875"/>
            <a:ext cx="2438400" cy="19812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33" name="矩形 32"/>
          <p:cNvSpPr>
            <a:spLocks noChangeArrowheads="1"/>
          </p:cNvSpPr>
          <p:nvPr/>
        </p:nvSpPr>
        <p:spPr bwMode="auto">
          <a:xfrm>
            <a:off x="4872038" y="4799013"/>
            <a:ext cx="2306637" cy="522287"/>
          </a:xfrm>
          <a:prstGeom prst="rect">
            <a:avLst/>
          </a:prstGeom>
          <a:noFill/>
          <a:ln w="9525">
            <a:noFill/>
            <a:miter lim="800000"/>
            <a:headEnd/>
            <a:tailEnd/>
          </a:ln>
        </p:spPr>
        <p:txBody>
          <a:bodyPr>
            <a:spAutoFit/>
          </a:bodyPr>
          <a:lstStyle/>
          <a:p>
            <a:pPr algn="dist"/>
            <a:r>
              <a:rPr lang="zh-CN" altLang="en-US" sz="2800" b="1">
                <a:solidFill>
                  <a:srgbClr val="3D82B6"/>
                </a:solidFill>
                <a:latin typeface="微软雅黑" pitchFamily="34" charset="-122"/>
                <a:ea typeface="微软雅黑" pitchFamily="34" charset="-122"/>
              </a:rPr>
              <a:t>生死互渗</a:t>
            </a:r>
            <a:endParaRPr lang="en-US" altLang="zh-CN" sz="2800" b="1">
              <a:solidFill>
                <a:srgbClr val="3D82B6"/>
              </a:solidFill>
              <a:latin typeface="微软雅黑" pitchFamily="34" charset="-122"/>
              <a:ea typeface="微软雅黑" pitchFamily="34" charset="-122"/>
            </a:endParaRPr>
          </a:p>
        </p:txBody>
      </p:sp>
      <p:cxnSp>
        <p:nvCxnSpPr>
          <p:cNvPr id="35" name="直接连接符 34"/>
          <p:cNvCxnSpPr/>
          <p:nvPr/>
        </p:nvCxnSpPr>
        <p:spPr>
          <a:xfrm>
            <a:off x="4098925" y="5380038"/>
            <a:ext cx="3902075" cy="0"/>
          </a:xfrm>
          <a:prstGeom prst="line">
            <a:avLst/>
          </a:prstGeom>
        </p:spPr>
        <p:style>
          <a:lnRef idx="1">
            <a:schemeClr val="accent1"/>
          </a:lnRef>
          <a:fillRef idx="0">
            <a:schemeClr val="accent1"/>
          </a:fillRef>
          <a:effectRef idx="0">
            <a:schemeClr val="accent1"/>
          </a:effectRef>
          <a:fontRef idx="minor">
            <a:schemeClr val="tx1"/>
          </a:fontRef>
        </p:style>
      </p:cxnSp>
      <p:pic>
        <p:nvPicPr>
          <p:cNvPr id="36" name="图片 35" descr="t014b89a35ab61ce868.jpg"/>
          <p:cNvPicPr>
            <a:picLocks noChangeAspect="1"/>
          </p:cNvPicPr>
          <p:nvPr/>
        </p:nvPicPr>
        <p:blipFill>
          <a:blip r:embed="rId5"/>
          <a:srcRect/>
          <a:stretch>
            <a:fillRect/>
          </a:stretch>
        </p:blipFill>
        <p:spPr bwMode="auto">
          <a:xfrm>
            <a:off x="7318375" y="0"/>
            <a:ext cx="2419350" cy="2225675"/>
          </a:xfrm>
          <a:prstGeom prst="rect">
            <a:avLst/>
          </a:prstGeom>
          <a:noFill/>
          <a:ln w="9525">
            <a:noFill/>
            <a:miter lim="800000"/>
            <a:headEnd/>
            <a:tailEnd/>
          </a:ln>
        </p:spPr>
      </p:pic>
      <p:sp>
        <p:nvSpPr>
          <p:cNvPr id="30" name="Rectangle 18"/>
          <p:cNvSpPr/>
          <p:nvPr/>
        </p:nvSpPr>
        <p:spPr>
          <a:xfrm>
            <a:off x="7315200" y="1981200"/>
            <a:ext cx="2438400" cy="245586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pic>
        <p:nvPicPr>
          <p:cNvPr id="37" name="图片 36" descr="52844b4c16a4dqV82280.jpg"/>
          <p:cNvPicPr>
            <a:picLocks noChangeAspect="1"/>
          </p:cNvPicPr>
          <p:nvPr/>
        </p:nvPicPr>
        <p:blipFill>
          <a:blip r:embed="rId6"/>
          <a:srcRect/>
          <a:stretch>
            <a:fillRect/>
          </a:stretch>
        </p:blipFill>
        <p:spPr bwMode="auto">
          <a:xfrm>
            <a:off x="9707563" y="1936750"/>
            <a:ext cx="2484437" cy="2497138"/>
          </a:xfrm>
          <a:prstGeom prst="rect">
            <a:avLst/>
          </a:prstGeom>
          <a:noFill/>
          <a:ln w="9525">
            <a:noFill/>
            <a:miter lim="800000"/>
            <a:headEnd/>
            <a:tailEnd/>
          </a:ln>
        </p:spPr>
      </p:pic>
      <p:grpSp>
        <p:nvGrpSpPr>
          <p:cNvPr id="20" name="组合 19"/>
          <p:cNvGrpSpPr/>
          <p:nvPr/>
        </p:nvGrpSpPr>
        <p:grpSpPr>
          <a:xfrm>
            <a:off x="9738529" y="-608"/>
            <a:ext cx="2453472" cy="1981479"/>
            <a:chOff x="9738529" y="-608"/>
            <a:chExt cx="2453472" cy="1981479"/>
          </a:xfrm>
          <a:solidFill>
            <a:schemeClr val="accent6">
              <a:lumMod val="75000"/>
            </a:schemeClr>
          </a:solidFill>
        </p:grpSpPr>
        <p:sp>
          <p:nvSpPr>
            <p:cNvPr id="21" name="Slide Number Placeholder 2"/>
            <p:cNvSpPr txBox="1">
              <a:spLocks/>
            </p:cNvSpPr>
            <p:nvPr/>
          </p:nvSpPr>
          <p:spPr>
            <a:xfrm>
              <a:off x="11235881" y="675577"/>
              <a:ext cx="556069" cy="471563"/>
            </a:xfrm>
            <a:prstGeom prst="rect">
              <a:avLst/>
            </a:prstGeom>
            <a:grpFill/>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F45091C8-478E-46DF-8B43-802C9FA099F2}" type="slidenum">
                <a:rPr lang="en-US" smtClean="0"/>
                <a:pPr fontAlgn="auto">
                  <a:spcBef>
                    <a:spcPts val="0"/>
                  </a:spcBef>
                  <a:spcAft>
                    <a:spcPts val="0"/>
                  </a:spcAft>
                  <a:defRPr/>
                </a:pPr>
                <a:t>12</a:t>
              </a:fld>
              <a:endParaRPr lang="en-US"/>
            </a:p>
          </p:txBody>
        </p:sp>
        <p:sp>
          <p:nvSpPr>
            <p:cNvPr id="22" name="Rectangle 28"/>
            <p:cNvSpPr/>
            <p:nvPr/>
          </p:nvSpPr>
          <p:spPr>
            <a:xfrm>
              <a:off x="9738529" y="-608"/>
              <a:ext cx="2453472" cy="1981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anim calcmode="lin" valueType="num">
                                      <p:cBhvr>
                                        <p:cTn id="10" dur="1000" fill="hold"/>
                                        <p:tgtEl>
                                          <p:spTgt spid="6"/>
                                        </p:tgtEl>
                                        <p:attrNameLst>
                                          <p:attrName>ppt_x</p:attrName>
                                        </p:attrNameLst>
                                      </p:cBhvr>
                                      <p:tavLst>
                                        <p:tav tm="0">
                                          <p:val>
                                            <p:fltVal val="0.5"/>
                                          </p:val>
                                        </p:tav>
                                        <p:tav tm="100000">
                                          <p:val>
                                            <p:strVal val="#ppt_x"/>
                                          </p:val>
                                        </p:tav>
                                      </p:tavLst>
                                    </p:anim>
                                    <p:anim calcmode="lin" valueType="num">
                                      <p:cBhvr>
                                        <p:cTn id="11" dur="10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40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fltVal val="0.5"/>
                                          </p:val>
                                        </p:tav>
                                        <p:tav tm="100000">
                                          <p:val>
                                            <p:strVal val="#ppt_x"/>
                                          </p:val>
                                        </p:tav>
                                      </p:tavLst>
                                    </p:anim>
                                    <p:anim calcmode="lin" valueType="num">
                                      <p:cBhvr>
                                        <p:cTn id="18" dur="1000" fill="hold"/>
                                        <p:tgtEl>
                                          <p:spTgt spid="9"/>
                                        </p:tgtEl>
                                        <p:attrNameLst>
                                          <p:attrName>ppt_y</p:attrName>
                                        </p:attrNameLst>
                                      </p:cBhvr>
                                      <p:tavLst>
                                        <p:tav tm="0">
                                          <p:val>
                                            <p:fltVal val="0.5"/>
                                          </p:val>
                                        </p:tav>
                                        <p:tav tm="100000">
                                          <p:val>
                                            <p:strVal val="#ppt_y"/>
                                          </p:val>
                                        </p:tav>
                                      </p:tavLst>
                                    </p:anim>
                                  </p:childTnLst>
                                </p:cTn>
                              </p:par>
                              <p:par>
                                <p:cTn id="19" presetID="53" presetClass="entr" presetSubtype="0" fill="hold" nodeType="withEffect">
                                  <p:stCondLst>
                                    <p:cond delay="400"/>
                                  </p:stCondLst>
                                  <p:childTnLst>
                                    <p:set>
                                      <p:cBhvr>
                                        <p:cTn id="20" dur="1" fill="hold">
                                          <p:stCondLst>
                                            <p:cond delay="0"/>
                                          </p:stCondLst>
                                        </p:cTn>
                                        <p:tgtEl>
                                          <p:spTgt spid="36"/>
                                        </p:tgtEl>
                                        <p:attrNameLst>
                                          <p:attrName>style.visibility</p:attrName>
                                        </p:attrNameLst>
                                      </p:cBhvr>
                                      <p:to>
                                        <p:strVal val="visible"/>
                                      </p:to>
                                    </p:set>
                                    <p:anim calcmode="lin" valueType="num">
                                      <p:cBhvr>
                                        <p:cTn id="21" dur="1000" fill="hold"/>
                                        <p:tgtEl>
                                          <p:spTgt spid="36"/>
                                        </p:tgtEl>
                                        <p:attrNameLst>
                                          <p:attrName>ppt_w</p:attrName>
                                        </p:attrNameLst>
                                      </p:cBhvr>
                                      <p:tavLst>
                                        <p:tav tm="0">
                                          <p:val>
                                            <p:fltVal val="0"/>
                                          </p:val>
                                        </p:tav>
                                        <p:tav tm="100000">
                                          <p:val>
                                            <p:strVal val="#ppt_w"/>
                                          </p:val>
                                        </p:tav>
                                      </p:tavLst>
                                    </p:anim>
                                    <p:anim calcmode="lin" valueType="num">
                                      <p:cBhvr>
                                        <p:cTn id="22" dur="1000" fill="hold"/>
                                        <p:tgtEl>
                                          <p:spTgt spid="36"/>
                                        </p:tgtEl>
                                        <p:attrNameLst>
                                          <p:attrName>ppt_h</p:attrName>
                                        </p:attrNameLst>
                                      </p:cBhvr>
                                      <p:tavLst>
                                        <p:tav tm="0">
                                          <p:val>
                                            <p:fltVal val="0"/>
                                          </p:val>
                                        </p:tav>
                                        <p:tav tm="100000">
                                          <p:val>
                                            <p:strVal val="#ppt_h"/>
                                          </p:val>
                                        </p:tav>
                                      </p:tavLst>
                                    </p:anim>
                                    <p:animEffect transition="in" filter="fade">
                                      <p:cBhvr>
                                        <p:cTn id="23" dur="1000"/>
                                        <p:tgtEl>
                                          <p:spTgt spid="36"/>
                                        </p:tgtEl>
                                      </p:cBhvr>
                                    </p:animEffect>
                                  </p:childTnLst>
                                </p:cTn>
                              </p:par>
                              <p:par>
                                <p:cTn id="24" presetID="53" presetClass="entr" presetSubtype="0" fill="hold" grpId="0" nodeType="withEffect">
                                  <p:stCondLst>
                                    <p:cond delay="4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Effect transition="in" filter="fade">
                                      <p:cBhvr>
                                        <p:cTn id="28" dur="1000"/>
                                        <p:tgtEl>
                                          <p:spTgt spid="26"/>
                                        </p:tgtEl>
                                      </p:cBhvr>
                                    </p:animEffect>
                                  </p:childTnLst>
                                </p:cTn>
                              </p:par>
                              <p:par>
                                <p:cTn id="29" presetID="53" presetClass="entr" presetSubtype="0" fill="hold" grpId="0" nodeType="withEffect">
                                  <p:stCondLst>
                                    <p:cond delay="4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Effect transition="in" filter="fade">
                                      <p:cBhvr>
                                        <p:cTn id="33" dur="1000"/>
                                        <p:tgtEl>
                                          <p:spTgt spid="17"/>
                                        </p:tgtEl>
                                      </p:cBhvr>
                                    </p:animEffect>
                                  </p:childTnLst>
                                </p:cTn>
                              </p:par>
                              <p:par>
                                <p:cTn id="34" presetID="53" presetClass="entr" presetSubtype="0" fill="hold" nodeType="withEffect">
                                  <p:stCondLst>
                                    <p:cond delay="4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1000" fill="hold"/>
                                        <p:tgtEl>
                                          <p:spTgt spid="37"/>
                                        </p:tgtEl>
                                        <p:attrNameLst>
                                          <p:attrName>ppt_w</p:attrName>
                                        </p:attrNameLst>
                                      </p:cBhvr>
                                      <p:tavLst>
                                        <p:tav tm="0">
                                          <p:val>
                                            <p:fltVal val="0"/>
                                          </p:val>
                                        </p:tav>
                                        <p:tav tm="100000">
                                          <p:val>
                                            <p:strVal val="#ppt_w"/>
                                          </p:val>
                                        </p:tav>
                                      </p:tavLst>
                                    </p:anim>
                                    <p:anim calcmode="lin" valueType="num">
                                      <p:cBhvr>
                                        <p:cTn id="37" dur="1000" fill="hold"/>
                                        <p:tgtEl>
                                          <p:spTgt spid="37"/>
                                        </p:tgtEl>
                                        <p:attrNameLst>
                                          <p:attrName>ppt_h</p:attrName>
                                        </p:attrNameLst>
                                      </p:cBhvr>
                                      <p:tavLst>
                                        <p:tav tm="0">
                                          <p:val>
                                            <p:fltVal val="0"/>
                                          </p:val>
                                        </p:tav>
                                        <p:tav tm="100000">
                                          <p:val>
                                            <p:strVal val="#ppt_h"/>
                                          </p:val>
                                        </p:tav>
                                      </p:tavLst>
                                    </p:anim>
                                    <p:animEffect transition="in" filter="fade">
                                      <p:cBhvr>
                                        <p:cTn id="38" dur="1000"/>
                                        <p:tgtEl>
                                          <p:spTgt spid="37"/>
                                        </p:tgtEl>
                                      </p:cBhvr>
                                    </p:animEffect>
                                  </p:childTnLst>
                                </p:cTn>
                              </p:par>
                              <p:par>
                                <p:cTn id="39" presetID="53" presetClass="entr" presetSubtype="0" fill="hold" grpId="0" nodeType="withEffect">
                                  <p:stCondLst>
                                    <p:cond delay="4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Effect transition="in" filter="fade">
                                      <p:cBhvr>
                                        <p:cTn id="43" dur="1000"/>
                                        <p:tgtEl>
                                          <p:spTgt spid="13"/>
                                        </p:tgtEl>
                                      </p:cBhvr>
                                    </p:animEffect>
                                  </p:childTnLst>
                                </p:cTn>
                              </p:par>
                              <p:par>
                                <p:cTn id="44" presetID="53" presetClass="entr" presetSubtype="0" fill="hold"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fltVal val="0"/>
                                          </p:val>
                                        </p:tav>
                                        <p:tav tm="100000">
                                          <p:val>
                                            <p:strVal val="#ppt_w"/>
                                          </p:val>
                                        </p:tav>
                                      </p:tavLst>
                                    </p:anim>
                                    <p:anim calcmode="lin" valueType="num">
                                      <p:cBhvr>
                                        <p:cTn id="47" dur="1000" fill="hold"/>
                                        <p:tgtEl>
                                          <p:spTgt spid="20"/>
                                        </p:tgtEl>
                                        <p:attrNameLst>
                                          <p:attrName>ppt_h</p:attrName>
                                        </p:attrNameLst>
                                      </p:cBhvr>
                                      <p:tavLst>
                                        <p:tav tm="0">
                                          <p:val>
                                            <p:fltVal val="0"/>
                                          </p:val>
                                        </p:tav>
                                        <p:tav tm="100000">
                                          <p:val>
                                            <p:strVal val="#ppt_h"/>
                                          </p:val>
                                        </p:tav>
                                      </p:tavLst>
                                    </p:anim>
                                    <p:animEffect transition="in" filter="fade">
                                      <p:cBhvr>
                                        <p:cTn id="48" dur="1000"/>
                                        <p:tgtEl>
                                          <p:spTgt spid="20"/>
                                        </p:tgtEl>
                                      </p:cBhvr>
                                    </p:animEffect>
                                  </p:childTnLst>
                                </p:cTn>
                              </p:par>
                              <p:par>
                                <p:cTn id="49" presetID="53" presetClass="entr" presetSubtype="0" fill="hold" grpId="0" nodeType="withEffect">
                                  <p:stCondLst>
                                    <p:cond delay="4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1000" fill="hold"/>
                                        <p:tgtEl>
                                          <p:spTgt spid="30"/>
                                        </p:tgtEl>
                                        <p:attrNameLst>
                                          <p:attrName>ppt_w</p:attrName>
                                        </p:attrNameLst>
                                      </p:cBhvr>
                                      <p:tavLst>
                                        <p:tav tm="0">
                                          <p:val>
                                            <p:fltVal val="0"/>
                                          </p:val>
                                        </p:tav>
                                        <p:tav tm="100000">
                                          <p:val>
                                            <p:strVal val="#ppt_w"/>
                                          </p:val>
                                        </p:tav>
                                      </p:tavLst>
                                    </p:anim>
                                    <p:anim calcmode="lin" valueType="num">
                                      <p:cBhvr>
                                        <p:cTn id="52" dur="1000" fill="hold"/>
                                        <p:tgtEl>
                                          <p:spTgt spid="30"/>
                                        </p:tgtEl>
                                        <p:attrNameLst>
                                          <p:attrName>ppt_h</p:attrName>
                                        </p:attrNameLst>
                                      </p:cBhvr>
                                      <p:tavLst>
                                        <p:tav tm="0">
                                          <p:val>
                                            <p:fltVal val="0"/>
                                          </p:val>
                                        </p:tav>
                                        <p:tav tm="100000">
                                          <p:val>
                                            <p:strVal val="#ppt_h"/>
                                          </p:val>
                                        </p:tav>
                                      </p:tavLst>
                                    </p:anim>
                                    <p:animEffect transition="in" filter="fade">
                                      <p:cBhvr>
                                        <p:cTn id="53" dur="1000"/>
                                        <p:tgtEl>
                                          <p:spTgt spid="30"/>
                                        </p:tgtEl>
                                      </p:cBhvr>
                                    </p:animEffect>
                                  </p:childTnLst>
                                </p:cTn>
                              </p:par>
                              <p:par>
                                <p:cTn id="54" presetID="53" presetClass="entr" presetSubtype="528" fill="hold" nodeType="withEffect">
                                  <p:stCondLst>
                                    <p:cond delay="30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ppt_w</p:attrName>
                                        </p:attrNameLst>
                                      </p:cBhvr>
                                      <p:tavLst>
                                        <p:tav tm="0">
                                          <p:val>
                                            <p:fltVal val="0"/>
                                          </p:val>
                                        </p:tav>
                                        <p:tav tm="100000">
                                          <p:val>
                                            <p:strVal val="#ppt_w"/>
                                          </p:val>
                                        </p:tav>
                                      </p:tavLst>
                                    </p:anim>
                                    <p:anim calcmode="lin" valueType="num">
                                      <p:cBhvr>
                                        <p:cTn id="57" dur="1000" fill="hold"/>
                                        <p:tgtEl>
                                          <p:spTgt spid="10"/>
                                        </p:tgtEl>
                                        <p:attrNameLst>
                                          <p:attrName>ppt_h</p:attrName>
                                        </p:attrNameLst>
                                      </p:cBhvr>
                                      <p:tavLst>
                                        <p:tav tm="0">
                                          <p:val>
                                            <p:fltVal val="0"/>
                                          </p:val>
                                        </p:tav>
                                        <p:tav tm="100000">
                                          <p:val>
                                            <p:strVal val="#ppt_h"/>
                                          </p:val>
                                        </p:tav>
                                      </p:tavLst>
                                    </p:anim>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fltVal val="0.5"/>
                                          </p:val>
                                        </p:tav>
                                        <p:tav tm="100000">
                                          <p:val>
                                            <p:strVal val="#ppt_x"/>
                                          </p:val>
                                        </p:tav>
                                      </p:tavLst>
                                    </p:anim>
                                    <p:anim calcmode="lin" valueType="num">
                                      <p:cBhvr>
                                        <p:cTn id="60" dur="1000" fill="hold"/>
                                        <p:tgtEl>
                                          <p:spTgt spid="10"/>
                                        </p:tgtEl>
                                        <p:attrNameLst>
                                          <p:attrName>ppt_y</p:attrName>
                                        </p:attrNameLst>
                                      </p:cBhvr>
                                      <p:tavLst>
                                        <p:tav tm="0">
                                          <p:val>
                                            <p:fltVal val="0.5"/>
                                          </p:val>
                                        </p:tav>
                                        <p:tav tm="100000">
                                          <p:val>
                                            <p:strVal val="#ppt_y"/>
                                          </p:val>
                                        </p:tav>
                                      </p:tavLst>
                                    </p:anim>
                                  </p:childTnLst>
                                </p:cTn>
                              </p:par>
                            </p:childTnLst>
                          </p:cTn>
                        </p:par>
                        <p:par>
                          <p:cTn id="61" fill="hold">
                            <p:stCondLst>
                              <p:cond delay="1400"/>
                            </p:stCondLst>
                            <p:childTnLst>
                              <p:par>
                                <p:cTn id="62" presetID="3" presetClass="entr" presetSubtype="1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blinds(horizontal)">
                                      <p:cBhvr>
                                        <p:cTn id="64" dur="500"/>
                                        <p:tgtEl>
                                          <p:spTgt spid="33"/>
                                        </p:tgtEl>
                                      </p:cBhvr>
                                    </p:animEffect>
                                  </p:childTnLst>
                                </p:cTn>
                              </p:par>
                              <p:par>
                                <p:cTn id="65" presetID="3" presetClass="entr" presetSubtype="10"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blinds(horizontal)">
                                      <p:cBhvr>
                                        <p:cTn id="67" dur="500"/>
                                        <p:tgtEl>
                                          <p:spTgt spid="35"/>
                                        </p:tgtEl>
                                      </p:cBhvr>
                                    </p:animEffect>
                                  </p:childTnLst>
                                </p:cTn>
                              </p:par>
                            </p:childTnLst>
                          </p:cTn>
                        </p:par>
                        <p:par>
                          <p:cTn id="68" fill="hold">
                            <p:stCondLst>
                              <p:cond delay="1900"/>
                            </p:stCondLst>
                            <p:childTnLst>
                              <p:par>
                                <p:cTn id="69" presetID="42" presetClass="entr" presetSubtype="0"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anim calcmode="lin" valueType="num">
                                      <p:cBhvr>
                                        <p:cTn id="72" dur="500" fill="hold"/>
                                        <p:tgtEl>
                                          <p:spTgt spid="11"/>
                                        </p:tgtEl>
                                        <p:attrNameLst>
                                          <p:attrName>ppt_x</p:attrName>
                                        </p:attrNameLst>
                                      </p:cBhvr>
                                      <p:tavLst>
                                        <p:tav tm="0">
                                          <p:val>
                                            <p:strVal val="#ppt_x"/>
                                          </p:val>
                                        </p:tav>
                                        <p:tav tm="100000">
                                          <p:val>
                                            <p:strVal val="#ppt_x"/>
                                          </p:val>
                                        </p:tav>
                                      </p:tavLst>
                                    </p:anim>
                                    <p:anim calcmode="lin" valueType="num">
                                      <p:cBhvr>
                                        <p:cTn id="7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p:bldP spid="17" grpId="0" animBg="1"/>
      <p:bldP spid="26" grpId="0" animBg="1"/>
      <p:bldP spid="33" grpId="0"/>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5322888" y="1930400"/>
            <a:ext cx="6389687" cy="3719513"/>
            <a:chOff x="125364" y="569926"/>
            <a:chExt cx="6343654" cy="2552711"/>
          </a:xfrm>
        </p:grpSpPr>
        <p:pic>
          <p:nvPicPr>
            <p:cNvPr id="26632" name="图片 10" descr="22.gif"/>
            <p:cNvPicPr>
              <a:picLocks noChangeAspect="1"/>
            </p:cNvPicPr>
            <p:nvPr/>
          </p:nvPicPr>
          <p:blipFill>
            <a:blip r:embed="rId2"/>
            <a:srcRect/>
            <a:stretch>
              <a:fillRect/>
            </a:stretch>
          </p:blipFill>
          <p:spPr bwMode="auto">
            <a:xfrm>
              <a:off x="125364" y="569926"/>
              <a:ext cx="6343654" cy="2552711"/>
            </a:xfrm>
            <a:prstGeom prst="rect">
              <a:avLst/>
            </a:prstGeom>
            <a:noFill/>
            <a:ln w="9525">
              <a:noFill/>
              <a:miter lim="800000"/>
              <a:headEnd/>
              <a:tailEnd/>
            </a:ln>
          </p:spPr>
        </p:pic>
        <p:sp>
          <p:nvSpPr>
            <p:cNvPr id="26633" name="TextBox 7"/>
            <p:cNvSpPr txBox="1">
              <a:spLocks noChangeArrowheads="1"/>
            </p:cNvSpPr>
            <p:nvPr/>
          </p:nvSpPr>
          <p:spPr bwMode="auto">
            <a:xfrm>
              <a:off x="681425" y="1149952"/>
              <a:ext cx="4786316" cy="603203"/>
            </a:xfrm>
            <a:prstGeom prst="rect">
              <a:avLst/>
            </a:prstGeom>
            <a:noFill/>
            <a:ln w="9525">
              <a:noFill/>
              <a:miter lim="800000"/>
              <a:headEnd/>
              <a:tailEnd/>
            </a:ln>
          </p:spPr>
          <p:txBody>
            <a:bodyPr>
              <a:spAutoFit/>
            </a:bodyPr>
            <a:lstStyle/>
            <a:p>
              <a:pPr>
                <a:lnSpc>
                  <a:spcPct val="150000"/>
                </a:lnSpc>
              </a:pPr>
              <a:r>
                <a:rPr lang="zh-CN" altLang="en-US" sz="2000">
                  <a:latin typeface="微软雅黑" pitchFamily="34" charset="-122"/>
                </a:rPr>
                <a:t> </a:t>
              </a:r>
              <a:endParaRPr lang="zh-CN" altLang="en-US">
                <a:latin typeface="微软雅黑" pitchFamily="34" charset="-122"/>
              </a:endParaRPr>
            </a:p>
          </p:txBody>
        </p:sp>
      </p:grpSp>
      <p:sp>
        <p:nvSpPr>
          <p:cNvPr id="8" name="矩形 7"/>
          <p:cNvSpPr/>
          <p:nvPr/>
        </p:nvSpPr>
        <p:spPr>
          <a:xfrm>
            <a:off x="0" y="1270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文本框 128"/>
          <p:cNvSpPr txBox="1">
            <a:spLocks noChangeArrowheads="1"/>
          </p:cNvSpPr>
          <p:nvPr/>
        </p:nvSpPr>
        <p:spPr bwMode="auto">
          <a:xfrm>
            <a:off x="906463" y="279400"/>
            <a:ext cx="3214687" cy="461963"/>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accent1">
                    <a:lumMod val="50000"/>
                  </a:schemeClr>
                </a:solidFill>
                <a:latin typeface="微软雅黑" panose="020B0503020204020204" pitchFamily="34" charset="-122"/>
                <a:ea typeface="微软雅黑" panose="020B0503020204020204" pitchFamily="34" charset="-122"/>
                <a:cs typeface="+mn-cs"/>
              </a:rPr>
              <a:t>于娟和她的生命日记</a:t>
            </a:r>
            <a:endParaRPr lang="zh-CN" altLang="en-US" sz="2400" b="1" dirty="0">
              <a:solidFill>
                <a:schemeClr val="accent1">
                  <a:lumMod val="50000"/>
                </a:schemeClr>
              </a:solidFill>
              <a:latin typeface="微软雅黑" panose="020B0503020204020204" pitchFamily="34" charset="-122"/>
              <a:ea typeface="微软雅黑" panose="020B0503020204020204" pitchFamily="34" charset="-122"/>
              <a:cs typeface="+mn-cs"/>
            </a:endParaRPr>
          </a:p>
        </p:txBody>
      </p:sp>
      <p:cxnSp>
        <p:nvCxnSpPr>
          <p:cNvPr id="5" name="Straight Connector 66"/>
          <p:cNvCxnSpPr/>
          <p:nvPr/>
        </p:nvCxnSpPr>
        <p:spPr>
          <a:xfrm>
            <a:off x="5273675" y="1946275"/>
            <a:ext cx="14288" cy="3784600"/>
          </a:xfrm>
          <a:prstGeom prst="line">
            <a:avLst/>
          </a:prstGeom>
          <a:noFill/>
          <a:ln w="25400" cap="flat" cmpd="sng" algn="ctr">
            <a:solidFill>
              <a:schemeClr val="tx1">
                <a:lumMod val="75000"/>
                <a:lumOff val="25000"/>
              </a:schemeClr>
            </a:solidFill>
            <a:prstDash val="dashDot"/>
          </a:ln>
          <a:effectLst/>
        </p:spPr>
      </p:cxnSp>
      <p:sp>
        <p:nvSpPr>
          <p:cNvPr id="6" name="Content Placeholder 2"/>
          <p:cNvSpPr txBox="1">
            <a:spLocks/>
          </p:cNvSpPr>
          <p:nvPr/>
        </p:nvSpPr>
        <p:spPr>
          <a:xfrm>
            <a:off x="5454650" y="2373313"/>
            <a:ext cx="5957888" cy="2359025"/>
          </a:xfrm>
          <a:prstGeom prst="rect">
            <a:avLst/>
          </a:prstGeom>
        </p:spPr>
        <p:txBody>
          <a:bodyPr lIns="121682" tIns="60841" rIns="121682" bIns="60841"/>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lnSpc>
                <a:spcPct val="150000"/>
              </a:lnSpc>
              <a:spcAft>
                <a:spcPts val="0"/>
              </a:spcAft>
              <a:buClr>
                <a:srgbClr val="0070C0"/>
              </a:buClr>
              <a:buFont typeface="Wingdings" pitchFamily="2" charset="2"/>
              <a:buChar char="Ø"/>
              <a:defRPr/>
            </a:pPr>
            <a:r>
              <a:rPr lang="zh-CN" altLang="en-US" sz="2400" dirty="0" smtClean="0">
                <a:solidFill>
                  <a:srgbClr val="1D6F62"/>
                </a:solidFill>
                <a:latin typeface="微软雅黑" pitchFamily="34" charset="-122"/>
                <a:ea typeface="微软雅黑" pitchFamily="34" charset="-122"/>
              </a:rPr>
              <a:t>      </a:t>
            </a:r>
            <a:r>
              <a:rPr lang="zh-CN" altLang="en-US" sz="2400" dirty="0" smtClean="0">
                <a:solidFill>
                  <a:srgbClr val="3366FF"/>
                </a:solidFill>
                <a:latin typeface="微软雅黑" pitchFamily="34" charset="-122"/>
                <a:ea typeface="微软雅黑" pitchFamily="34" charset="-122"/>
              </a:rPr>
              <a:t>她用自己的“生命日记”告诉所有人，“那些不能杀死你的，最终都会让你更强大”。</a:t>
            </a:r>
          </a:p>
          <a:p>
            <a:pPr fontAlgn="auto">
              <a:lnSpc>
                <a:spcPct val="150000"/>
              </a:lnSpc>
              <a:spcAft>
                <a:spcPts val="0"/>
              </a:spcAft>
              <a:buClr>
                <a:srgbClr val="0070C0"/>
              </a:buClr>
              <a:buFont typeface="Wingdings" pitchFamily="2" charset="2"/>
              <a:buChar char="Ø"/>
              <a:defRPr/>
            </a:pPr>
            <a:r>
              <a:rPr lang="zh-CN" altLang="en-US" sz="2400" dirty="0" smtClean="0">
                <a:solidFill>
                  <a:schemeClr val="accent1">
                    <a:lumMod val="50000"/>
                  </a:schemeClr>
                </a:solidFill>
                <a:latin typeface="微软雅黑" pitchFamily="34" charset="-122"/>
                <a:ea typeface="微软雅黑" pitchFamily="34" charset="-122"/>
              </a:rPr>
              <a:t>      </a:t>
            </a:r>
            <a:r>
              <a:rPr lang="zh-CN" altLang="en-US" sz="2400" dirty="0" smtClean="0">
                <a:solidFill>
                  <a:srgbClr val="3366FF"/>
                </a:solidFill>
                <a:latin typeface="微软雅黑" pitchFamily="34" charset="-122"/>
                <a:ea typeface="微软雅黑" pitchFamily="34" charset="-122"/>
              </a:rPr>
              <a:t>她说：“如果不能和别人比生命的长度，那就去比生命的宽度和深度吧。” </a:t>
            </a:r>
          </a:p>
          <a:p>
            <a:pPr marL="0" indent="0" algn="just" fontAlgn="auto">
              <a:spcAft>
                <a:spcPts val="0"/>
              </a:spcAft>
              <a:buFont typeface="Arial" pitchFamily="34" charset="0"/>
              <a:buNone/>
              <a:defRPr/>
            </a:pPr>
            <a:endParaRPr lang="en-US" altLang="zh-CN" sz="1800" dirty="0" smtClean="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26630" name="Picture 4" descr="1013028441199130791"/>
          <p:cNvPicPr>
            <a:picLocks noChangeAspect="1" noChangeArrowheads="1"/>
          </p:cNvPicPr>
          <p:nvPr/>
        </p:nvPicPr>
        <p:blipFill>
          <a:blip r:embed="rId3"/>
          <a:srcRect b="11044"/>
          <a:stretch>
            <a:fillRect/>
          </a:stretch>
        </p:blipFill>
        <p:spPr bwMode="auto">
          <a:xfrm>
            <a:off x="982663" y="2025650"/>
            <a:ext cx="3865562" cy="3438525"/>
          </a:xfrm>
          <a:prstGeom prst="rect">
            <a:avLst/>
          </a:prstGeom>
          <a:noFill/>
          <a:ln w="9525">
            <a:noFill/>
            <a:miter lim="800000"/>
            <a:headEnd/>
            <a:tailEnd/>
          </a:ln>
        </p:spPr>
      </p:pic>
      <p:pic>
        <p:nvPicPr>
          <p:cNvPr id="26631" name="图片 8" descr="88899.gif"/>
          <p:cNvPicPr>
            <a:picLocks noChangeAspect="1"/>
          </p:cNvPicPr>
          <p:nvPr/>
        </p:nvPicPr>
        <p:blipFill>
          <a:blip r:embed="rId4"/>
          <a:srcRect/>
          <a:stretch>
            <a:fillRect/>
          </a:stretch>
        </p:blipFill>
        <p:spPr bwMode="auto">
          <a:xfrm>
            <a:off x="246063" y="174625"/>
            <a:ext cx="757237" cy="681038"/>
          </a:xfrm>
          <a:prstGeom prst="rect">
            <a:avLst/>
          </a:prstGeom>
          <a:noFill/>
          <a:ln w="9525">
            <a:noFill/>
            <a:miter lim="800000"/>
            <a:headEnd/>
            <a:tailEn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16" presetClass="entr" presetSubtype="26" fill="hold" grpId="1"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Horizontal)">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4" descr="rBEhVVKEaycIAAAAAAMNoNr8a3sAAFmrAFHt1UAAw24055"/>
          <p:cNvPicPr>
            <a:picLocks noChangeAspect="1" noChangeArrowheads="1"/>
          </p:cNvPicPr>
          <p:nvPr/>
        </p:nvPicPr>
        <p:blipFill>
          <a:blip r:embed="rId2"/>
          <a:srcRect/>
          <a:stretch>
            <a:fillRect/>
          </a:stretch>
        </p:blipFill>
        <p:spPr bwMode="auto">
          <a:xfrm>
            <a:off x="-385763" y="0"/>
            <a:ext cx="5573713" cy="6858000"/>
          </a:xfrm>
          <a:prstGeom prst="rect">
            <a:avLst/>
          </a:prstGeom>
          <a:noFill/>
          <a:ln w="9525">
            <a:noFill/>
            <a:miter lim="800000"/>
            <a:headEnd/>
            <a:tailEnd/>
          </a:ln>
        </p:spPr>
      </p:pic>
      <p:sp>
        <p:nvSpPr>
          <p:cNvPr id="3" name="内容占位符 2"/>
          <p:cNvSpPr>
            <a:spLocks noGrp="1"/>
          </p:cNvSpPr>
          <p:nvPr>
            <p:ph idx="1"/>
          </p:nvPr>
        </p:nvSpPr>
        <p:spPr>
          <a:xfrm>
            <a:off x="6686550" y="1158875"/>
            <a:ext cx="2667000" cy="688975"/>
          </a:xfrm>
        </p:spPr>
        <p:txBody>
          <a:bodyPr/>
          <a:lstStyle/>
          <a:p>
            <a:pPr algn="dist" eaLnBrk="1" hangingPunct="1">
              <a:buFont typeface="Arial" charset="0"/>
              <a:buNone/>
            </a:pPr>
            <a:r>
              <a:rPr lang="zh-CN" altLang="en-US" b="1" smtClean="0">
                <a:solidFill>
                  <a:srgbClr val="05588E"/>
                </a:solidFill>
                <a:latin typeface="微软雅黑" pitchFamily="34" charset="-122"/>
                <a:ea typeface="微软雅黑" pitchFamily="34" charset="-122"/>
              </a:rPr>
              <a:t>滚蛋吧肿瘤君</a:t>
            </a:r>
          </a:p>
        </p:txBody>
      </p:sp>
      <p:pic>
        <p:nvPicPr>
          <p:cNvPr id="27651" name="Picture 13" descr="105829_1360140837778"/>
          <p:cNvPicPr>
            <a:picLocks noChangeAspect="1" noChangeArrowheads="1"/>
          </p:cNvPicPr>
          <p:nvPr/>
        </p:nvPicPr>
        <p:blipFill>
          <a:blip r:embed="rId3"/>
          <a:srcRect/>
          <a:stretch>
            <a:fillRect/>
          </a:stretch>
        </p:blipFill>
        <p:spPr bwMode="auto">
          <a:xfrm>
            <a:off x="5372100" y="406400"/>
            <a:ext cx="1201738" cy="1727200"/>
          </a:xfrm>
          <a:prstGeom prst="rect">
            <a:avLst/>
          </a:prstGeom>
          <a:noFill/>
          <a:ln w="9525">
            <a:noFill/>
            <a:miter lim="800000"/>
            <a:headEnd/>
            <a:tailEnd/>
          </a:ln>
        </p:spPr>
      </p:pic>
      <p:pic>
        <p:nvPicPr>
          <p:cNvPr id="27652" name="Picture 15" descr="2959d81ca"/>
          <p:cNvPicPr>
            <a:picLocks noChangeAspect="1" noChangeArrowheads="1"/>
          </p:cNvPicPr>
          <p:nvPr/>
        </p:nvPicPr>
        <p:blipFill>
          <a:blip r:embed="rId4"/>
          <a:srcRect/>
          <a:stretch>
            <a:fillRect/>
          </a:stretch>
        </p:blipFill>
        <p:spPr bwMode="auto">
          <a:xfrm>
            <a:off x="5194300" y="3248025"/>
            <a:ext cx="6689725" cy="3505200"/>
          </a:xfrm>
          <a:prstGeom prst="rect">
            <a:avLst/>
          </a:prstGeom>
          <a:noFill/>
          <a:ln w="9525">
            <a:noFill/>
            <a:miter lim="800000"/>
            <a:headEnd/>
            <a:tailEnd/>
          </a:ln>
        </p:spPr>
      </p:pic>
      <p:sp>
        <p:nvSpPr>
          <p:cNvPr id="8" name="Freeform 5"/>
          <p:cNvSpPr>
            <a:spLocks/>
          </p:cNvSpPr>
          <p:nvPr/>
        </p:nvSpPr>
        <p:spPr bwMode="auto">
          <a:xfrm>
            <a:off x="8697913" y="1811338"/>
            <a:ext cx="1343025" cy="576262"/>
          </a:xfrm>
          <a:custGeom>
            <a:avLst/>
            <a:gdLst>
              <a:gd name="T0" fmla="*/ 2147483647 w 558"/>
              <a:gd name="T1" fmla="*/ 2147483647 h 238"/>
              <a:gd name="T2" fmla="*/ 2147483647 w 558"/>
              <a:gd name="T3" fmla="*/ 2147483647 h 238"/>
              <a:gd name="T4" fmla="*/ 2147483647 w 558"/>
              <a:gd name="T5" fmla="*/ 2147483647 h 238"/>
              <a:gd name="T6" fmla="*/ 2147483647 w 558"/>
              <a:gd name="T7" fmla="*/ 2147483647 h 238"/>
              <a:gd name="T8" fmla="*/ 2147483647 w 558"/>
              <a:gd name="T9" fmla="*/ 2147483647 h 238"/>
              <a:gd name="T10" fmla="*/ 2147483647 w 558"/>
              <a:gd name="T11" fmla="*/ 2147483647 h 238"/>
              <a:gd name="T12" fmla="*/ 2147483647 w 558"/>
              <a:gd name="T13" fmla="*/ 2147483647 h 238"/>
              <a:gd name="T14" fmla="*/ 2147483647 w 558"/>
              <a:gd name="T15" fmla="*/ 2147483647 h 238"/>
              <a:gd name="T16" fmla="*/ 2147483647 w 558"/>
              <a:gd name="T17" fmla="*/ 2147483647 h 238"/>
              <a:gd name="T18" fmla="*/ 2147483647 w 558"/>
              <a:gd name="T19" fmla="*/ 2147483647 h 238"/>
              <a:gd name="T20" fmla="*/ 2147483647 w 558"/>
              <a:gd name="T21" fmla="*/ 2147483647 h 238"/>
              <a:gd name="T22" fmla="*/ 2147483647 w 558"/>
              <a:gd name="T23" fmla="*/ 2147483647 h 238"/>
              <a:gd name="T24" fmla="*/ 2147483647 w 558"/>
              <a:gd name="T25" fmla="*/ 2147483647 h 238"/>
              <a:gd name="T26" fmla="*/ 2147483647 w 558"/>
              <a:gd name="T27" fmla="*/ 2147483647 h 238"/>
              <a:gd name="T28" fmla="*/ 2147483647 w 558"/>
              <a:gd name="T29" fmla="*/ 2147483647 h 238"/>
              <a:gd name="T30" fmla="*/ 2147483647 w 558"/>
              <a:gd name="T31" fmla="*/ 2147483647 h 238"/>
              <a:gd name="T32" fmla="*/ 2147483647 w 558"/>
              <a:gd name="T33" fmla="*/ 2147483647 h 2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58"/>
              <a:gd name="T52" fmla="*/ 0 h 238"/>
              <a:gd name="T53" fmla="*/ 558 w 558"/>
              <a:gd name="T54" fmla="*/ 238 h 2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58" h="238">
                <a:moveTo>
                  <a:pt x="506" y="124"/>
                </a:moveTo>
                <a:cubicBezTo>
                  <a:pt x="503" y="124"/>
                  <a:pt x="499" y="125"/>
                  <a:pt x="496" y="125"/>
                </a:cubicBezTo>
                <a:cubicBezTo>
                  <a:pt x="483" y="96"/>
                  <a:pt x="450" y="75"/>
                  <a:pt x="411" y="75"/>
                </a:cubicBezTo>
                <a:cubicBezTo>
                  <a:pt x="402" y="74"/>
                  <a:pt x="393" y="75"/>
                  <a:pt x="385" y="77"/>
                </a:cubicBezTo>
                <a:cubicBezTo>
                  <a:pt x="365" y="34"/>
                  <a:pt x="316" y="2"/>
                  <a:pt x="258" y="1"/>
                </a:cubicBezTo>
                <a:cubicBezTo>
                  <a:pt x="203" y="0"/>
                  <a:pt x="156" y="25"/>
                  <a:pt x="132" y="63"/>
                </a:cubicBezTo>
                <a:cubicBezTo>
                  <a:pt x="124" y="61"/>
                  <a:pt x="114" y="60"/>
                  <a:pt x="105" y="60"/>
                </a:cubicBezTo>
                <a:cubicBezTo>
                  <a:pt x="49" y="58"/>
                  <a:pt x="2" y="97"/>
                  <a:pt x="1" y="145"/>
                </a:cubicBezTo>
                <a:cubicBezTo>
                  <a:pt x="0" y="193"/>
                  <a:pt x="45" y="233"/>
                  <a:pt x="101" y="234"/>
                </a:cubicBezTo>
                <a:cubicBezTo>
                  <a:pt x="128" y="235"/>
                  <a:pt x="152" y="226"/>
                  <a:pt x="171" y="213"/>
                </a:cubicBezTo>
                <a:cubicBezTo>
                  <a:pt x="194" y="227"/>
                  <a:pt x="222" y="237"/>
                  <a:pt x="253" y="237"/>
                </a:cubicBezTo>
                <a:cubicBezTo>
                  <a:pt x="288" y="238"/>
                  <a:pt x="320" y="227"/>
                  <a:pt x="345" y="210"/>
                </a:cubicBezTo>
                <a:cubicBezTo>
                  <a:pt x="361" y="223"/>
                  <a:pt x="384" y="232"/>
                  <a:pt x="408" y="232"/>
                </a:cubicBezTo>
                <a:cubicBezTo>
                  <a:pt x="436" y="233"/>
                  <a:pt x="461" y="223"/>
                  <a:pt x="478" y="207"/>
                </a:cubicBezTo>
                <a:cubicBezTo>
                  <a:pt x="486" y="211"/>
                  <a:pt x="495" y="213"/>
                  <a:pt x="504" y="213"/>
                </a:cubicBezTo>
                <a:cubicBezTo>
                  <a:pt x="533" y="214"/>
                  <a:pt x="557" y="195"/>
                  <a:pt x="558" y="170"/>
                </a:cubicBezTo>
                <a:cubicBezTo>
                  <a:pt x="558" y="145"/>
                  <a:pt x="535" y="125"/>
                  <a:pt x="506" y="124"/>
                </a:cubicBezTo>
                <a:close/>
              </a:path>
            </a:pathLst>
          </a:custGeom>
          <a:solidFill>
            <a:srgbClr val="FF99CC">
              <a:alpha val="76077"/>
            </a:srgbClr>
          </a:solidFill>
          <a:ln w="9525">
            <a:noFill/>
            <a:round/>
            <a:headEnd/>
            <a:tailEnd/>
          </a:ln>
        </p:spPr>
        <p:txBody>
          <a:bodyPr/>
          <a:lstStyle/>
          <a:p>
            <a:endParaRPr lang="zh-CN" altLang="en-US"/>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grpId="0" nodeType="withEffect">
                                  <p:stCondLst>
                                    <p:cond delay="0"/>
                                  </p:stCondLst>
                                  <p:childTnLst>
                                    <p:animMotion origin="layout" path="M 0.04375 -0.0044 L -0.31875 -0.0044 " pathEditMode="relative" rAng="0" ptsTypes="AA">
                                      <p:cBhvr>
                                        <p:cTn id="6" dur="2000" fill="hold"/>
                                        <p:tgtEl>
                                          <p:spTgt spid="8"/>
                                        </p:tgtEl>
                                        <p:attrNameLst>
                                          <p:attrName>ppt_x</p:attrName>
                                          <p:attrName>ppt_y</p:attrName>
                                        </p:attrNameLst>
                                      </p:cBhvr>
                                      <p:rCtr x="-181" y="0"/>
                                    </p:animMotion>
                                  </p:childTnLst>
                                </p:cTn>
                              </p:par>
                              <p:par>
                                <p:cTn id="7" presetID="12" presetClass="entr" presetSubtype="8"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slide(fromLeft)">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7"/>
          <p:cNvPicPr>
            <a:picLocks noChangeAspect="1"/>
          </p:cNvPicPr>
          <p:nvPr/>
        </p:nvPicPr>
        <p:blipFill>
          <a:blip r:embed="rId2"/>
          <a:srcRect/>
          <a:stretch>
            <a:fillRect/>
          </a:stretch>
        </p:blipFill>
        <p:spPr bwMode="auto">
          <a:xfrm>
            <a:off x="0" y="0"/>
            <a:ext cx="7072313" cy="6858000"/>
          </a:xfrm>
          <a:prstGeom prst="rect">
            <a:avLst/>
          </a:prstGeom>
          <a:noFill/>
          <a:ln w="9525">
            <a:noFill/>
            <a:miter lim="800000"/>
            <a:headEnd/>
            <a:tailEnd/>
          </a:ln>
        </p:spPr>
      </p:pic>
      <p:sp>
        <p:nvSpPr>
          <p:cNvPr id="9" name="直角三角形 8"/>
          <p:cNvSpPr/>
          <p:nvPr/>
        </p:nvSpPr>
        <p:spPr>
          <a:xfrm>
            <a:off x="5181600" y="4381500"/>
            <a:ext cx="1701800" cy="1701800"/>
          </a:xfrm>
          <a:prstGeom prst="rtTriangle">
            <a:avLst/>
          </a:prstGeom>
          <a:solidFill>
            <a:srgbClr val="3D82B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直角三角形 9"/>
          <p:cNvSpPr/>
          <p:nvPr/>
        </p:nvSpPr>
        <p:spPr>
          <a:xfrm>
            <a:off x="1574800" y="1117600"/>
            <a:ext cx="863600" cy="863600"/>
          </a:xfrm>
          <a:prstGeom prst="rtTriangle">
            <a:avLst/>
          </a:prstGeom>
          <a:solidFill>
            <a:schemeClr val="tx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6" name="文本框 128"/>
          <p:cNvSpPr txBox="1">
            <a:spLocks noChangeArrowheads="1"/>
          </p:cNvSpPr>
          <p:nvPr/>
        </p:nvSpPr>
        <p:spPr bwMode="auto">
          <a:xfrm>
            <a:off x="1574800" y="3421063"/>
            <a:ext cx="2589213" cy="4508500"/>
          </a:xfrm>
          <a:prstGeom prst="rect">
            <a:avLst/>
          </a:prstGeom>
          <a:noFill/>
          <a:ln w="9525">
            <a:noFill/>
            <a:miter lim="800000"/>
            <a:headEnd/>
            <a:tailEnd/>
          </a:ln>
        </p:spPr>
        <p:txBody>
          <a:bodyPr>
            <a:spAutoFit/>
          </a:bodyPr>
          <a:lstStyle/>
          <a:p>
            <a:r>
              <a:rPr lang="en-US" altLang="zh-CN" sz="28700" b="1" i="1">
                <a:solidFill>
                  <a:schemeClr val="bg1"/>
                </a:solidFill>
                <a:latin typeface="微软雅黑" pitchFamily="34" charset="-122"/>
                <a:ea typeface="微软雅黑" pitchFamily="34" charset="-122"/>
              </a:rPr>
              <a:t>2</a:t>
            </a:r>
            <a:endParaRPr lang="zh-CN" altLang="en-US" sz="28700" b="1" i="1">
              <a:solidFill>
                <a:schemeClr val="bg1"/>
              </a:solidFill>
              <a:latin typeface="微软雅黑" pitchFamily="34" charset="-122"/>
              <a:ea typeface="微软雅黑" pitchFamily="34" charset="-122"/>
            </a:endParaRPr>
          </a:p>
        </p:txBody>
      </p:sp>
      <p:sp>
        <p:nvSpPr>
          <p:cNvPr id="14" name="文本框 128"/>
          <p:cNvSpPr txBox="1">
            <a:spLocks noChangeArrowheads="1"/>
          </p:cNvSpPr>
          <p:nvPr/>
        </p:nvSpPr>
        <p:spPr bwMode="auto">
          <a:xfrm>
            <a:off x="4165600" y="1023938"/>
            <a:ext cx="4475163" cy="769937"/>
          </a:xfrm>
          <a:prstGeom prst="rect">
            <a:avLst/>
          </a:prstGeom>
          <a:noFill/>
          <a:ln w="9525">
            <a:noFill/>
            <a:miter lim="800000"/>
            <a:headEnd/>
            <a:tailEnd/>
          </a:ln>
        </p:spPr>
        <p:txBody>
          <a:bodyPr>
            <a:spAutoFit/>
          </a:bodyPr>
          <a:lstStyle/>
          <a:p>
            <a:pPr algn="dist"/>
            <a:r>
              <a:rPr lang="zh-CN" altLang="en-US" sz="4400" b="1">
                <a:solidFill>
                  <a:srgbClr val="589876"/>
                </a:solidFill>
                <a:latin typeface="微软雅黑" pitchFamily="34" charset="-122"/>
                <a:ea typeface="微软雅黑" pitchFamily="34" charset="-122"/>
              </a:rPr>
              <a:t>追寻生命的意义</a:t>
            </a:r>
          </a:p>
        </p:txBody>
      </p:sp>
      <p:cxnSp>
        <p:nvCxnSpPr>
          <p:cNvPr id="16" name="直接连接符 15"/>
          <p:cNvCxnSpPr/>
          <p:nvPr/>
        </p:nvCxnSpPr>
        <p:spPr>
          <a:xfrm>
            <a:off x="3840163" y="1981200"/>
            <a:ext cx="8716962" cy="1587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763963" y="1997075"/>
            <a:ext cx="4557712" cy="427355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3703638" y="1905000"/>
            <a:ext cx="166687" cy="168275"/>
          </a:xfrm>
          <a:prstGeom prst="ellipse">
            <a:avLst/>
          </a:prstGeom>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a:off x="8213725" y="6156325"/>
            <a:ext cx="168275" cy="168275"/>
          </a:xfrm>
          <a:prstGeom prst="ellipse">
            <a:avLst/>
          </a:prstGeom>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4" name="组合 33"/>
          <p:cNvGrpSpPr>
            <a:grpSpLocks/>
          </p:cNvGrpSpPr>
          <p:nvPr/>
        </p:nvGrpSpPr>
        <p:grpSpPr bwMode="auto">
          <a:xfrm>
            <a:off x="5851525" y="2759075"/>
            <a:ext cx="4587875" cy="738188"/>
            <a:chOff x="5273040" y="2484120"/>
            <a:chExt cx="4587240" cy="738664"/>
          </a:xfrm>
        </p:grpSpPr>
        <p:sp>
          <p:nvSpPr>
            <p:cNvPr id="26" name="椭圆 25"/>
            <p:cNvSpPr/>
            <p:nvPr/>
          </p:nvSpPr>
          <p:spPr>
            <a:xfrm>
              <a:off x="5273040" y="2606437"/>
              <a:ext cx="168252" cy="166794"/>
            </a:xfrm>
            <a:prstGeom prst="ellipse">
              <a:avLst/>
            </a:prstGeom>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90" name="TextBox 28"/>
            <p:cNvSpPr txBox="1">
              <a:spLocks noChangeArrowheads="1"/>
            </p:cNvSpPr>
            <p:nvPr/>
          </p:nvSpPr>
          <p:spPr bwMode="auto">
            <a:xfrm>
              <a:off x="5562600" y="2484120"/>
              <a:ext cx="4297680" cy="738664"/>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生命教育的概念及内容</a:t>
              </a:r>
            </a:p>
            <a:p>
              <a:endParaRPr lang="zh-CN" altLang="en-US">
                <a:latin typeface="微软雅黑" pitchFamily="34" charset="-122"/>
                <a:ea typeface="微软雅黑" pitchFamily="34" charset="-122"/>
              </a:endParaRPr>
            </a:p>
          </p:txBody>
        </p:sp>
      </p:grpSp>
      <p:grpSp>
        <p:nvGrpSpPr>
          <p:cNvPr id="33" name="组合 32"/>
          <p:cNvGrpSpPr>
            <a:grpSpLocks/>
          </p:cNvGrpSpPr>
          <p:nvPr/>
        </p:nvGrpSpPr>
        <p:grpSpPr bwMode="auto">
          <a:xfrm>
            <a:off x="6888163" y="3749675"/>
            <a:ext cx="3505200" cy="830263"/>
            <a:chOff x="6172200" y="3474720"/>
            <a:chExt cx="3505200" cy="830997"/>
          </a:xfrm>
        </p:grpSpPr>
        <p:sp>
          <p:nvSpPr>
            <p:cNvPr id="27" name="椭圆 26"/>
            <p:cNvSpPr/>
            <p:nvPr/>
          </p:nvSpPr>
          <p:spPr>
            <a:xfrm>
              <a:off x="6172200" y="3581177"/>
              <a:ext cx="168275" cy="168424"/>
            </a:xfrm>
            <a:prstGeom prst="ellipse">
              <a:avLst/>
            </a:prstGeom>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8" name="TextBox 29"/>
            <p:cNvSpPr txBox="1">
              <a:spLocks noChangeArrowheads="1"/>
            </p:cNvSpPr>
            <p:nvPr/>
          </p:nvSpPr>
          <p:spPr bwMode="auto">
            <a:xfrm>
              <a:off x="6431280" y="3474720"/>
              <a:ext cx="3246120" cy="830997"/>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大学生生命困惑</a:t>
              </a:r>
            </a:p>
            <a:p>
              <a:endParaRPr lang="zh-CN" altLang="en-US" sz="2400">
                <a:latin typeface="微软雅黑" pitchFamily="34" charset="-122"/>
                <a:ea typeface="微软雅黑" pitchFamily="34" charset="-122"/>
              </a:endParaRPr>
            </a:p>
          </p:txBody>
        </p:sp>
      </p:grpSp>
      <p:grpSp>
        <p:nvGrpSpPr>
          <p:cNvPr id="32" name="组合 31"/>
          <p:cNvGrpSpPr>
            <a:grpSpLocks/>
          </p:cNvGrpSpPr>
          <p:nvPr/>
        </p:nvGrpSpPr>
        <p:grpSpPr bwMode="auto">
          <a:xfrm>
            <a:off x="7864475" y="4632325"/>
            <a:ext cx="3519488" cy="739775"/>
            <a:chOff x="7025640" y="4328160"/>
            <a:chExt cx="3520440" cy="738664"/>
          </a:xfrm>
        </p:grpSpPr>
        <p:sp>
          <p:nvSpPr>
            <p:cNvPr id="28" name="椭圆 27"/>
            <p:cNvSpPr/>
            <p:nvPr/>
          </p:nvSpPr>
          <p:spPr>
            <a:xfrm>
              <a:off x="7025640" y="4450214"/>
              <a:ext cx="168321" cy="168022"/>
            </a:xfrm>
            <a:prstGeom prst="ellipse">
              <a:avLst/>
            </a:prstGeom>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6" name="TextBox 30"/>
            <p:cNvSpPr txBox="1">
              <a:spLocks noChangeArrowheads="1"/>
            </p:cNvSpPr>
            <p:nvPr/>
          </p:nvSpPr>
          <p:spPr bwMode="auto">
            <a:xfrm>
              <a:off x="7345680" y="4328160"/>
              <a:ext cx="3200400" cy="738664"/>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追寻生命的意义</a:t>
              </a:r>
            </a:p>
            <a:p>
              <a:endParaRPr lang="zh-CN" altLang="en-US">
                <a:latin typeface="等线"/>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4" descr="119771031873d9e22do.jpg"/>
          <p:cNvPicPr>
            <a:picLocks noChangeAspect="1"/>
          </p:cNvPicPr>
          <p:nvPr/>
        </p:nvPicPr>
        <p:blipFill>
          <a:blip r:embed="rId2"/>
          <a:srcRect/>
          <a:stretch>
            <a:fillRect/>
          </a:stretch>
        </p:blipFill>
        <p:spPr bwMode="auto">
          <a:xfrm>
            <a:off x="0" y="0"/>
            <a:ext cx="13681075" cy="6858000"/>
          </a:xfrm>
          <a:prstGeom prst="rect">
            <a:avLst/>
          </a:prstGeom>
          <a:noFill/>
          <a:ln w="9525">
            <a:noFill/>
            <a:miter lim="800000"/>
            <a:headEnd/>
            <a:tailEnd/>
          </a:ln>
        </p:spPr>
      </p:pic>
      <p:sp>
        <p:nvSpPr>
          <p:cNvPr id="16" name="矩形 15"/>
          <p:cNvSpPr/>
          <p:nvPr/>
        </p:nvSpPr>
        <p:spPr>
          <a:xfrm>
            <a:off x="-336550" y="-223838"/>
            <a:ext cx="14020800" cy="7081838"/>
          </a:xfrm>
          <a:prstGeom prst="rect">
            <a:avLst/>
          </a:prstGeom>
          <a:solidFill>
            <a:schemeClr val="tx1">
              <a:lumMod val="95000"/>
              <a:lumOff val="5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平行四边形 17"/>
          <p:cNvSpPr/>
          <p:nvPr/>
        </p:nvSpPr>
        <p:spPr>
          <a:xfrm rot="939543">
            <a:off x="1190625" y="-538163"/>
            <a:ext cx="1636713" cy="7934326"/>
          </a:xfrm>
          <a:prstGeom prst="parallelogram">
            <a:avLst/>
          </a:prstGeom>
          <a:solidFill>
            <a:schemeClr val="bg1">
              <a:alpha val="17000"/>
            </a:schemeClr>
          </a:solidFill>
          <a:ln>
            <a:solidFill>
              <a:schemeClr val="bg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a:off x="9232900" y="4237038"/>
            <a:ext cx="723900" cy="722312"/>
          </a:xfrm>
          <a:prstGeom prst="ellipse">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7" name="矩形 16"/>
          <p:cNvSpPr/>
          <p:nvPr/>
        </p:nvSpPr>
        <p:spPr>
          <a:xfrm>
            <a:off x="0" y="5373688"/>
            <a:ext cx="13169900" cy="1547812"/>
          </a:xfrm>
          <a:prstGeom prst="rect">
            <a:avLst/>
          </a:prstGeom>
          <a:solidFill>
            <a:schemeClr val="tx1">
              <a:lumMod val="95000"/>
              <a:lumOff val="5000"/>
              <a:alpha val="76000"/>
            </a:schemeClr>
          </a:solidFill>
          <a:ln>
            <a:solidFill>
              <a:schemeClr val="tx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a:spLocks noChangeArrowheads="1"/>
          </p:cNvSpPr>
          <p:nvPr/>
        </p:nvSpPr>
        <p:spPr bwMode="auto">
          <a:xfrm>
            <a:off x="4059238" y="5686425"/>
            <a:ext cx="4475162" cy="538163"/>
          </a:xfrm>
          <a:prstGeom prst="rect">
            <a:avLst/>
          </a:prstGeom>
          <a:noFill/>
          <a:ln w="9525">
            <a:noFill/>
            <a:miter lim="800000"/>
            <a:headEnd/>
            <a:tailEnd/>
          </a:ln>
        </p:spPr>
        <p:txBody>
          <a:bodyPr>
            <a:spAutoFit/>
          </a:bodyPr>
          <a:lstStyle/>
          <a:p>
            <a:pPr algn="dist"/>
            <a:r>
              <a:rPr lang="zh-CN" altLang="en-US" sz="2900" b="1">
                <a:solidFill>
                  <a:srgbClr val="589876"/>
                </a:solidFill>
                <a:latin typeface="微软雅黑" pitchFamily="34" charset="-122"/>
                <a:ea typeface="微软雅黑" pitchFamily="34" charset="-122"/>
              </a:rPr>
              <a:t>生命教育的概念及内容</a:t>
            </a:r>
          </a:p>
        </p:txBody>
      </p:sp>
      <p:sp>
        <p:nvSpPr>
          <p:cNvPr id="10" name="椭圆 9"/>
          <p:cNvSpPr/>
          <p:nvPr/>
        </p:nvSpPr>
        <p:spPr>
          <a:xfrm>
            <a:off x="9312275" y="4424363"/>
            <a:ext cx="2090738" cy="2092325"/>
          </a:xfrm>
          <a:prstGeom prst="ellipse">
            <a:avLst/>
          </a:prstGeom>
          <a:solidFill>
            <a:srgbClr val="58987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3" name="Freeform 367"/>
          <p:cNvSpPr>
            <a:spLocks noEditPoints="1"/>
          </p:cNvSpPr>
          <p:nvPr/>
        </p:nvSpPr>
        <p:spPr bwMode="auto">
          <a:xfrm>
            <a:off x="9956800" y="5005388"/>
            <a:ext cx="781050" cy="831850"/>
          </a:xfrm>
          <a:custGeom>
            <a:avLst/>
            <a:gdLst>
              <a:gd name="T0" fmla="*/ 2147483647 w 269"/>
              <a:gd name="T1" fmla="*/ 2147483647 h 288"/>
              <a:gd name="T2" fmla="*/ 2147483647 w 269"/>
              <a:gd name="T3" fmla="*/ 2147483647 h 288"/>
              <a:gd name="T4" fmla="*/ 2147483647 w 269"/>
              <a:gd name="T5" fmla="*/ 2147483647 h 288"/>
              <a:gd name="T6" fmla="*/ 2147483647 w 269"/>
              <a:gd name="T7" fmla="*/ 2147483647 h 288"/>
              <a:gd name="T8" fmla="*/ 2147483647 w 269"/>
              <a:gd name="T9" fmla="*/ 2147483647 h 288"/>
              <a:gd name="T10" fmla="*/ 2147483647 w 269"/>
              <a:gd name="T11" fmla="*/ 2147483647 h 288"/>
              <a:gd name="T12" fmla="*/ 2147483647 w 269"/>
              <a:gd name="T13" fmla="*/ 2147483647 h 288"/>
              <a:gd name="T14" fmla="*/ 2147483647 w 269"/>
              <a:gd name="T15" fmla="*/ 2147483647 h 288"/>
              <a:gd name="T16" fmla="*/ 2147483647 w 269"/>
              <a:gd name="T17" fmla="*/ 2147483647 h 288"/>
              <a:gd name="T18" fmla="*/ 2147483647 w 269"/>
              <a:gd name="T19" fmla="*/ 2147483647 h 288"/>
              <a:gd name="T20" fmla="*/ 2147483647 w 269"/>
              <a:gd name="T21" fmla="*/ 2147483647 h 288"/>
              <a:gd name="T22" fmla="*/ 2147483647 w 269"/>
              <a:gd name="T23" fmla="*/ 2147483647 h 288"/>
              <a:gd name="T24" fmla="*/ 2147483647 w 269"/>
              <a:gd name="T25" fmla="*/ 2147483647 h 288"/>
              <a:gd name="T26" fmla="*/ 2147483647 w 269"/>
              <a:gd name="T27" fmla="*/ 2147483647 h 288"/>
              <a:gd name="T28" fmla="*/ 2147483647 w 269"/>
              <a:gd name="T29" fmla="*/ 2147483647 h 288"/>
              <a:gd name="T30" fmla="*/ 2147483647 w 269"/>
              <a:gd name="T31" fmla="*/ 2147483647 h 288"/>
              <a:gd name="T32" fmla="*/ 2147483647 w 269"/>
              <a:gd name="T33" fmla="*/ 0 h 288"/>
              <a:gd name="T34" fmla="*/ 2147483647 w 269"/>
              <a:gd name="T35" fmla="*/ 2147483647 h 288"/>
              <a:gd name="T36" fmla="*/ 2147483647 w 269"/>
              <a:gd name="T37" fmla="*/ 2147483647 h 288"/>
              <a:gd name="T38" fmla="*/ 2147483647 w 269"/>
              <a:gd name="T39" fmla="*/ 2147483647 h 288"/>
              <a:gd name="T40" fmla="*/ 2147483647 w 269"/>
              <a:gd name="T41" fmla="*/ 2147483647 h 288"/>
              <a:gd name="T42" fmla="*/ 2147483647 w 269"/>
              <a:gd name="T43" fmla="*/ 2147483647 h 288"/>
              <a:gd name="T44" fmla="*/ 2147483647 w 269"/>
              <a:gd name="T45" fmla="*/ 2147483647 h 288"/>
              <a:gd name="T46" fmla="*/ 2147483647 w 269"/>
              <a:gd name="T47" fmla="*/ 2147483647 h 288"/>
              <a:gd name="T48" fmla="*/ 2147483647 w 269"/>
              <a:gd name="T49" fmla="*/ 2147483647 h 288"/>
              <a:gd name="T50" fmla="*/ 2147483647 w 269"/>
              <a:gd name="T51" fmla="*/ 2147483647 h 288"/>
              <a:gd name="T52" fmla="*/ 2147483647 w 269"/>
              <a:gd name="T53" fmla="*/ 2147483647 h 288"/>
              <a:gd name="T54" fmla="*/ 2147483647 w 269"/>
              <a:gd name="T55" fmla="*/ 2147483647 h 288"/>
              <a:gd name="T56" fmla="*/ 2147483647 w 269"/>
              <a:gd name="T57" fmla="*/ 2147483647 h 288"/>
              <a:gd name="T58" fmla="*/ 2147483647 w 269"/>
              <a:gd name="T59" fmla="*/ 2147483647 h 288"/>
              <a:gd name="T60" fmla="*/ 2147483647 w 269"/>
              <a:gd name="T61" fmla="*/ 2147483647 h 288"/>
              <a:gd name="T62" fmla="*/ 2147483647 w 269"/>
              <a:gd name="T63" fmla="*/ 2147483647 h 288"/>
              <a:gd name="T64" fmla="*/ 2147483647 w 269"/>
              <a:gd name="T65" fmla="*/ 2147483647 h 288"/>
              <a:gd name="T66" fmla="*/ 0 w 269"/>
              <a:gd name="T67" fmla="*/ 2147483647 h 288"/>
              <a:gd name="T68" fmla="*/ 2147483647 w 269"/>
              <a:gd name="T69" fmla="*/ 2147483647 h 288"/>
              <a:gd name="T70" fmla="*/ 2147483647 w 269"/>
              <a:gd name="T71" fmla="*/ 2147483647 h 288"/>
              <a:gd name="T72" fmla="*/ 2147483647 w 269"/>
              <a:gd name="T73" fmla="*/ 2147483647 h 288"/>
              <a:gd name="T74" fmla="*/ 2147483647 w 269"/>
              <a:gd name="T75" fmla="*/ 2147483647 h 288"/>
              <a:gd name="T76" fmla="*/ 2147483647 w 269"/>
              <a:gd name="T77" fmla="*/ 2147483647 h 288"/>
              <a:gd name="T78" fmla="*/ 2147483647 w 269"/>
              <a:gd name="T79" fmla="*/ 2147483647 h 288"/>
              <a:gd name="T80" fmla="*/ 2147483647 w 269"/>
              <a:gd name="T81" fmla="*/ 2147483647 h 288"/>
              <a:gd name="T82" fmla="*/ 2147483647 w 269"/>
              <a:gd name="T83" fmla="*/ 2147483647 h 288"/>
              <a:gd name="T84" fmla="*/ 2147483647 w 269"/>
              <a:gd name="T85" fmla="*/ 2147483647 h 288"/>
              <a:gd name="T86" fmla="*/ 2147483647 w 269"/>
              <a:gd name="T87" fmla="*/ 2147483647 h 288"/>
              <a:gd name="T88" fmla="*/ 2147483647 w 269"/>
              <a:gd name="T89" fmla="*/ 2147483647 h 288"/>
              <a:gd name="T90" fmla="*/ 2147483647 w 269"/>
              <a:gd name="T91" fmla="*/ 2147483647 h 288"/>
              <a:gd name="T92" fmla="*/ 2147483647 w 269"/>
              <a:gd name="T93" fmla="*/ 2147483647 h 288"/>
              <a:gd name="T94" fmla="*/ 2147483647 w 269"/>
              <a:gd name="T95" fmla="*/ 2147483647 h 288"/>
              <a:gd name="T96" fmla="*/ 2147483647 w 269"/>
              <a:gd name="T97" fmla="*/ 2147483647 h 288"/>
              <a:gd name="T98" fmla="*/ 2147483647 w 269"/>
              <a:gd name="T99" fmla="*/ 2147483647 h 2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288"/>
              <a:gd name="T152" fmla="*/ 269 w 269"/>
              <a:gd name="T153" fmla="*/ 288 h 2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w="9525">
            <a:noFill/>
            <a:round/>
            <a:headEnd/>
            <a:tailEnd/>
          </a:ln>
        </p:spPr>
        <p:txBody>
          <a:bodyPr/>
          <a:lstStyle/>
          <a:p>
            <a:endParaRPr lang="zh-CN" altLang="en-US"/>
          </a:p>
        </p:txBody>
      </p:sp>
      <p:sp>
        <p:nvSpPr>
          <p:cNvPr id="12" name="椭圆 11"/>
          <p:cNvSpPr/>
          <p:nvPr/>
        </p:nvSpPr>
        <p:spPr>
          <a:xfrm>
            <a:off x="9178925" y="5800725"/>
            <a:ext cx="403225" cy="403225"/>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9" name="TextBox 18"/>
          <p:cNvSpPr txBox="1"/>
          <p:nvPr/>
        </p:nvSpPr>
        <p:spPr>
          <a:xfrm>
            <a:off x="2470150" y="417513"/>
            <a:ext cx="3817938" cy="892175"/>
          </a:xfrm>
          <a:prstGeom prst="rect">
            <a:avLst/>
          </a:prstGeom>
          <a:noFill/>
        </p:spPr>
        <p:txBody>
          <a:bodyPr>
            <a:spAutoFit/>
          </a:bodyPr>
          <a:lstStyle/>
          <a:p>
            <a:pPr fontAlgn="auto">
              <a:spcBef>
                <a:spcPts val="0"/>
              </a:spcBef>
              <a:spcAft>
                <a:spcPts val="0"/>
              </a:spcAft>
              <a:defRPr/>
            </a:pPr>
            <a:r>
              <a:rPr lang="zh-CN" altLang="en-US" sz="3400" b="1" dirty="0">
                <a:solidFill>
                  <a:schemeClr val="accent1">
                    <a:lumMod val="40000"/>
                    <a:lumOff val="60000"/>
                  </a:schemeClr>
                </a:solidFill>
                <a:latin typeface="微软雅黑" pitchFamily="34" charset="-122"/>
                <a:ea typeface="微软雅黑" pitchFamily="34" charset="-122"/>
                <a:cs typeface="+mn-cs"/>
              </a:rPr>
              <a:t>何谓生命教育</a:t>
            </a:r>
          </a:p>
          <a:p>
            <a:pPr fontAlgn="auto">
              <a:spcBef>
                <a:spcPts val="0"/>
              </a:spcBef>
              <a:spcAft>
                <a:spcPts val="0"/>
              </a:spcAft>
              <a:defRPr/>
            </a:pPr>
            <a:endParaRPr lang="zh-CN" altLang="en-US" dirty="0">
              <a:latin typeface="+mn-lt"/>
              <a:ea typeface="+mn-ea"/>
              <a:cs typeface="+mn-cs"/>
            </a:endParaRPr>
          </a:p>
        </p:txBody>
      </p:sp>
      <p:sp>
        <p:nvSpPr>
          <p:cNvPr id="20" name="TextBox 19"/>
          <p:cNvSpPr txBox="1"/>
          <p:nvPr/>
        </p:nvSpPr>
        <p:spPr>
          <a:xfrm>
            <a:off x="3165475" y="1625600"/>
            <a:ext cx="2968625" cy="430213"/>
          </a:xfrm>
          <a:prstGeom prst="rect">
            <a:avLst/>
          </a:prstGeom>
          <a:noFill/>
        </p:spPr>
        <p:txBody>
          <a:bodyPr>
            <a:spAutoFit/>
          </a:bodyPr>
          <a:lstStyle/>
          <a:p>
            <a:pPr fontAlgn="auto">
              <a:spcBef>
                <a:spcPts val="0"/>
              </a:spcBef>
              <a:spcAft>
                <a:spcPts val="0"/>
              </a:spcAft>
              <a:defRPr/>
            </a:pPr>
            <a:r>
              <a:rPr lang="zh-CN" altLang="en-US" sz="2200" b="1" dirty="0">
                <a:solidFill>
                  <a:schemeClr val="accent4">
                    <a:lumMod val="60000"/>
                    <a:lumOff val="40000"/>
                  </a:schemeClr>
                </a:solidFill>
                <a:latin typeface="微软雅黑" pitchFamily="34" charset="-122"/>
                <a:ea typeface="微软雅黑" pitchFamily="34" charset="-122"/>
                <a:cs typeface="+mn-cs"/>
              </a:rPr>
              <a:t>以生命为核心</a:t>
            </a:r>
          </a:p>
        </p:txBody>
      </p:sp>
      <p:sp>
        <p:nvSpPr>
          <p:cNvPr id="21" name="TextBox 20"/>
          <p:cNvSpPr txBox="1"/>
          <p:nvPr/>
        </p:nvSpPr>
        <p:spPr>
          <a:xfrm>
            <a:off x="5583238" y="1622425"/>
            <a:ext cx="2951162" cy="708025"/>
          </a:xfrm>
          <a:prstGeom prst="rect">
            <a:avLst/>
          </a:prstGeom>
          <a:noFill/>
        </p:spPr>
        <p:txBody>
          <a:bodyPr>
            <a:spAutoFit/>
          </a:bodyPr>
          <a:lstStyle/>
          <a:p>
            <a:pPr fontAlgn="auto">
              <a:spcBef>
                <a:spcPts val="0"/>
              </a:spcBef>
              <a:spcAft>
                <a:spcPts val="0"/>
              </a:spcAft>
              <a:defRPr/>
            </a:pPr>
            <a:r>
              <a:rPr lang="zh-CN" altLang="en-US" sz="2200" b="1" dirty="0">
                <a:solidFill>
                  <a:schemeClr val="accent4">
                    <a:lumMod val="60000"/>
                    <a:lumOff val="40000"/>
                  </a:schemeClr>
                </a:solidFill>
                <a:latin typeface="微软雅黑" pitchFamily="34" charset="-122"/>
                <a:ea typeface="微软雅黑" pitchFamily="34" charset="-122"/>
                <a:cs typeface="+mn-cs"/>
              </a:rPr>
              <a:t>以教育为手段</a:t>
            </a:r>
          </a:p>
          <a:p>
            <a:pPr fontAlgn="auto">
              <a:spcBef>
                <a:spcPts val="0"/>
              </a:spcBef>
              <a:spcAft>
                <a:spcPts val="0"/>
              </a:spcAft>
              <a:defRPr/>
            </a:pPr>
            <a:endParaRPr lang="zh-CN" altLang="en-US" dirty="0">
              <a:latin typeface="+mn-lt"/>
              <a:ea typeface="+mn-ea"/>
              <a:cs typeface="+mn-cs"/>
            </a:endParaRPr>
          </a:p>
        </p:txBody>
      </p:sp>
      <p:sp>
        <p:nvSpPr>
          <p:cNvPr id="22" name="TextBox 21"/>
          <p:cNvSpPr txBox="1"/>
          <p:nvPr/>
        </p:nvSpPr>
        <p:spPr>
          <a:xfrm>
            <a:off x="3246438" y="2438400"/>
            <a:ext cx="5472112" cy="1892300"/>
          </a:xfrm>
          <a:prstGeom prst="rect">
            <a:avLst/>
          </a:prstGeom>
          <a:noFill/>
        </p:spPr>
        <p:txBody>
          <a:bodyPr>
            <a:spAutoFit/>
          </a:bodyPr>
          <a:lstStyle/>
          <a:p>
            <a:pPr fontAlgn="auto">
              <a:lnSpc>
                <a:spcPct val="150000"/>
              </a:lnSpc>
              <a:spcBef>
                <a:spcPts val="0"/>
              </a:spcBef>
              <a:spcAft>
                <a:spcPts val="0"/>
              </a:spcAft>
              <a:defRPr/>
            </a:pPr>
            <a:r>
              <a:rPr lang="zh-CN" altLang="en-US" sz="2200" b="1" dirty="0">
                <a:solidFill>
                  <a:schemeClr val="accent4">
                    <a:lumMod val="60000"/>
                    <a:lumOff val="40000"/>
                  </a:schemeClr>
                </a:solidFill>
                <a:latin typeface="微软雅黑" pitchFamily="34" charset="-122"/>
                <a:ea typeface="微软雅黑" pitchFamily="34" charset="-122"/>
                <a:cs typeface="+mn-cs"/>
              </a:rPr>
              <a:t>倡导认识生命、尊重生命、爱护生命、</a:t>
            </a:r>
            <a:endParaRPr lang="en-US" altLang="zh-CN" sz="2200" b="1" dirty="0">
              <a:solidFill>
                <a:schemeClr val="accent4">
                  <a:lumMod val="60000"/>
                  <a:lumOff val="40000"/>
                </a:schemeClr>
              </a:solidFill>
              <a:latin typeface="微软雅黑" pitchFamily="34" charset="-122"/>
              <a:ea typeface="微软雅黑" pitchFamily="34" charset="-122"/>
              <a:cs typeface="+mn-cs"/>
            </a:endParaRPr>
          </a:p>
          <a:p>
            <a:pPr fontAlgn="auto">
              <a:lnSpc>
                <a:spcPct val="150000"/>
              </a:lnSpc>
              <a:spcBef>
                <a:spcPts val="0"/>
              </a:spcBef>
              <a:spcAft>
                <a:spcPts val="0"/>
              </a:spcAft>
              <a:defRPr/>
            </a:pPr>
            <a:r>
              <a:rPr lang="zh-CN" altLang="en-US" sz="2200" b="1" dirty="0">
                <a:solidFill>
                  <a:schemeClr val="accent4">
                    <a:lumMod val="60000"/>
                    <a:lumOff val="40000"/>
                  </a:schemeClr>
                </a:solidFill>
                <a:latin typeface="微软雅黑" pitchFamily="34" charset="-122"/>
                <a:ea typeface="微软雅黑" pitchFamily="34" charset="-122"/>
                <a:cs typeface="+mn-cs"/>
              </a:rPr>
              <a:t>享受生命、 超越生命的一种提升生命质量、获得生命价值的教育活动。</a:t>
            </a:r>
          </a:p>
          <a:p>
            <a:pPr fontAlgn="auto">
              <a:spcBef>
                <a:spcPts val="0"/>
              </a:spcBef>
              <a:spcAft>
                <a:spcPts val="0"/>
              </a:spcAft>
              <a:defRPr/>
            </a:pPr>
            <a:endParaRPr lang="zh-CN" altLang="en-US" dirty="0">
              <a:latin typeface="+mn-lt"/>
              <a:ea typeface="+mn-ea"/>
              <a:cs typeface="+mn-cs"/>
            </a:endParaRPr>
          </a:p>
        </p:txBody>
      </p:sp>
      <p:cxnSp>
        <p:nvCxnSpPr>
          <p:cNvPr id="25" name="直接连接符 24"/>
          <p:cNvCxnSpPr/>
          <p:nvPr/>
        </p:nvCxnSpPr>
        <p:spPr>
          <a:xfrm>
            <a:off x="2589213" y="1258888"/>
            <a:ext cx="9859962" cy="7937"/>
          </a:xfrm>
          <a:prstGeom prst="line">
            <a:avLst/>
          </a:prstGeom>
          <a:ln w="25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419350" y="1166813"/>
            <a:ext cx="168275" cy="168275"/>
          </a:xfrm>
          <a:prstGeom prst="ellipse">
            <a:avLst/>
          </a:prstGeom>
          <a:solidFill>
            <a:schemeClr val="accent4">
              <a:lumMod val="60000"/>
              <a:lumOff val="40000"/>
            </a:schemeClr>
          </a:solidFill>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8" name="直接连接符 27"/>
          <p:cNvCxnSpPr/>
          <p:nvPr/>
        </p:nvCxnSpPr>
        <p:spPr>
          <a:xfrm>
            <a:off x="2530475" y="1270000"/>
            <a:ext cx="38100" cy="3722688"/>
          </a:xfrm>
          <a:prstGeom prst="line">
            <a:avLst/>
          </a:prstGeom>
          <a:ln w="25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481263" y="4981575"/>
            <a:ext cx="168275" cy="166688"/>
          </a:xfrm>
          <a:prstGeom prst="ellipse">
            <a:avLst/>
          </a:prstGeom>
          <a:solidFill>
            <a:schemeClr val="accent4">
              <a:lumMod val="60000"/>
              <a:lumOff val="40000"/>
            </a:schemeClr>
          </a:solidFill>
          <a:ln>
            <a:solidFill>
              <a:srgbClr val="3D82B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35" presetClass="path" presetSubtype="0" accel="50000" decel="50000" fill="hold" grpId="1" nodeType="withEffect">
                                  <p:stCondLst>
                                    <p:cond delay="0"/>
                                  </p:stCondLst>
                                  <p:childTnLst>
                                    <p:animMotion origin="layout" path="M 0.2082 2.59259E-6 L -2.08333E-7 2.59259E-6 " pathEditMode="relative" rAng="0" ptsTypes="AA">
                                      <p:cBhvr>
                                        <p:cTn id="11" dur="500" fill="hold"/>
                                        <p:tgtEl>
                                          <p:spTgt spid="11"/>
                                        </p:tgtEl>
                                        <p:attrNameLst>
                                          <p:attrName>ppt_x</p:attrName>
                                          <p:attrName>ppt_y</p:attrName>
                                        </p:attrNameLst>
                                      </p:cBhvr>
                                      <p:rCtr x="-10417" y="0"/>
                                    </p:animMotion>
                                  </p:childTnLst>
                                </p:cTn>
                              </p:par>
                              <p:par>
                                <p:cTn id="12" presetID="53" presetClass="entr" presetSubtype="16"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35" presetClass="path" presetSubtype="0" accel="50000" decel="50000" fill="hold" grpId="1" nodeType="withEffect">
                                  <p:stCondLst>
                                    <p:cond delay="0"/>
                                  </p:stCondLst>
                                  <p:childTnLst>
                                    <p:animMotion origin="layout" path="M 0.2082 2.59259E-6 L -2.08333E-7 2.59259E-6 " pathEditMode="relative" rAng="0" ptsTypes="AA">
                                      <p:cBhvr>
                                        <p:cTn id="18" dur="500" fill="hold"/>
                                        <p:tgtEl>
                                          <p:spTgt spid="12"/>
                                        </p:tgtEl>
                                        <p:attrNameLst>
                                          <p:attrName>ppt_x</p:attrName>
                                          <p:attrName>ppt_y</p:attrName>
                                        </p:attrNameLst>
                                      </p:cBhvr>
                                      <p:rCtr x="-10417" y="0"/>
                                    </p:animMotion>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35" presetClass="path" presetSubtype="0" accel="50000" decel="50000" fill="hold" grpId="1" nodeType="withEffect">
                                  <p:stCondLst>
                                    <p:cond delay="0"/>
                                  </p:stCondLst>
                                  <p:childTnLst>
                                    <p:animMotion origin="layout" path="M 0.2082 2.59259E-6 L -2.08333E-7 2.59259E-6 " pathEditMode="relative" rAng="0" ptsTypes="AA">
                                      <p:cBhvr>
                                        <p:cTn id="25" dur="500" fill="hold"/>
                                        <p:tgtEl>
                                          <p:spTgt spid="10"/>
                                        </p:tgtEl>
                                        <p:attrNameLst>
                                          <p:attrName>ppt_x</p:attrName>
                                          <p:attrName>ppt_y</p:attrName>
                                        </p:attrNameLst>
                                      </p:cBhvr>
                                      <p:rCtr x="-10417" y="0"/>
                                    </p:animMotion>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par>
                                <p:cTn id="44" presetID="22" presetClass="entr" presetSubtype="2"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500"/>
                                        <p:tgtEl>
                                          <p:spTgt spid="25"/>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5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53"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childTnLst>
                          </p:cTn>
                        </p:par>
                        <p:par>
                          <p:cTn id="61" fill="hold">
                            <p:stCondLst>
                              <p:cond delay="1000"/>
                            </p:stCondLst>
                            <p:childTnLst>
                              <p:par>
                                <p:cTn id="62" presetID="12"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slide(fromTop)">
                                      <p:cBhvr>
                                        <p:cTn id="64" dur="500"/>
                                        <p:tgtEl>
                                          <p:spTgt spid="20"/>
                                        </p:tgtEl>
                                      </p:cBhvr>
                                    </p:animEffect>
                                  </p:childTnLst>
                                </p:cTn>
                              </p:par>
                            </p:childTnLst>
                          </p:cTn>
                        </p:par>
                        <p:par>
                          <p:cTn id="65" fill="hold">
                            <p:stCondLst>
                              <p:cond delay="1500"/>
                            </p:stCondLst>
                            <p:childTnLst>
                              <p:par>
                                <p:cTn id="66" presetID="1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Left)">
                                      <p:cBhvr>
                                        <p:cTn id="68" dur="500"/>
                                        <p:tgtEl>
                                          <p:spTgt spid="21"/>
                                        </p:tgtEl>
                                      </p:cBhvr>
                                    </p:animEffect>
                                  </p:childTnLst>
                                </p:cTn>
                              </p:par>
                            </p:childTnLst>
                          </p:cTn>
                        </p:par>
                        <p:par>
                          <p:cTn id="69" fill="hold">
                            <p:stCondLst>
                              <p:cond delay="2000"/>
                            </p:stCondLst>
                            <p:childTnLst>
                              <p:par>
                                <p:cTn id="70" presetID="12" presetClass="entr" presetSubtype="1"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Top)">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4" grpId="0"/>
      <p:bldP spid="10" grpId="0" animBg="1"/>
      <p:bldP spid="10" grpId="1" animBg="1"/>
      <p:bldP spid="13" grpId="0" animBg="1"/>
      <p:bldP spid="12" grpId="0" animBg="1"/>
      <p:bldP spid="12" grpId="1" animBg="1"/>
      <p:bldP spid="19" grpId="0"/>
      <p:bldP spid="20" grpId="0"/>
      <p:bldP spid="21" grpId="0"/>
      <p:bldP spid="22" grpId="0"/>
      <p:bldP spid="27"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文本框 128"/>
          <p:cNvSpPr txBox="1">
            <a:spLocks noChangeArrowheads="1"/>
          </p:cNvSpPr>
          <p:nvPr/>
        </p:nvSpPr>
        <p:spPr bwMode="auto">
          <a:xfrm>
            <a:off x="223838" y="236538"/>
            <a:ext cx="2606675"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accent1">
                    <a:lumMod val="50000"/>
                  </a:schemeClr>
                </a:solidFill>
                <a:latin typeface="微软雅黑" panose="020B0503020204020204" pitchFamily="34" charset="-122"/>
                <a:ea typeface="微软雅黑" panose="020B0503020204020204" pitchFamily="34" charset="-122"/>
                <a:cs typeface="+mn-cs"/>
              </a:rPr>
              <a:t>生命教育的内容</a:t>
            </a:r>
            <a:endParaRPr lang="zh-CN" altLang="en-US" sz="2400" b="1" dirty="0">
              <a:solidFill>
                <a:schemeClr val="accent1">
                  <a:lumMod val="50000"/>
                </a:schemeClr>
              </a:solidFill>
              <a:latin typeface="微软雅黑" panose="020B0503020204020204" pitchFamily="34" charset="-122"/>
              <a:ea typeface="微软雅黑" panose="020B0503020204020204" pitchFamily="34" charset="-122"/>
              <a:cs typeface="+mn-cs"/>
            </a:endParaRPr>
          </a:p>
        </p:txBody>
      </p:sp>
      <p:grpSp>
        <p:nvGrpSpPr>
          <p:cNvPr id="2" name="组合 2"/>
          <p:cNvGrpSpPr>
            <a:grpSpLocks/>
          </p:cNvGrpSpPr>
          <p:nvPr/>
        </p:nvGrpSpPr>
        <p:grpSpPr bwMode="auto">
          <a:xfrm>
            <a:off x="4503738" y="2063750"/>
            <a:ext cx="3027362" cy="3090863"/>
            <a:chOff x="4647085" y="2184445"/>
            <a:chExt cx="3027325" cy="3090794"/>
          </a:xfrm>
        </p:grpSpPr>
        <p:grpSp>
          <p:nvGrpSpPr>
            <p:cNvPr id="30736" name="组合 4"/>
            <p:cNvGrpSpPr>
              <a:grpSpLocks/>
            </p:cNvGrpSpPr>
            <p:nvPr/>
          </p:nvGrpSpPr>
          <p:grpSpPr bwMode="auto">
            <a:xfrm>
              <a:off x="5587235" y="2184445"/>
              <a:ext cx="1152843" cy="993831"/>
              <a:chOff x="5881875" y="1928246"/>
              <a:chExt cx="1152843" cy="993831"/>
            </a:xfrm>
          </p:grpSpPr>
          <p:sp>
            <p:nvSpPr>
              <p:cNvPr id="23" name="六边形 22"/>
              <p:cNvSpPr/>
              <p:nvPr/>
            </p:nvSpPr>
            <p:spPr>
              <a:xfrm>
                <a:off x="5881514" y="1928246"/>
                <a:ext cx="1152511" cy="993753"/>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55" name="Freeform 274"/>
              <p:cNvSpPr>
                <a:spLocks/>
              </p:cNvSpPr>
              <p:nvPr/>
            </p:nvSpPr>
            <p:spPr bwMode="auto">
              <a:xfrm>
                <a:off x="6245723" y="2214236"/>
                <a:ext cx="425145" cy="421850"/>
              </a:xfrm>
              <a:custGeom>
                <a:avLst/>
                <a:gdLst>
                  <a:gd name="T0" fmla="*/ 2147483647 w 288"/>
                  <a:gd name="T1" fmla="*/ 2147483647 h 288"/>
                  <a:gd name="T2" fmla="*/ 2147483647 w 288"/>
                  <a:gd name="T3" fmla="*/ 2147483647 h 288"/>
                  <a:gd name="T4" fmla="*/ 2147483647 w 288"/>
                  <a:gd name="T5" fmla="*/ 2147483647 h 288"/>
                  <a:gd name="T6" fmla="*/ 2147483647 w 288"/>
                  <a:gd name="T7" fmla="*/ 2147483647 h 288"/>
                  <a:gd name="T8" fmla="*/ 2147483647 w 288"/>
                  <a:gd name="T9" fmla="*/ 2147483647 h 288"/>
                  <a:gd name="T10" fmla="*/ 2147483647 w 288"/>
                  <a:gd name="T11" fmla="*/ 2147483647 h 288"/>
                  <a:gd name="T12" fmla="*/ 2147483647 w 288"/>
                  <a:gd name="T13" fmla="*/ 2147483647 h 288"/>
                  <a:gd name="T14" fmla="*/ 2147483647 w 288"/>
                  <a:gd name="T15" fmla="*/ 2147483647 h 288"/>
                  <a:gd name="T16" fmla="*/ 2147483647 w 288"/>
                  <a:gd name="T17" fmla="*/ 0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2147483647 w 288"/>
                  <a:gd name="T27" fmla="*/ 2147483647 h 288"/>
                  <a:gd name="T28" fmla="*/ 2147483647 w 288"/>
                  <a:gd name="T29" fmla="*/ 2147483647 h 288"/>
                  <a:gd name="T30" fmla="*/ 2147483647 w 288"/>
                  <a:gd name="T31" fmla="*/ 2147483647 h 288"/>
                  <a:gd name="T32" fmla="*/ 2147483647 w 288"/>
                  <a:gd name="T33" fmla="*/ 2147483647 h 288"/>
                  <a:gd name="T34" fmla="*/ 0 w 288"/>
                  <a:gd name="T35" fmla="*/ 2147483647 h 288"/>
                  <a:gd name="T36" fmla="*/ 2147483647 w 288"/>
                  <a:gd name="T37" fmla="*/ 2147483647 h 288"/>
                  <a:gd name="T38" fmla="*/ 2147483647 w 288"/>
                  <a:gd name="T39" fmla="*/ 2147483647 h 288"/>
                  <a:gd name="T40" fmla="*/ 2147483647 w 288"/>
                  <a:gd name="T41" fmla="*/ 2147483647 h 288"/>
                  <a:gd name="T42" fmla="*/ 2147483647 w 288"/>
                  <a:gd name="T43" fmla="*/ 2147483647 h 288"/>
                  <a:gd name="T44" fmla="*/ 2147483647 w 288"/>
                  <a:gd name="T45" fmla="*/ 2147483647 h 288"/>
                  <a:gd name="T46" fmla="*/ 2147483647 w 288"/>
                  <a:gd name="T47" fmla="*/ 2147483647 h 288"/>
                  <a:gd name="T48" fmla="*/ 2147483647 w 288"/>
                  <a:gd name="T49" fmla="*/ 2147483647 h 288"/>
                  <a:gd name="T50" fmla="*/ 2147483647 w 288"/>
                  <a:gd name="T51" fmla="*/ 2147483647 h 288"/>
                  <a:gd name="T52" fmla="*/ 2147483647 w 288"/>
                  <a:gd name="T53" fmla="*/ 2147483647 h 288"/>
                  <a:gd name="T54" fmla="*/ 2147483647 w 288"/>
                  <a:gd name="T55" fmla="*/ 2147483647 h 288"/>
                  <a:gd name="T56" fmla="*/ 2147483647 w 288"/>
                  <a:gd name="T57" fmla="*/ 2147483647 h 288"/>
                  <a:gd name="T58" fmla="*/ 2147483647 w 288"/>
                  <a:gd name="T59" fmla="*/ 2147483647 h 288"/>
                  <a:gd name="T60" fmla="*/ 2147483647 w 288"/>
                  <a:gd name="T61" fmla="*/ 2147483647 h 288"/>
                  <a:gd name="T62" fmla="*/ 2147483647 w 288"/>
                  <a:gd name="T63" fmla="*/ 2147483647 h 288"/>
                  <a:gd name="T64" fmla="*/ 2147483647 w 288"/>
                  <a:gd name="T65" fmla="*/ 2147483647 h 288"/>
                  <a:gd name="T66" fmla="*/ 2147483647 w 288"/>
                  <a:gd name="T67" fmla="*/ 2147483647 h 288"/>
                  <a:gd name="T68" fmla="*/ 2147483647 w 288"/>
                  <a:gd name="T69" fmla="*/ 2147483647 h 288"/>
                  <a:gd name="T70" fmla="*/ 2147483647 w 288"/>
                  <a:gd name="T71" fmla="*/ 2147483647 h 288"/>
                  <a:gd name="T72" fmla="*/ 2147483647 w 288"/>
                  <a:gd name="T73" fmla="*/ 2147483647 h 288"/>
                  <a:gd name="T74" fmla="*/ 2147483647 w 288"/>
                  <a:gd name="T75" fmla="*/ 2147483647 h 288"/>
                  <a:gd name="T76" fmla="*/ 2147483647 w 288"/>
                  <a:gd name="T77" fmla="*/ 2147483647 h 288"/>
                  <a:gd name="T78" fmla="*/ 2147483647 w 288"/>
                  <a:gd name="T79" fmla="*/ 2147483647 h 288"/>
                  <a:gd name="T80" fmla="*/ 2147483647 w 288"/>
                  <a:gd name="T81" fmla="*/ 2147483647 h 288"/>
                  <a:gd name="T82" fmla="*/ 2147483647 w 288"/>
                  <a:gd name="T83" fmla="*/ 2147483647 h 288"/>
                  <a:gd name="T84" fmla="*/ 2147483647 w 288"/>
                  <a:gd name="T85" fmla="*/ 2147483647 h 288"/>
                  <a:gd name="T86" fmla="*/ 2147483647 w 288"/>
                  <a:gd name="T87" fmla="*/ 2147483647 h 2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8"/>
                  <a:gd name="T133" fmla="*/ 0 h 288"/>
                  <a:gd name="T134" fmla="*/ 288 w 288"/>
                  <a:gd name="T135" fmla="*/ 288 h 28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8" h="288">
                    <a:moveTo>
                      <a:pt x="285" y="109"/>
                    </a:moveTo>
                    <a:cubicBezTo>
                      <a:pt x="282" y="106"/>
                      <a:pt x="279" y="105"/>
                      <a:pt x="277" y="104"/>
                    </a:cubicBezTo>
                    <a:cubicBezTo>
                      <a:pt x="275" y="103"/>
                      <a:pt x="272" y="103"/>
                      <a:pt x="270" y="103"/>
                    </a:cubicBezTo>
                    <a:cubicBezTo>
                      <a:pt x="189" y="103"/>
                      <a:pt x="189" y="103"/>
                      <a:pt x="189" y="103"/>
                    </a:cubicBezTo>
                    <a:cubicBezTo>
                      <a:pt x="188" y="103"/>
                      <a:pt x="187" y="103"/>
                      <a:pt x="185" y="101"/>
                    </a:cubicBezTo>
                    <a:cubicBezTo>
                      <a:pt x="184" y="100"/>
                      <a:pt x="183" y="99"/>
                      <a:pt x="183" y="98"/>
                    </a:cubicBezTo>
                    <a:cubicBezTo>
                      <a:pt x="159" y="14"/>
                      <a:pt x="159" y="14"/>
                      <a:pt x="159" y="14"/>
                    </a:cubicBezTo>
                    <a:cubicBezTo>
                      <a:pt x="158" y="11"/>
                      <a:pt x="158" y="9"/>
                      <a:pt x="156" y="6"/>
                    </a:cubicBezTo>
                    <a:cubicBezTo>
                      <a:pt x="154" y="4"/>
                      <a:pt x="151" y="0"/>
                      <a:pt x="144" y="0"/>
                    </a:cubicBezTo>
                    <a:cubicBezTo>
                      <a:pt x="138" y="0"/>
                      <a:pt x="134" y="4"/>
                      <a:pt x="133" y="6"/>
                    </a:cubicBezTo>
                    <a:cubicBezTo>
                      <a:pt x="131" y="9"/>
                      <a:pt x="130" y="11"/>
                      <a:pt x="129" y="14"/>
                    </a:cubicBezTo>
                    <a:cubicBezTo>
                      <a:pt x="106" y="98"/>
                      <a:pt x="106" y="98"/>
                      <a:pt x="106" y="98"/>
                    </a:cubicBezTo>
                    <a:cubicBezTo>
                      <a:pt x="106" y="99"/>
                      <a:pt x="105" y="100"/>
                      <a:pt x="103" y="101"/>
                    </a:cubicBezTo>
                    <a:cubicBezTo>
                      <a:pt x="102" y="103"/>
                      <a:pt x="100" y="103"/>
                      <a:pt x="99" y="103"/>
                    </a:cubicBezTo>
                    <a:cubicBezTo>
                      <a:pt x="19" y="103"/>
                      <a:pt x="19" y="103"/>
                      <a:pt x="19" y="103"/>
                    </a:cubicBezTo>
                    <a:cubicBezTo>
                      <a:pt x="15" y="103"/>
                      <a:pt x="13" y="103"/>
                      <a:pt x="9" y="105"/>
                    </a:cubicBezTo>
                    <a:cubicBezTo>
                      <a:pt x="7" y="106"/>
                      <a:pt x="5" y="107"/>
                      <a:pt x="4" y="109"/>
                    </a:cubicBezTo>
                    <a:cubicBezTo>
                      <a:pt x="2" y="111"/>
                      <a:pt x="0" y="114"/>
                      <a:pt x="0" y="117"/>
                    </a:cubicBezTo>
                    <a:cubicBezTo>
                      <a:pt x="1" y="122"/>
                      <a:pt x="3" y="125"/>
                      <a:pt x="4" y="127"/>
                    </a:cubicBezTo>
                    <a:cubicBezTo>
                      <a:pt x="6" y="129"/>
                      <a:pt x="8" y="131"/>
                      <a:pt x="10" y="132"/>
                    </a:cubicBezTo>
                    <a:cubicBezTo>
                      <a:pt x="75" y="175"/>
                      <a:pt x="75" y="175"/>
                      <a:pt x="75" y="175"/>
                    </a:cubicBezTo>
                    <a:cubicBezTo>
                      <a:pt x="76" y="175"/>
                      <a:pt x="78" y="179"/>
                      <a:pt x="78" y="181"/>
                    </a:cubicBezTo>
                    <a:cubicBezTo>
                      <a:pt x="78" y="182"/>
                      <a:pt x="78" y="183"/>
                      <a:pt x="78" y="183"/>
                    </a:cubicBezTo>
                    <a:cubicBezTo>
                      <a:pt x="53" y="266"/>
                      <a:pt x="53" y="266"/>
                      <a:pt x="53" y="266"/>
                    </a:cubicBezTo>
                    <a:cubicBezTo>
                      <a:pt x="52" y="268"/>
                      <a:pt x="51" y="271"/>
                      <a:pt x="51" y="273"/>
                    </a:cubicBezTo>
                    <a:cubicBezTo>
                      <a:pt x="51" y="276"/>
                      <a:pt x="52" y="279"/>
                      <a:pt x="54" y="282"/>
                    </a:cubicBezTo>
                    <a:cubicBezTo>
                      <a:pt x="56" y="286"/>
                      <a:pt x="61" y="288"/>
                      <a:pt x="65" y="288"/>
                    </a:cubicBezTo>
                    <a:cubicBezTo>
                      <a:pt x="72" y="288"/>
                      <a:pt x="74" y="285"/>
                      <a:pt x="78" y="282"/>
                    </a:cubicBezTo>
                    <a:cubicBezTo>
                      <a:pt x="141" y="228"/>
                      <a:pt x="141" y="228"/>
                      <a:pt x="141" y="228"/>
                    </a:cubicBezTo>
                    <a:cubicBezTo>
                      <a:pt x="142" y="228"/>
                      <a:pt x="143" y="227"/>
                      <a:pt x="145" y="227"/>
                    </a:cubicBezTo>
                    <a:cubicBezTo>
                      <a:pt x="146" y="227"/>
                      <a:pt x="147" y="228"/>
                      <a:pt x="148" y="228"/>
                    </a:cubicBezTo>
                    <a:cubicBezTo>
                      <a:pt x="215" y="283"/>
                      <a:pt x="215" y="283"/>
                      <a:pt x="215" y="283"/>
                    </a:cubicBezTo>
                    <a:cubicBezTo>
                      <a:pt x="218" y="285"/>
                      <a:pt x="221" y="288"/>
                      <a:pt x="228" y="288"/>
                    </a:cubicBezTo>
                    <a:cubicBezTo>
                      <a:pt x="228" y="288"/>
                      <a:pt x="228" y="288"/>
                      <a:pt x="228" y="288"/>
                    </a:cubicBezTo>
                    <a:cubicBezTo>
                      <a:pt x="232" y="288"/>
                      <a:pt x="236" y="286"/>
                      <a:pt x="238" y="283"/>
                    </a:cubicBezTo>
                    <a:cubicBezTo>
                      <a:pt x="241" y="279"/>
                      <a:pt x="241" y="276"/>
                      <a:pt x="241" y="274"/>
                    </a:cubicBezTo>
                    <a:cubicBezTo>
                      <a:pt x="241" y="271"/>
                      <a:pt x="241" y="268"/>
                      <a:pt x="240" y="266"/>
                    </a:cubicBezTo>
                    <a:cubicBezTo>
                      <a:pt x="211" y="182"/>
                      <a:pt x="211" y="182"/>
                      <a:pt x="211" y="182"/>
                    </a:cubicBezTo>
                    <a:cubicBezTo>
                      <a:pt x="211" y="182"/>
                      <a:pt x="211" y="181"/>
                      <a:pt x="211" y="181"/>
                    </a:cubicBezTo>
                    <a:cubicBezTo>
                      <a:pt x="211" y="178"/>
                      <a:pt x="213" y="175"/>
                      <a:pt x="214" y="175"/>
                    </a:cubicBezTo>
                    <a:cubicBezTo>
                      <a:pt x="279" y="132"/>
                      <a:pt x="279" y="132"/>
                      <a:pt x="279" y="132"/>
                    </a:cubicBezTo>
                    <a:cubicBezTo>
                      <a:pt x="281" y="131"/>
                      <a:pt x="283" y="129"/>
                      <a:pt x="284" y="127"/>
                    </a:cubicBezTo>
                    <a:cubicBezTo>
                      <a:pt x="286" y="125"/>
                      <a:pt x="288" y="122"/>
                      <a:pt x="288" y="117"/>
                    </a:cubicBezTo>
                    <a:cubicBezTo>
                      <a:pt x="288" y="114"/>
                      <a:pt x="287" y="111"/>
                      <a:pt x="285" y="109"/>
                    </a:cubicBezTo>
                    <a:close/>
                  </a:path>
                </a:pathLst>
              </a:custGeom>
              <a:solidFill>
                <a:schemeClr val="bg1"/>
              </a:solidFill>
              <a:ln w="9525">
                <a:noFill/>
                <a:round/>
                <a:headEnd/>
                <a:tailEnd/>
              </a:ln>
            </p:spPr>
            <p:txBody>
              <a:bodyPr/>
              <a:lstStyle/>
              <a:p>
                <a:endParaRPr lang="zh-CN" altLang="en-US"/>
              </a:p>
            </p:txBody>
          </p:sp>
        </p:grpSp>
        <p:grpSp>
          <p:nvGrpSpPr>
            <p:cNvPr id="30737" name="组合 5"/>
            <p:cNvGrpSpPr>
              <a:grpSpLocks/>
            </p:cNvGrpSpPr>
            <p:nvPr/>
          </p:nvGrpSpPr>
          <p:grpSpPr bwMode="auto">
            <a:xfrm>
              <a:off x="6521567" y="2719089"/>
              <a:ext cx="1152843" cy="993831"/>
              <a:chOff x="6816207" y="2462890"/>
              <a:chExt cx="1152843" cy="993831"/>
            </a:xfrm>
          </p:grpSpPr>
          <p:sp>
            <p:nvSpPr>
              <p:cNvPr id="21" name="六边形 20"/>
              <p:cNvSpPr/>
              <p:nvPr/>
            </p:nvSpPr>
            <p:spPr>
              <a:xfrm>
                <a:off x="6816539" y="2463222"/>
                <a:ext cx="1152511" cy="993753"/>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53" name="Freeform 203"/>
              <p:cNvSpPr>
                <a:spLocks/>
              </p:cNvSpPr>
              <p:nvPr/>
            </p:nvSpPr>
            <p:spPr bwMode="auto">
              <a:xfrm>
                <a:off x="7204422" y="2824614"/>
                <a:ext cx="376411" cy="262613"/>
              </a:xfrm>
              <a:custGeom>
                <a:avLst/>
                <a:gdLst>
                  <a:gd name="T0" fmla="*/ 2147483647 w 288"/>
                  <a:gd name="T1" fmla="*/ 2147483647 h 200"/>
                  <a:gd name="T2" fmla="*/ 2147483647 w 288"/>
                  <a:gd name="T3" fmla="*/ 2147483647 h 200"/>
                  <a:gd name="T4" fmla="*/ 2147483647 w 288"/>
                  <a:gd name="T5" fmla="*/ 0 h 200"/>
                  <a:gd name="T6" fmla="*/ 2147483647 w 288"/>
                  <a:gd name="T7" fmla="*/ 2147483647 h 200"/>
                  <a:gd name="T8" fmla="*/ 2147483647 w 288"/>
                  <a:gd name="T9" fmla="*/ 2147483647 h 200"/>
                  <a:gd name="T10" fmla="*/ 2147483647 w 288"/>
                  <a:gd name="T11" fmla="*/ 2147483647 h 200"/>
                  <a:gd name="T12" fmla="*/ 2147483647 w 288"/>
                  <a:gd name="T13" fmla="*/ 2147483647 h 200"/>
                  <a:gd name="T14" fmla="*/ 0 w 288"/>
                  <a:gd name="T15" fmla="*/ 2147483647 h 200"/>
                  <a:gd name="T16" fmla="*/ 2147483647 w 288"/>
                  <a:gd name="T17" fmla="*/ 2147483647 h 200"/>
                  <a:gd name="T18" fmla="*/ 2147483647 w 288"/>
                  <a:gd name="T19" fmla="*/ 2147483647 h 200"/>
                  <a:gd name="T20" fmla="*/ 2147483647 w 288"/>
                  <a:gd name="T21" fmla="*/ 2147483647 h 200"/>
                  <a:gd name="T22" fmla="*/ 2147483647 w 288"/>
                  <a:gd name="T23" fmla="*/ 2147483647 h 200"/>
                  <a:gd name="T24" fmla="*/ 2147483647 w 288"/>
                  <a:gd name="T25" fmla="*/ 2147483647 h 200"/>
                  <a:gd name="T26" fmla="*/ 2147483647 w 288"/>
                  <a:gd name="T27" fmla="*/ 2147483647 h 200"/>
                  <a:gd name="T28" fmla="*/ 2147483647 w 288"/>
                  <a:gd name="T29" fmla="*/ 2147483647 h 200"/>
                  <a:gd name="T30" fmla="*/ 2147483647 w 288"/>
                  <a:gd name="T31" fmla="*/ 2147483647 h 200"/>
                  <a:gd name="T32" fmla="*/ 2147483647 w 288"/>
                  <a:gd name="T33" fmla="*/ 2147483647 h 2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8"/>
                  <a:gd name="T52" fmla="*/ 0 h 200"/>
                  <a:gd name="T53" fmla="*/ 288 w 288"/>
                  <a:gd name="T54" fmla="*/ 200 h 2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8" h="200">
                    <a:moveTo>
                      <a:pt x="253" y="91"/>
                    </a:moveTo>
                    <a:cubicBezTo>
                      <a:pt x="253" y="89"/>
                      <a:pt x="253" y="88"/>
                      <a:pt x="253" y="86"/>
                    </a:cubicBezTo>
                    <a:cubicBezTo>
                      <a:pt x="253" y="38"/>
                      <a:pt x="215" y="0"/>
                      <a:pt x="167" y="0"/>
                    </a:cubicBezTo>
                    <a:cubicBezTo>
                      <a:pt x="133" y="0"/>
                      <a:pt x="104" y="20"/>
                      <a:pt x="90" y="49"/>
                    </a:cubicBezTo>
                    <a:cubicBezTo>
                      <a:pt x="83" y="44"/>
                      <a:pt x="75" y="41"/>
                      <a:pt x="66" y="41"/>
                    </a:cubicBezTo>
                    <a:cubicBezTo>
                      <a:pt x="44" y="41"/>
                      <a:pt x="26" y="58"/>
                      <a:pt x="26" y="80"/>
                    </a:cubicBezTo>
                    <a:cubicBezTo>
                      <a:pt x="26" y="84"/>
                      <a:pt x="27" y="88"/>
                      <a:pt x="28" y="92"/>
                    </a:cubicBezTo>
                    <a:cubicBezTo>
                      <a:pt x="11" y="102"/>
                      <a:pt x="0" y="121"/>
                      <a:pt x="0" y="142"/>
                    </a:cubicBezTo>
                    <a:cubicBezTo>
                      <a:pt x="0" y="174"/>
                      <a:pt x="25" y="199"/>
                      <a:pt x="57" y="200"/>
                    </a:cubicBezTo>
                    <a:cubicBezTo>
                      <a:pt x="57" y="200"/>
                      <a:pt x="57" y="200"/>
                      <a:pt x="57" y="200"/>
                    </a:cubicBezTo>
                    <a:cubicBezTo>
                      <a:pt x="57" y="200"/>
                      <a:pt x="57" y="200"/>
                      <a:pt x="57" y="200"/>
                    </a:cubicBezTo>
                    <a:cubicBezTo>
                      <a:pt x="57" y="200"/>
                      <a:pt x="58" y="200"/>
                      <a:pt x="58" y="200"/>
                    </a:cubicBezTo>
                    <a:cubicBezTo>
                      <a:pt x="58" y="200"/>
                      <a:pt x="58" y="200"/>
                      <a:pt x="58" y="200"/>
                    </a:cubicBezTo>
                    <a:cubicBezTo>
                      <a:pt x="228" y="200"/>
                      <a:pt x="228" y="200"/>
                      <a:pt x="228" y="200"/>
                    </a:cubicBezTo>
                    <a:cubicBezTo>
                      <a:pt x="229" y="200"/>
                      <a:pt x="230" y="200"/>
                      <a:pt x="231" y="200"/>
                    </a:cubicBezTo>
                    <a:cubicBezTo>
                      <a:pt x="262" y="200"/>
                      <a:pt x="288" y="175"/>
                      <a:pt x="288" y="143"/>
                    </a:cubicBezTo>
                    <a:cubicBezTo>
                      <a:pt x="288" y="120"/>
                      <a:pt x="273" y="99"/>
                      <a:pt x="253" y="91"/>
                    </a:cubicBezTo>
                    <a:close/>
                  </a:path>
                </a:pathLst>
              </a:custGeom>
              <a:solidFill>
                <a:schemeClr val="bg1"/>
              </a:solidFill>
              <a:ln w="9525">
                <a:noFill/>
                <a:round/>
                <a:headEnd/>
                <a:tailEnd/>
              </a:ln>
            </p:spPr>
            <p:txBody>
              <a:bodyPr/>
              <a:lstStyle/>
              <a:p>
                <a:endParaRPr lang="zh-CN" altLang="en-US"/>
              </a:p>
            </p:txBody>
          </p:sp>
        </p:grpSp>
        <p:grpSp>
          <p:nvGrpSpPr>
            <p:cNvPr id="30738" name="组合 6"/>
            <p:cNvGrpSpPr>
              <a:grpSpLocks/>
            </p:cNvGrpSpPr>
            <p:nvPr/>
          </p:nvGrpSpPr>
          <p:grpSpPr bwMode="auto">
            <a:xfrm>
              <a:off x="6521567" y="3746764"/>
              <a:ext cx="1152843" cy="993831"/>
              <a:chOff x="6816207" y="3490565"/>
              <a:chExt cx="1152843" cy="993831"/>
            </a:xfrm>
          </p:grpSpPr>
          <p:sp>
            <p:nvSpPr>
              <p:cNvPr id="19" name="六边形 18"/>
              <p:cNvSpPr/>
              <p:nvPr/>
            </p:nvSpPr>
            <p:spPr>
              <a:xfrm flipV="1">
                <a:off x="6816539" y="3490311"/>
                <a:ext cx="1152511" cy="993753"/>
              </a:xfrm>
              <a:prstGeom prst="hexagon">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51" name="Freeform 372"/>
              <p:cNvSpPr>
                <a:spLocks/>
              </p:cNvSpPr>
              <p:nvPr/>
            </p:nvSpPr>
            <p:spPr bwMode="auto">
              <a:xfrm>
                <a:off x="7239116" y="3833969"/>
                <a:ext cx="307022" cy="307022"/>
              </a:xfrm>
              <a:custGeom>
                <a:avLst/>
                <a:gdLst>
                  <a:gd name="T0" fmla="*/ 2147483647 w 288"/>
                  <a:gd name="T1" fmla="*/ 2147483647 h 288"/>
                  <a:gd name="T2" fmla="*/ 2147483647 w 288"/>
                  <a:gd name="T3" fmla="*/ 2147483647 h 288"/>
                  <a:gd name="T4" fmla="*/ 2147483647 w 288"/>
                  <a:gd name="T5" fmla="*/ 2147483647 h 288"/>
                  <a:gd name="T6" fmla="*/ 2147483647 w 288"/>
                  <a:gd name="T7" fmla="*/ 2147483647 h 288"/>
                  <a:gd name="T8" fmla="*/ 2147483647 w 288"/>
                  <a:gd name="T9" fmla="*/ 0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0 w 288"/>
                  <a:gd name="T19" fmla="*/ 2147483647 h 288"/>
                  <a:gd name="T20" fmla="*/ 2147483647 w 288"/>
                  <a:gd name="T21" fmla="*/ 2147483647 h 288"/>
                  <a:gd name="T22" fmla="*/ 2147483647 w 288"/>
                  <a:gd name="T23" fmla="*/ 2147483647 h 288"/>
                  <a:gd name="T24" fmla="*/ 2147483647 w 288"/>
                  <a:gd name="T25" fmla="*/ 2147483647 h 288"/>
                  <a:gd name="T26" fmla="*/ 2147483647 w 288"/>
                  <a:gd name="T27" fmla="*/ 2147483647 h 288"/>
                  <a:gd name="T28" fmla="*/ 2147483647 w 288"/>
                  <a:gd name="T29" fmla="*/ 2147483647 h 288"/>
                  <a:gd name="T30" fmla="*/ 2147483647 w 288"/>
                  <a:gd name="T31" fmla="*/ 2147483647 h 288"/>
                  <a:gd name="T32" fmla="*/ 2147483647 w 288"/>
                  <a:gd name="T33" fmla="*/ 2147483647 h 288"/>
                  <a:gd name="T34" fmla="*/ 2147483647 w 288"/>
                  <a:gd name="T35" fmla="*/ 2147483647 h 288"/>
                  <a:gd name="T36" fmla="*/ 2147483647 w 288"/>
                  <a:gd name="T37" fmla="*/ 2147483647 h 288"/>
                  <a:gd name="T38" fmla="*/ 2147483647 w 288"/>
                  <a:gd name="T39" fmla="*/ 2147483647 h 288"/>
                  <a:gd name="T40" fmla="*/ 2147483647 w 288"/>
                  <a:gd name="T41" fmla="*/ 2147483647 h 2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8"/>
                  <a:gd name="T64" fmla="*/ 0 h 288"/>
                  <a:gd name="T65" fmla="*/ 288 w 288"/>
                  <a:gd name="T66" fmla="*/ 288 h 2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8" h="288">
                    <a:moveTo>
                      <a:pt x="282" y="54"/>
                    </a:moveTo>
                    <a:cubicBezTo>
                      <a:pt x="255" y="81"/>
                      <a:pt x="259" y="79"/>
                      <a:pt x="243" y="79"/>
                    </a:cubicBezTo>
                    <a:cubicBezTo>
                      <a:pt x="230" y="79"/>
                      <a:pt x="209" y="58"/>
                      <a:pt x="209" y="45"/>
                    </a:cubicBezTo>
                    <a:cubicBezTo>
                      <a:pt x="209" y="28"/>
                      <a:pt x="206" y="33"/>
                      <a:pt x="233" y="6"/>
                    </a:cubicBezTo>
                    <a:cubicBezTo>
                      <a:pt x="231" y="4"/>
                      <a:pt x="227" y="0"/>
                      <a:pt x="227" y="0"/>
                    </a:cubicBezTo>
                    <a:cubicBezTo>
                      <a:pt x="194" y="1"/>
                      <a:pt x="162" y="32"/>
                      <a:pt x="162" y="65"/>
                    </a:cubicBezTo>
                    <a:cubicBezTo>
                      <a:pt x="162" y="71"/>
                      <a:pt x="164" y="78"/>
                      <a:pt x="167" y="85"/>
                    </a:cubicBezTo>
                    <a:cubicBezTo>
                      <a:pt x="84" y="168"/>
                      <a:pt x="84" y="168"/>
                      <a:pt x="84" y="168"/>
                    </a:cubicBezTo>
                    <a:cubicBezTo>
                      <a:pt x="78" y="164"/>
                      <a:pt x="71" y="162"/>
                      <a:pt x="65" y="162"/>
                    </a:cubicBezTo>
                    <a:cubicBezTo>
                      <a:pt x="32" y="162"/>
                      <a:pt x="0" y="194"/>
                      <a:pt x="0" y="228"/>
                    </a:cubicBezTo>
                    <a:cubicBezTo>
                      <a:pt x="0" y="228"/>
                      <a:pt x="4" y="231"/>
                      <a:pt x="6" y="234"/>
                    </a:cubicBezTo>
                    <a:cubicBezTo>
                      <a:pt x="33" y="207"/>
                      <a:pt x="28" y="209"/>
                      <a:pt x="45" y="209"/>
                    </a:cubicBezTo>
                    <a:cubicBezTo>
                      <a:pt x="58" y="209"/>
                      <a:pt x="79" y="230"/>
                      <a:pt x="79" y="243"/>
                    </a:cubicBezTo>
                    <a:cubicBezTo>
                      <a:pt x="79" y="260"/>
                      <a:pt x="82" y="255"/>
                      <a:pt x="54" y="282"/>
                    </a:cubicBezTo>
                    <a:cubicBezTo>
                      <a:pt x="56" y="284"/>
                      <a:pt x="60" y="288"/>
                      <a:pt x="60" y="288"/>
                    </a:cubicBezTo>
                    <a:cubicBezTo>
                      <a:pt x="94" y="287"/>
                      <a:pt x="125" y="256"/>
                      <a:pt x="125" y="223"/>
                    </a:cubicBezTo>
                    <a:cubicBezTo>
                      <a:pt x="125" y="217"/>
                      <a:pt x="123" y="210"/>
                      <a:pt x="120" y="204"/>
                    </a:cubicBezTo>
                    <a:cubicBezTo>
                      <a:pt x="204" y="120"/>
                      <a:pt x="204" y="120"/>
                      <a:pt x="204" y="120"/>
                    </a:cubicBezTo>
                    <a:cubicBezTo>
                      <a:pt x="210" y="124"/>
                      <a:pt x="216" y="126"/>
                      <a:pt x="222" y="126"/>
                    </a:cubicBezTo>
                    <a:cubicBezTo>
                      <a:pt x="256" y="126"/>
                      <a:pt x="288" y="94"/>
                      <a:pt x="287" y="60"/>
                    </a:cubicBezTo>
                    <a:cubicBezTo>
                      <a:pt x="287" y="60"/>
                      <a:pt x="284" y="56"/>
                      <a:pt x="282" y="54"/>
                    </a:cubicBezTo>
                    <a:close/>
                  </a:path>
                </a:pathLst>
              </a:custGeom>
              <a:solidFill>
                <a:schemeClr val="bg1"/>
              </a:solidFill>
              <a:ln w="9525">
                <a:noFill/>
                <a:round/>
                <a:headEnd/>
                <a:tailEnd/>
              </a:ln>
            </p:spPr>
            <p:txBody>
              <a:bodyPr/>
              <a:lstStyle/>
              <a:p>
                <a:endParaRPr lang="zh-CN" altLang="en-US"/>
              </a:p>
            </p:txBody>
          </p:sp>
        </p:grpSp>
        <p:grpSp>
          <p:nvGrpSpPr>
            <p:cNvPr id="30739" name="组合 7"/>
            <p:cNvGrpSpPr>
              <a:grpSpLocks/>
            </p:cNvGrpSpPr>
            <p:nvPr/>
          </p:nvGrpSpPr>
          <p:grpSpPr bwMode="auto">
            <a:xfrm>
              <a:off x="5587235" y="4281408"/>
              <a:ext cx="1152843" cy="993831"/>
              <a:chOff x="5881875" y="4025209"/>
              <a:chExt cx="1152843" cy="993831"/>
            </a:xfrm>
          </p:grpSpPr>
          <p:sp>
            <p:nvSpPr>
              <p:cNvPr id="15" name="六边形 14"/>
              <p:cNvSpPr/>
              <p:nvPr/>
            </p:nvSpPr>
            <p:spPr>
              <a:xfrm flipV="1">
                <a:off x="5881514" y="4025287"/>
                <a:ext cx="1152511" cy="993753"/>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30747" name="组合 15"/>
              <p:cNvGrpSpPr>
                <a:grpSpLocks/>
              </p:cNvGrpSpPr>
              <p:nvPr/>
            </p:nvGrpSpPr>
            <p:grpSpPr bwMode="auto">
              <a:xfrm>
                <a:off x="6272642" y="4336471"/>
                <a:ext cx="371305" cy="371305"/>
                <a:chOff x="5887238" y="4495482"/>
                <a:chExt cx="371305" cy="371305"/>
              </a:xfrm>
            </p:grpSpPr>
            <p:sp>
              <p:nvSpPr>
                <p:cNvPr id="30748" name="Freeform 70"/>
                <p:cNvSpPr>
                  <a:spLocks noEditPoints="1"/>
                </p:cNvSpPr>
                <p:nvPr/>
              </p:nvSpPr>
              <p:spPr bwMode="auto">
                <a:xfrm>
                  <a:off x="5887238" y="4588308"/>
                  <a:ext cx="278479" cy="278479"/>
                </a:xfrm>
                <a:custGeom>
                  <a:avLst/>
                  <a:gdLst>
                    <a:gd name="T0" fmla="*/ 2147483647 w 216"/>
                    <a:gd name="T1" fmla="*/ 2147483647 h 216"/>
                    <a:gd name="T2" fmla="*/ 2147483647 w 216"/>
                    <a:gd name="T3" fmla="*/ 2147483647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2147483647 w 216"/>
                    <a:gd name="T19" fmla="*/ 2147483647 h 216"/>
                    <a:gd name="T20" fmla="*/ 2147483647 w 216"/>
                    <a:gd name="T21" fmla="*/ 0 h 216"/>
                    <a:gd name="T22" fmla="*/ 2147483647 w 216"/>
                    <a:gd name="T23" fmla="*/ 0 h 216"/>
                    <a:gd name="T24" fmla="*/ 2147483647 w 216"/>
                    <a:gd name="T25" fmla="*/ 0 h 216"/>
                    <a:gd name="T26" fmla="*/ 2147483647 w 216"/>
                    <a:gd name="T27" fmla="*/ 0 h 216"/>
                    <a:gd name="T28" fmla="*/ 2147483647 w 216"/>
                    <a:gd name="T29" fmla="*/ 0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2546556 w 216"/>
                    <a:gd name="T49" fmla="*/ 2147483647 h 216"/>
                    <a:gd name="T50" fmla="*/ 0 w 216"/>
                    <a:gd name="T51" fmla="*/ 2147483647 h 216"/>
                    <a:gd name="T52" fmla="*/ 0 w 216"/>
                    <a:gd name="T53" fmla="*/ 2147483647 h 216"/>
                    <a:gd name="T54" fmla="*/ 0 w 216"/>
                    <a:gd name="T55" fmla="*/ 2147483647 h 216"/>
                    <a:gd name="T56" fmla="*/ 2142546556 w 216"/>
                    <a:gd name="T57" fmla="*/ 2147483647 h 216"/>
                    <a:gd name="T58" fmla="*/ 2147483647 w 216"/>
                    <a:gd name="T59" fmla="*/ 2147483647 h 216"/>
                    <a:gd name="T60" fmla="*/ 2147483647 w 216"/>
                    <a:gd name="T61" fmla="*/ 2147483647 h 216"/>
                    <a:gd name="T62" fmla="*/ 2147483647 w 216"/>
                    <a:gd name="T63" fmla="*/ 2147483647 h 216"/>
                    <a:gd name="T64" fmla="*/ 2147483647 w 216"/>
                    <a:gd name="T65" fmla="*/ 2147483647 h 216"/>
                    <a:gd name="T66" fmla="*/ 2147483647 w 216"/>
                    <a:gd name="T67" fmla="*/ 2147483647 h 216"/>
                    <a:gd name="T68" fmla="*/ 2147483647 w 216"/>
                    <a:gd name="T69" fmla="*/ 2147483647 h 216"/>
                    <a:gd name="T70" fmla="*/ 2147483647 w 216"/>
                    <a:gd name="T71" fmla="*/ 2147483647 h 216"/>
                    <a:gd name="T72" fmla="*/ 2147483647 w 216"/>
                    <a:gd name="T73" fmla="*/ 2147483647 h 216"/>
                    <a:gd name="T74" fmla="*/ 2147483647 w 216"/>
                    <a:gd name="T75" fmla="*/ 2147483647 h 216"/>
                    <a:gd name="T76" fmla="*/ 2147483647 w 216"/>
                    <a:gd name="T77" fmla="*/ 2147483647 h 216"/>
                    <a:gd name="T78" fmla="*/ 2147483647 w 216"/>
                    <a:gd name="T79" fmla="*/ 2147483647 h 216"/>
                    <a:gd name="T80" fmla="*/ 2147483647 w 216"/>
                    <a:gd name="T81" fmla="*/ 2147483647 h 216"/>
                    <a:gd name="T82" fmla="*/ 2147483647 w 216"/>
                    <a:gd name="T83" fmla="*/ 2147483647 h 216"/>
                    <a:gd name="T84" fmla="*/ 2147483647 w 216"/>
                    <a:gd name="T85" fmla="*/ 2147483647 h 216"/>
                    <a:gd name="T86" fmla="*/ 2147483647 w 216"/>
                    <a:gd name="T87" fmla="*/ 2147483647 h 216"/>
                    <a:gd name="T88" fmla="*/ 2147483647 w 216"/>
                    <a:gd name="T89" fmla="*/ 2147483647 h 216"/>
                    <a:gd name="T90" fmla="*/ 2147483647 w 216"/>
                    <a:gd name="T91" fmla="*/ 2147483647 h 216"/>
                    <a:gd name="T92" fmla="*/ 2147483647 w 216"/>
                    <a:gd name="T93" fmla="*/ 2147483647 h 216"/>
                    <a:gd name="T94" fmla="*/ 2147483647 w 216"/>
                    <a:gd name="T95" fmla="*/ 2147483647 h 216"/>
                    <a:gd name="T96" fmla="*/ 2147483647 w 216"/>
                    <a:gd name="T97" fmla="*/ 2147483647 h 216"/>
                    <a:gd name="T98" fmla="*/ 2147483647 w 216"/>
                    <a:gd name="T99" fmla="*/ 2147483647 h 216"/>
                    <a:gd name="T100" fmla="*/ 2147483647 w 216"/>
                    <a:gd name="T101" fmla="*/ 2147483647 h 216"/>
                    <a:gd name="T102" fmla="*/ 2147483647 w 216"/>
                    <a:gd name="T103" fmla="*/ 2147483647 h 216"/>
                    <a:gd name="T104" fmla="*/ 2147483647 w 216"/>
                    <a:gd name="T105" fmla="*/ 2147483647 h 216"/>
                    <a:gd name="T106" fmla="*/ 2147483647 w 216"/>
                    <a:gd name="T107" fmla="*/ 2147483647 h 216"/>
                    <a:gd name="T108" fmla="*/ 2147483647 w 216"/>
                    <a:gd name="T109" fmla="*/ 2147483647 h 216"/>
                    <a:gd name="T110" fmla="*/ 2147483647 w 216"/>
                    <a:gd name="T111" fmla="*/ 2147483647 h 216"/>
                    <a:gd name="T112" fmla="*/ 2147483647 w 216"/>
                    <a:gd name="T113" fmla="*/ 2147483647 h 216"/>
                    <a:gd name="T114" fmla="*/ 2147483647 w 216"/>
                    <a:gd name="T115" fmla="*/ 2147483647 h 216"/>
                    <a:gd name="T116" fmla="*/ 2147483647 w 216"/>
                    <a:gd name="T117" fmla="*/ 2147483647 h 216"/>
                    <a:gd name="T118" fmla="*/ 2147483647 w 216"/>
                    <a:gd name="T119" fmla="*/ 2147483647 h 216"/>
                    <a:gd name="T120" fmla="*/ 2147483647 w 216"/>
                    <a:gd name="T121" fmla="*/ 2147483647 h 216"/>
                    <a:gd name="T122" fmla="*/ 2147483647 w 216"/>
                    <a:gd name="T123" fmla="*/ 2147483647 h 2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6"/>
                    <a:gd name="T187" fmla="*/ 0 h 216"/>
                    <a:gd name="T188" fmla="*/ 216 w 216"/>
                    <a:gd name="T189" fmla="*/ 216 h 2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6" h="216">
                      <a:moveTo>
                        <a:pt x="215" y="83"/>
                      </a:moveTo>
                      <a:cubicBezTo>
                        <a:pt x="215" y="83"/>
                        <a:pt x="203" y="83"/>
                        <a:pt x="190" y="83"/>
                      </a:cubicBezTo>
                      <a:cubicBezTo>
                        <a:pt x="177" y="83"/>
                        <a:pt x="174" y="76"/>
                        <a:pt x="183" y="66"/>
                      </a:cubicBezTo>
                      <a:cubicBezTo>
                        <a:pt x="193" y="57"/>
                        <a:pt x="200" y="49"/>
                        <a:pt x="201" y="49"/>
                      </a:cubicBezTo>
                      <a:cubicBezTo>
                        <a:pt x="201" y="49"/>
                        <a:pt x="201" y="48"/>
                        <a:pt x="201" y="48"/>
                      </a:cubicBezTo>
                      <a:cubicBezTo>
                        <a:pt x="200" y="48"/>
                        <a:pt x="193" y="40"/>
                        <a:pt x="184" y="31"/>
                      </a:cubicBezTo>
                      <a:cubicBezTo>
                        <a:pt x="175" y="22"/>
                        <a:pt x="168" y="15"/>
                        <a:pt x="167" y="15"/>
                      </a:cubicBezTo>
                      <a:cubicBezTo>
                        <a:pt x="167" y="14"/>
                        <a:pt x="167" y="14"/>
                        <a:pt x="166" y="15"/>
                      </a:cubicBezTo>
                      <a:cubicBezTo>
                        <a:pt x="166" y="15"/>
                        <a:pt x="158" y="23"/>
                        <a:pt x="149" y="32"/>
                      </a:cubicBezTo>
                      <a:cubicBezTo>
                        <a:pt x="140" y="41"/>
                        <a:pt x="132" y="38"/>
                        <a:pt x="132" y="25"/>
                      </a:cubicBezTo>
                      <a:cubicBezTo>
                        <a:pt x="132" y="12"/>
                        <a:pt x="132" y="1"/>
                        <a:pt x="132" y="0"/>
                      </a:cubicBezTo>
                      <a:cubicBezTo>
                        <a:pt x="132" y="0"/>
                        <a:pt x="132" y="0"/>
                        <a:pt x="131" y="0"/>
                      </a:cubicBezTo>
                      <a:cubicBezTo>
                        <a:pt x="131" y="0"/>
                        <a:pt x="120" y="0"/>
                        <a:pt x="108" y="0"/>
                      </a:cubicBezTo>
                      <a:cubicBezTo>
                        <a:pt x="95" y="0"/>
                        <a:pt x="85" y="0"/>
                        <a:pt x="84" y="0"/>
                      </a:cubicBezTo>
                      <a:cubicBezTo>
                        <a:pt x="84" y="0"/>
                        <a:pt x="83" y="0"/>
                        <a:pt x="83" y="0"/>
                      </a:cubicBezTo>
                      <a:cubicBezTo>
                        <a:pt x="83" y="1"/>
                        <a:pt x="83" y="12"/>
                        <a:pt x="83" y="25"/>
                      </a:cubicBezTo>
                      <a:cubicBezTo>
                        <a:pt x="83" y="38"/>
                        <a:pt x="76" y="41"/>
                        <a:pt x="67" y="32"/>
                      </a:cubicBezTo>
                      <a:cubicBezTo>
                        <a:pt x="57" y="23"/>
                        <a:pt x="49" y="15"/>
                        <a:pt x="49" y="15"/>
                      </a:cubicBezTo>
                      <a:cubicBezTo>
                        <a:pt x="49" y="14"/>
                        <a:pt x="48" y="14"/>
                        <a:pt x="48" y="15"/>
                      </a:cubicBezTo>
                      <a:cubicBezTo>
                        <a:pt x="48" y="15"/>
                        <a:pt x="40" y="22"/>
                        <a:pt x="31" y="31"/>
                      </a:cubicBezTo>
                      <a:cubicBezTo>
                        <a:pt x="23" y="40"/>
                        <a:pt x="15" y="48"/>
                        <a:pt x="15" y="48"/>
                      </a:cubicBezTo>
                      <a:cubicBezTo>
                        <a:pt x="14" y="48"/>
                        <a:pt x="14" y="49"/>
                        <a:pt x="15" y="49"/>
                      </a:cubicBezTo>
                      <a:cubicBezTo>
                        <a:pt x="15" y="49"/>
                        <a:pt x="23" y="57"/>
                        <a:pt x="32" y="66"/>
                      </a:cubicBezTo>
                      <a:cubicBezTo>
                        <a:pt x="42" y="76"/>
                        <a:pt x="38" y="83"/>
                        <a:pt x="25" y="83"/>
                      </a:cubicBezTo>
                      <a:cubicBezTo>
                        <a:pt x="12" y="83"/>
                        <a:pt x="1" y="83"/>
                        <a:pt x="1" y="83"/>
                      </a:cubicBezTo>
                      <a:cubicBezTo>
                        <a:pt x="0" y="83"/>
                        <a:pt x="0" y="84"/>
                        <a:pt x="0" y="84"/>
                      </a:cubicBezTo>
                      <a:cubicBezTo>
                        <a:pt x="0" y="85"/>
                        <a:pt x="0" y="95"/>
                        <a:pt x="0" y="108"/>
                      </a:cubicBezTo>
                      <a:cubicBezTo>
                        <a:pt x="0" y="120"/>
                        <a:pt x="0" y="131"/>
                        <a:pt x="0" y="131"/>
                      </a:cubicBezTo>
                      <a:cubicBezTo>
                        <a:pt x="0" y="132"/>
                        <a:pt x="0" y="132"/>
                        <a:pt x="1" y="132"/>
                      </a:cubicBezTo>
                      <a:cubicBezTo>
                        <a:pt x="1" y="132"/>
                        <a:pt x="12" y="132"/>
                        <a:pt x="25" y="132"/>
                      </a:cubicBezTo>
                      <a:cubicBezTo>
                        <a:pt x="38" y="132"/>
                        <a:pt x="42" y="140"/>
                        <a:pt x="32" y="149"/>
                      </a:cubicBezTo>
                      <a:cubicBezTo>
                        <a:pt x="23" y="158"/>
                        <a:pt x="15" y="166"/>
                        <a:pt x="15" y="166"/>
                      </a:cubicBezTo>
                      <a:cubicBezTo>
                        <a:pt x="14" y="167"/>
                        <a:pt x="14" y="167"/>
                        <a:pt x="15" y="167"/>
                      </a:cubicBezTo>
                      <a:cubicBezTo>
                        <a:pt x="15" y="168"/>
                        <a:pt x="23" y="175"/>
                        <a:pt x="31" y="184"/>
                      </a:cubicBezTo>
                      <a:cubicBezTo>
                        <a:pt x="40" y="193"/>
                        <a:pt x="48" y="200"/>
                        <a:pt x="48" y="201"/>
                      </a:cubicBezTo>
                      <a:cubicBezTo>
                        <a:pt x="48" y="201"/>
                        <a:pt x="49" y="201"/>
                        <a:pt x="49" y="201"/>
                      </a:cubicBezTo>
                      <a:cubicBezTo>
                        <a:pt x="49" y="200"/>
                        <a:pt x="57" y="192"/>
                        <a:pt x="67" y="183"/>
                      </a:cubicBezTo>
                      <a:cubicBezTo>
                        <a:pt x="76" y="174"/>
                        <a:pt x="83" y="177"/>
                        <a:pt x="83" y="190"/>
                      </a:cubicBezTo>
                      <a:cubicBezTo>
                        <a:pt x="83" y="203"/>
                        <a:pt x="83" y="214"/>
                        <a:pt x="83" y="215"/>
                      </a:cubicBezTo>
                      <a:cubicBezTo>
                        <a:pt x="83" y="215"/>
                        <a:pt x="84" y="216"/>
                        <a:pt x="84" y="216"/>
                      </a:cubicBezTo>
                      <a:cubicBezTo>
                        <a:pt x="85" y="216"/>
                        <a:pt x="95" y="216"/>
                        <a:pt x="108" y="216"/>
                      </a:cubicBezTo>
                      <a:cubicBezTo>
                        <a:pt x="120" y="216"/>
                        <a:pt x="131" y="216"/>
                        <a:pt x="131" y="216"/>
                      </a:cubicBezTo>
                      <a:cubicBezTo>
                        <a:pt x="132" y="216"/>
                        <a:pt x="132" y="215"/>
                        <a:pt x="132" y="215"/>
                      </a:cubicBezTo>
                      <a:cubicBezTo>
                        <a:pt x="132" y="214"/>
                        <a:pt x="132" y="203"/>
                        <a:pt x="132" y="190"/>
                      </a:cubicBezTo>
                      <a:cubicBezTo>
                        <a:pt x="132" y="177"/>
                        <a:pt x="140" y="174"/>
                        <a:pt x="149" y="183"/>
                      </a:cubicBezTo>
                      <a:cubicBezTo>
                        <a:pt x="158" y="192"/>
                        <a:pt x="166" y="200"/>
                        <a:pt x="166" y="201"/>
                      </a:cubicBezTo>
                      <a:cubicBezTo>
                        <a:pt x="167" y="201"/>
                        <a:pt x="167" y="201"/>
                        <a:pt x="167" y="201"/>
                      </a:cubicBezTo>
                      <a:cubicBezTo>
                        <a:pt x="168" y="200"/>
                        <a:pt x="175" y="193"/>
                        <a:pt x="184" y="184"/>
                      </a:cubicBezTo>
                      <a:cubicBezTo>
                        <a:pt x="193" y="175"/>
                        <a:pt x="200" y="168"/>
                        <a:pt x="201" y="167"/>
                      </a:cubicBezTo>
                      <a:cubicBezTo>
                        <a:pt x="201" y="167"/>
                        <a:pt x="201" y="167"/>
                        <a:pt x="201" y="166"/>
                      </a:cubicBezTo>
                      <a:cubicBezTo>
                        <a:pt x="200" y="166"/>
                        <a:pt x="193" y="158"/>
                        <a:pt x="183" y="149"/>
                      </a:cubicBezTo>
                      <a:cubicBezTo>
                        <a:pt x="174" y="140"/>
                        <a:pt x="177" y="132"/>
                        <a:pt x="190" y="132"/>
                      </a:cubicBezTo>
                      <a:cubicBezTo>
                        <a:pt x="203" y="132"/>
                        <a:pt x="215" y="132"/>
                        <a:pt x="215" y="132"/>
                      </a:cubicBezTo>
                      <a:cubicBezTo>
                        <a:pt x="215" y="132"/>
                        <a:pt x="216" y="132"/>
                        <a:pt x="216" y="131"/>
                      </a:cubicBezTo>
                      <a:cubicBezTo>
                        <a:pt x="216" y="131"/>
                        <a:pt x="216" y="120"/>
                        <a:pt x="216" y="108"/>
                      </a:cubicBezTo>
                      <a:cubicBezTo>
                        <a:pt x="216" y="95"/>
                        <a:pt x="216" y="85"/>
                        <a:pt x="216" y="84"/>
                      </a:cubicBezTo>
                      <a:cubicBezTo>
                        <a:pt x="216" y="84"/>
                        <a:pt x="215" y="83"/>
                        <a:pt x="215" y="83"/>
                      </a:cubicBezTo>
                      <a:close/>
                      <a:moveTo>
                        <a:pt x="109" y="143"/>
                      </a:moveTo>
                      <a:cubicBezTo>
                        <a:pt x="89" y="143"/>
                        <a:pt x="73" y="127"/>
                        <a:pt x="73" y="107"/>
                      </a:cubicBezTo>
                      <a:cubicBezTo>
                        <a:pt x="73" y="87"/>
                        <a:pt x="89" y="71"/>
                        <a:pt x="109" y="71"/>
                      </a:cubicBezTo>
                      <a:cubicBezTo>
                        <a:pt x="129" y="71"/>
                        <a:pt x="146" y="87"/>
                        <a:pt x="146" y="107"/>
                      </a:cubicBezTo>
                      <a:cubicBezTo>
                        <a:pt x="146" y="127"/>
                        <a:pt x="129" y="143"/>
                        <a:pt x="109" y="143"/>
                      </a:cubicBezTo>
                      <a:close/>
                    </a:path>
                  </a:pathLst>
                </a:custGeom>
                <a:solidFill>
                  <a:schemeClr val="bg1"/>
                </a:solidFill>
                <a:ln w="9525">
                  <a:noFill/>
                  <a:round/>
                  <a:headEnd/>
                  <a:tailEnd/>
                </a:ln>
              </p:spPr>
              <p:txBody>
                <a:bodyPr/>
                <a:lstStyle/>
                <a:p>
                  <a:endParaRPr lang="zh-CN" altLang="en-US"/>
                </a:p>
              </p:txBody>
            </p:sp>
            <p:sp>
              <p:nvSpPr>
                <p:cNvPr id="30749" name="Freeform 71"/>
                <p:cNvSpPr>
                  <a:spLocks noEditPoints="1"/>
                </p:cNvSpPr>
                <p:nvPr/>
              </p:nvSpPr>
              <p:spPr bwMode="auto">
                <a:xfrm>
                  <a:off x="6119304" y="4495482"/>
                  <a:ext cx="139239" cy="136338"/>
                </a:xfrm>
                <a:custGeom>
                  <a:avLst/>
                  <a:gdLst>
                    <a:gd name="T0" fmla="*/ 2147483647 w 108"/>
                    <a:gd name="T1" fmla="*/ 2147483647 h 107"/>
                    <a:gd name="T2" fmla="*/ 2147483647 w 108"/>
                    <a:gd name="T3" fmla="*/ 2147483647 h 107"/>
                    <a:gd name="T4" fmla="*/ 2147483647 w 108"/>
                    <a:gd name="T5" fmla="*/ 2147483647 h 107"/>
                    <a:gd name="T6" fmla="*/ 2147483647 w 108"/>
                    <a:gd name="T7" fmla="*/ 2147483647 h 107"/>
                    <a:gd name="T8" fmla="*/ 2147483647 w 108"/>
                    <a:gd name="T9" fmla="*/ 2147483647 h 107"/>
                    <a:gd name="T10" fmla="*/ 2147483647 w 108"/>
                    <a:gd name="T11" fmla="*/ 2147483647 h 107"/>
                    <a:gd name="T12" fmla="*/ 2147483647 w 108"/>
                    <a:gd name="T13" fmla="*/ 2147483647 h 107"/>
                    <a:gd name="T14" fmla="*/ 2147483647 w 108"/>
                    <a:gd name="T15" fmla="*/ 2147483647 h 107"/>
                    <a:gd name="T16" fmla="*/ 2147483647 w 108"/>
                    <a:gd name="T17" fmla="*/ 2147483647 h 107"/>
                    <a:gd name="T18" fmla="*/ 2147483647 w 108"/>
                    <a:gd name="T19" fmla="*/ 2147483647 h 107"/>
                    <a:gd name="T20" fmla="*/ 2147483647 w 108"/>
                    <a:gd name="T21" fmla="*/ 0 h 107"/>
                    <a:gd name="T22" fmla="*/ 2147483647 w 108"/>
                    <a:gd name="T23" fmla="*/ 0 h 107"/>
                    <a:gd name="T24" fmla="*/ 2147483647 w 108"/>
                    <a:gd name="T25" fmla="*/ 0 h 107"/>
                    <a:gd name="T26" fmla="*/ 2147483647 w 108"/>
                    <a:gd name="T27" fmla="*/ 0 h 107"/>
                    <a:gd name="T28" fmla="*/ 2147483647 w 108"/>
                    <a:gd name="T29" fmla="*/ 0 h 107"/>
                    <a:gd name="T30" fmla="*/ 2147483647 w 108"/>
                    <a:gd name="T31" fmla="*/ 2147483647 h 107"/>
                    <a:gd name="T32" fmla="*/ 2147483647 w 108"/>
                    <a:gd name="T33" fmla="*/ 2147483647 h 107"/>
                    <a:gd name="T34" fmla="*/ 2147483647 w 108"/>
                    <a:gd name="T35" fmla="*/ 2147483647 h 107"/>
                    <a:gd name="T36" fmla="*/ 2147483647 w 108"/>
                    <a:gd name="T37" fmla="*/ 2147483647 h 107"/>
                    <a:gd name="T38" fmla="*/ 2147483647 w 108"/>
                    <a:gd name="T39" fmla="*/ 2147483647 h 107"/>
                    <a:gd name="T40" fmla="*/ 2147483647 w 108"/>
                    <a:gd name="T41" fmla="*/ 2147483647 h 107"/>
                    <a:gd name="T42" fmla="*/ 2147483647 w 108"/>
                    <a:gd name="T43" fmla="*/ 2147483647 h 107"/>
                    <a:gd name="T44" fmla="*/ 2147483647 w 108"/>
                    <a:gd name="T45" fmla="*/ 2147483647 h 107"/>
                    <a:gd name="T46" fmla="*/ 2147483647 w 108"/>
                    <a:gd name="T47" fmla="*/ 2147483647 h 107"/>
                    <a:gd name="T48" fmla="*/ 0 w 108"/>
                    <a:gd name="T49" fmla="*/ 2147483647 h 107"/>
                    <a:gd name="T50" fmla="*/ 0 w 108"/>
                    <a:gd name="T51" fmla="*/ 2147483647 h 107"/>
                    <a:gd name="T52" fmla="*/ 0 w 108"/>
                    <a:gd name="T53" fmla="*/ 2147483647 h 107"/>
                    <a:gd name="T54" fmla="*/ 0 w 108"/>
                    <a:gd name="T55" fmla="*/ 2147483647 h 107"/>
                    <a:gd name="T56" fmla="*/ 0 w 108"/>
                    <a:gd name="T57" fmla="*/ 2147483647 h 107"/>
                    <a:gd name="T58" fmla="*/ 2147483647 w 108"/>
                    <a:gd name="T59" fmla="*/ 2147483647 h 107"/>
                    <a:gd name="T60" fmla="*/ 2147483647 w 108"/>
                    <a:gd name="T61" fmla="*/ 2147483647 h 107"/>
                    <a:gd name="T62" fmla="*/ 2147483647 w 108"/>
                    <a:gd name="T63" fmla="*/ 2147483647 h 107"/>
                    <a:gd name="T64" fmla="*/ 2147483647 w 108"/>
                    <a:gd name="T65" fmla="*/ 2147483647 h 107"/>
                    <a:gd name="T66" fmla="*/ 2147483647 w 108"/>
                    <a:gd name="T67" fmla="*/ 2147483647 h 107"/>
                    <a:gd name="T68" fmla="*/ 2147483647 w 108"/>
                    <a:gd name="T69" fmla="*/ 2147483647 h 107"/>
                    <a:gd name="T70" fmla="*/ 2147483647 w 108"/>
                    <a:gd name="T71" fmla="*/ 2147483647 h 107"/>
                    <a:gd name="T72" fmla="*/ 2147483647 w 108"/>
                    <a:gd name="T73" fmla="*/ 2147483647 h 107"/>
                    <a:gd name="T74" fmla="*/ 2147483647 w 108"/>
                    <a:gd name="T75" fmla="*/ 2147483647 h 107"/>
                    <a:gd name="T76" fmla="*/ 2147483647 w 108"/>
                    <a:gd name="T77" fmla="*/ 2147483647 h 107"/>
                    <a:gd name="T78" fmla="*/ 2147483647 w 108"/>
                    <a:gd name="T79" fmla="*/ 2147483647 h 107"/>
                    <a:gd name="T80" fmla="*/ 2147483647 w 108"/>
                    <a:gd name="T81" fmla="*/ 2147483647 h 107"/>
                    <a:gd name="T82" fmla="*/ 2147483647 w 108"/>
                    <a:gd name="T83" fmla="*/ 2147483647 h 107"/>
                    <a:gd name="T84" fmla="*/ 2147483647 w 108"/>
                    <a:gd name="T85" fmla="*/ 2147483647 h 107"/>
                    <a:gd name="T86" fmla="*/ 2147483647 w 108"/>
                    <a:gd name="T87" fmla="*/ 2147483647 h 107"/>
                    <a:gd name="T88" fmla="*/ 2147483647 w 108"/>
                    <a:gd name="T89" fmla="*/ 2147483647 h 107"/>
                    <a:gd name="T90" fmla="*/ 2147483647 w 108"/>
                    <a:gd name="T91" fmla="*/ 2147483647 h 107"/>
                    <a:gd name="T92" fmla="*/ 2147483647 w 108"/>
                    <a:gd name="T93" fmla="*/ 2147483647 h 107"/>
                    <a:gd name="T94" fmla="*/ 2147483647 w 108"/>
                    <a:gd name="T95" fmla="*/ 2147483647 h 107"/>
                    <a:gd name="T96" fmla="*/ 2147483647 w 108"/>
                    <a:gd name="T97" fmla="*/ 2147483647 h 107"/>
                    <a:gd name="T98" fmla="*/ 2147483647 w 108"/>
                    <a:gd name="T99" fmla="*/ 2147483647 h 107"/>
                    <a:gd name="T100" fmla="*/ 2147483647 w 108"/>
                    <a:gd name="T101" fmla="*/ 2147483647 h 107"/>
                    <a:gd name="T102" fmla="*/ 2147483647 w 108"/>
                    <a:gd name="T103" fmla="*/ 2147483647 h 107"/>
                    <a:gd name="T104" fmla="*/ 2147483647 w 108"/>
                    <a:gd name="T105" fmla="*/ 2147483647 h 107"/>
                    <a:gd name="T106" fmla="*/ 2147483647 w 108"/>
                    <a:gd name="T107" fmla="*/ 2147483647 h 107"/>
                    <a:gd name="T108" fmla="*/ 2147483647 w 108"/>
                    <a:gd name="T109" fmla="*/ 2147483647 h 107"/>
                    <a:gd name="T110" fmla="*/ 2147483647 w 108"/>
                    <a:gd name="T111" fmla="*/ 2147483647 h 107"/>
                    <a:gd name="T112" fmla="*/ 2147483647 w 108"/>
                    <a:gd name="T113" fmla="*/ 2147483647 h 107"/>
                    <a:gd name="T114" fmla="*/ 2147483647 w 108"/>
                    <a:gd name="T115" fmla="*/ 2147483647 h 107"/>
                    <a:gd name="T116" fmla="*/ 2147483647 w 108"/>
                    <a:gd name="T117" fmla="*/ 2147483647 h 107"/>
                    <a:gd name="T118" fmla="*/ 2147483647 w 108"/>
                    <a:gd name="T119" fmla="*/ 2147483647 h 107"/>
                    <a:gd name="T120" fmla="*/ 2147483647 w 108"/>
                    <a:gd name="T121" fmla="*/ 2147483647 h 107"/>
                    <a:gd name="T122" fmla="*/ 2147483647 w 108"/>
                    <a:gd name="T123" fmla="*/ 2147483647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
                    <a:gd name="T187" fmla="*/ 0 h 107"/>
                    <a:gd name="T188" fmla="*/ 108 w 108"/>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 h="107">
                      <a:moveTo>
                        <a:pt x="107" y="41"/>
                      </a:moveTo>
                      <a:cubicBezTo>
                        <a:pt x="107" y="41"/>
                        <a:pt x="102" y="41"/>
                        <a:pt x="95" y="41"/>
                      </a:cubicBezTo>
                      <a:cubicBezTo>
                        <a:pt x="88" y="41"/>
                        <a:pt x="87" y="38"/>
                        <a:pt x="92" y="33"/>
                      </a:cubicBezTo>
                      <a:cubicBezTo>
                        <a:pt x="96" y="28"/>
                        <a:pt x="100" y="24"/>
                        <a:pt x="100" y="24"/>
                      </a:cubicBezTo>
                      <a:cubicBezTo>
                        <a:pt x="100" y="24"/>
                        <a:pt x="100" y="24"/>
                        <a:pt x="100" y="24"/>
                      </a:cubicBezTo>
                      <a:cubicBezTo>
                        <a:pt x="100" y="24"/>
                        <a:pt x="96" y="20"/>
                        <a:pt x="92" y="15"/>
                      </a:cubicBezTo>
                      <a:cubicBezTo>
                        <a:pt x="88" y="11"/>
                        <a:pt x="84" y="7"/>
                        <a:pt x="84" y="7"/>
                      </a:cubicBezTo>
                      <a:cubicBezTo>
                        <a:pt x="84" y="7"/>
                        <a:pt x="83" y="7"/>
                        <a:pt x="83" y="7"/>
                      </a:cubicBezTo>
                      <a:cubicBezTo>
                        <a:pt x="83" y="7"/>
                        <a:pt x="79" y="11"/>
                        <a:pt x="74" y="16"/>
                      </a:cubicBezTo>
                      <a:cubicBezTo>
                        <a:pt x="70" y="20"/>
                        <a:pt x="66" y="19"/>
                        <a:pt x="66" y="12"/>
                      </a:cubicBezTo>
                      <a:cubicBezTo>
                        <a:pt x="66" y="6"/>
                        <a:pt x="66" y="0"/>
                        <a:pt x="66" y="0"/>
                      </a:cubicBezTo>
                      <a:cubicBezTo>
                        <a:pt x="66" y="0"/>
                        <a:pt x="66" y="0"/>
                        <a:pt x="66" y="0"/>
                      </a:cubicBezTo>
                      <a:cubicBezTo>
                        <a:pt x="65" y="0"/>
                        <a:pt x="60" y="0"/>
                        <a:pt x="54" y="0"/>
                      </a:cubicBezTo>
                      <a:cubicBezTo>
                        <a:pt x="48" y="0"/>
                        <a:pt x="42" y="0"/>
                        <a:pt x="42" y="0"/>
                      </a:cubicBezTo>
                      <a:cubicBezTo>
                        <a:pt x="42" y="0"/>
                        <a:pt x="42" y="0"/>
                        <a:pt x="42" y="0"/>
                      </a:cubicBezTo>
                      <a:cubicBezTo>
                        <a:pt x="42" y="0"/>
                        <a:pt x="42" y="6"/>
                        <a:pt x="42" y="12"/>
                      </a:cubicBezTo>
                      <a:cubicBezTo>
                        <a:pt x="42" y="19"/>
                        <a:pt x="38" y="20"/>
                        <a:pt x="33" y="16"/>
                      </a:cubicBezTo>
                      <a:cubicBezTo>
                        <a:pt x="29" y="11"/>
                        <a:pt x="25" y="7"/>
                        <a:pt x="25" y="7"/>
                      </a:cubicBezTo>
                      <a:cubicBezTo>
                        <a:pt x="24" y="7"/>
                        <a:pt x="24" y="7"/>
                        <a:pt x="24" y="7"/>
                      </a:cubicBezTo>
                      <a:cubicBezTo>
                        <a:pt x="24" y="7"/>
                        <a:pt x="20" y="11"/>
                        <a:pt x="16" y="15"/>
                      </a:cubicBezTo>
                      <a:cubicBezTo>
                        <a:pt x="11" y="20"/>
                        <a:pt x="8" y="24"/>
                        <a:pt x="7" y="24"/>
                      </a:cubicBezTo>
                      <a:cubicBezTo>
                        <a:pt x="7" y="24"/>
                        <a:pt x="7" y="24"/>
                        <a:pt x="7" y="24"/>
                      </a:cubicBezTo>
                      <a:cubicBezTo>
                        <a:pt x="8" y="24"/>
                        <a:pt x="11" y="28"/>
                        <a:pt x="16" y="33"/>
                      </a:cubicBezTo>
                      <a:cubicBezTo>
                        <a:pt x="21" y="38"/>
                        <a:pt x="19" y="41"/>
                        <a:pt x="13" y="41"/>
                      </a:cubicBezTo>
                      <a:cubicBezTo>
                        <a:pt x="6" y="41"/>
                        <a:pt x="1" y="41"/>
                        <a:pt x="0" y="41"/>
                      </a:cubicBezTo>
                      <a:cubicBezTo>
                        <a:pt x="0" y="41"/>
                        <a:pt x="0" y="42"/>
                        <a:pt x="0" y="42"/>
                      </a:cubicBezTo>
                      <a:cubicBezTo>
                        <a:pt x="0" y="42"/>
                        <a:pt x="0" y="47"/>
                        <a:pt x="0" y="54"/>
                      </a:cubicBezTo>
                      <a:cubicBezTo>
                        <a:pt x="0" y="60"/>
                        <a:pt x="0" y="65"/>
                        <a:pt x="0" y="65"/>
                      </a:cubicBezTo>
                      <a:cubicBezTo>
                        <a:pt x="0" y="65"/>
                        <a:pt x="0" y="66"/>
                        <a:pt x="0" y="66"/>
                      </a:cubicBezTo>
                      <a:cubicBezTo>
                        <a:pt x="0" y="66"/>
                        <a:pt x="6" y="66"/>
                        <a:pt x="13" y="66"/>
                      </a:cubicBezTo>
                      <a:cubicBezTo>
                        <a:pt x="19" y="66"/>
                        <a:pt x="21" y="69"/>
                        <a:pt x="16" y="74"/>
                      </a:cubicBezTo>
                      <a:cubicBezTo>
                        <a:pt x="11" y="79"/>
                        <a:pt x="8" y="83"/>
                        <a:pt x="7" y="83"/>
                      </a:cubicBezTo>
                      <a:cubicBezTo>
                        <a:pt x="7" y="83"/>
                        <a:pt x="7" y="83"/>
                        <a:pt x="7" y="83"/>
                      </a:cubicBezTo>
                      <a:cubicBezTo>
                        <a:pt x="8" y="83"/>
                        <a:pt x="11" y="87"/>
                        <a:pt x="16" y="92"/>
                      </a:cubicBezTo>
                      <a:cubicBezTo>
                        <a:pt x="20" y="96"/>
                        <a:pt x="24" y="100"/>
                        <a:pt x="24" y="100"/>
                      </a:cubicBezTo>
                      <a:cubicBezTo>
                        <a:pt x="24" y="100"/>
                        <a:pt x="24" y="100"/>
                        <a:pt x="25" y="100"/>
                      </a:cubicBezTo>
                      <a:cubicBezTo>
                        <a:pt x="25" y="100"/>
                        <a:pt x="29" y="96"/>
                        <a:pt x="33" y="91"/>
                      </a:cubicBezTo>
                      <a:cubicBezTo>
                        <a:pt x="38" y="87"/>
                        <a:pt x="42" y="88"/>
                        <a:pt x="42" y="95"/>
                      </a:cubicBezTo>
                      <a:cubicBezTo>
                        <a:pt x="42" y="101"/>
                        <a:pt x="42" y="107"/>
                        <a:pt x="42" y="107"/>
                      </a:cubicBezTo>
                      <a:cubicBezTo>
                        <a:pt x="42" y="107"/>
                        <a:pt x="42" y="107"/>
                        <a:pt x="42" y="107"/>
                      </a:cubicBezTo>
                      <a:cubicBezTo>
                        <a:pt x="42" y="107"/>
                        <a:pt x="48" y="107"/>
                        <a:pt x="54" y="107"/>
                      </a:cubicBezTo>
                      <a:cubicBezTo>
                        <a:pt x="60" y="107"/>
                        <a:pt x="65" y="107"/>
                        <a:pt x="66" y="107"/>
                      </a:cubicBezTo>
                      <a:cubicBezTo>
                        <a:pt x="66" y="107"/>
                        <a:pt x="66" y="107"/>
                        <a:pt x="66" y="107"/>
                      </a:cubicBezTo>
                      <a:cubicBezTo>
                        <a:pt x="66" y="107"/>
                        <a:pt x="66" y="101"/>
                        <a:pt x="66" y="95"/>
                      </a:cubicBezTo>
                      <a:cubicBezTo>
                        <a:pt x="66" y="88"/>
                        <a:pt x="70" y="87"/>
                        <a:pt x="74" y="91"/>
                      </a:cubicBezTo>
                      <a:cubicBezTo>
                        <a:pt x="79" y="96"/>
                        <a:pt x="83" y="100"/>
                        <a:pt x="83" y="100"/>
                      </a:cubicBezTo>
                      <a:cubicBezTo>
                        <a:pt x="83" y="100"/>
                        <a:pt x="84" y="100"/>
                        <a:pt x="84" y="100"/>
                      </a:cubicBezTo>
                      <a:cubicBezTo>
                        <a:pt x="84" y="100"/>
                        <a:pt x="88" y="96"/>
                        <a:pt x="92" y="92"/>
                      </a:cubicBezTo>
                      <a:cubicBezTo>
                        <a:pt x="96" y="87"/>
                        <a:pt x="100" y="83"/>
                        <a:pt x="100" y="83"/>
                      </a:cubicBezTo>
                      <a:cubicBezTo>
                        <a:pt x="100" y="83"/>
                        <a:pt x="100" y="83"/>
                        <a:pt x="100" y="83"/>
                      </a:cubicBezTo>
                      <a:cubicBezTo>
                        <a:pt x="100" y="83"/>
                        <a:pt x="96" y="79"/>
                        <a:pt x="92" y="74"/>
                      </a:cubicBezTo>
                      <a:cubicBezTo>
                        <a:pt x="87" y="69"/>
                        <a:pt x="88" y="66"/>
                        <a:pt x="95" y="66"/>
                      </a:cubicBezTo>
                      <a:cubicBezTo>
                        <a:pt x="102" y="66"/>
                        <a:pt x="107" y="66"/>
                        <a:pt x="107" y="66"/>
                      </a:cubicBezTo>
                      <a:cubicBezTo>
                        <a:pt x="108" y="66"/>
                        <a:pt x="108" y="65"/>
                        <a:pt x="108" y="65"/>
                      </a:cubicBezTo>
                      <a:cubicBezTo>
                        <a:pt x="108" y="65"/>
                        <a:pt x="108" y="60"/>
                        <a:pt x="108" y="54"/>
                      </a:cubicBezTo>
                      <a:cubicBezTo>
                        <a:pt x="108" y="47"/>
                        <a:pt x="108" y="42"/>
                        <a:pt x="108" y="42"/>
                      </a:cubicBezTo>
                      <a:cubicBezTo>
                        <a:pt x="108" y="42"/>
                        <a:pt x="108" y="41"/>
                        <a:pt x="107" y="41"/>
                      </a:cubicBezTo>
                      <a:close/>
                      <a:moveTo>
                        <a:pt x="67" y="67"/>
                      </a:moveTo>
                      <a:cubicBezTo>
                        <a:pt x="60" y="74"/>
                        <a:pt x="49" y="74"/>
                        <a:pt x="42" y="67"/>
                      </a:cubicBezTo>
                      <a:cubicBezTo>
                        <a:pt x="35" y="60"/>
                        <a:pt x="35" y="48"/>
                        <a:pt x="42" y="41"/>
                      </a:cubicBezTo>
                      <a:cubicBezTo>
                        <a:pt x="49" y="34"/>
                        <a:pt x="60" y="34"/>
                        <a:pt x="67" y="41"/>
                      </a:cubicBezTo>
                      <a:cubicBezTo>
                        <a:pt x="75" y="48"/>
                        <a:pt x="75" y="60"/>
                        <a:pt x="67" y="67"/>
                      </a:cubicBezTo>
                      <a:close/>
                    </a:path>
                  </a:pathLst>
                </a:custGeom>
                <a:solidFill>
                  <a:schemeClr val="bg1"/>
                </a:solidFill>
                <a:ln w="9525">
                  <a:noFill/>
                  <a:round/>
                  <a:headEnd/>
                  <a:tailEnd/>
                </a:ln>
              </p:spPr>
              <p:txBody>
                <a:bodyPr/>
                <a:lstStyle/>
                <a:p>
                  <a:endParaRPr lang="zh-CN" altLang="en-US"/>
                </a:p>
              </p:txBody>
            </p:sp>
          </p:grpSp>
        </p:grpSp>
        <p:grpSp>
          <p:nvGrpSpPr>
            <p:cNvPr id="30740" name="组合 8"/>
            <p:cNvGrpSpPr>
              <a:grpSpLocks/>
            </p:cNvGrpSpPr>
            <p:nvPr/>
          </p:nvGrpSpPr>
          <p:grpSpPr bwMode="auto">
            <a:xfrm>
              <a:off x="4647085" y="3746764"/>
              <a:ext cx="1152843" cy="993831"/>
              <a:chOff x="4941725" y="3490565"/>
              <a:chExt cx="1152843" cy="993831"/>
            </a:xfrm>
          </p:grpSpPr>
          <p:sp>
            <p:nvSpPr>
              <p:cNvPr id="13" name="六边形 12"/>
              <p:cNvSpPr/>
              <p:nvPr/>
            </p:nvSpPr>
            <p:spPr>
              <a:xfrm flipV="1">
                <a:off x="4941725" y="3490311"/>
                <a:ext cx="1152511" cy="993753"/>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45" name="Freeform 504"/>
              <p:cNvSpPr>
                <a:spLocks noEditPoints="1"/>
              </p:cNvSpPr>
              <p:nvPr/>
            </p:nvSpPr>
            <p:spPr bwMode="auto">
              <a:xfrm>
                <a:off x="5375041" y="3816188"/>
                <a:ext cx="302436" cy="342583"/>
              </a:xfrm>
              <a:custGeom>
                <a:avLst/>
                <a:gdLst>
                  <a:gd name="T0" fmla="*/ 2147483647 w 255"/>
                  <a:gd name="T1" fmla="*/ 2147483647 h 288"/>
                  <a:gd name="T2" fmla="*/ 0 w 255"/>
                  <a:gd name="T3" fmla="*/ 2147483647 h 288"/>
                  <a:gd name="T4" fmla="*/ 2147483647 w 255"/>
                  <a:gd name="T5" fmla="*/ 2147483647 h 288"/>
                  <a:gd name="T6" fmla="*/ 2147483647 w 255"/>
                  <a:gd name="T7" fmla="*/ 2147483647 h 288"/>
                  <a:gd name="T8" fmla="*/ 2147483647 w 255"/>
                  <a:gd name="T9" fmla="*/ 2147483647 h 288"/>
                  <a:gd name="T10" fmla="*/ 2147483647 w 255"/>
                  <a:gd name="T11" fmla="*/ 2147483647 h 288"/>
                  <a:gd name="T12" fmla="*/ 0 w 255"/>
                  <a:gd name="T13" fmla="*/ 2147483647 h 288"/>
                  <a:gd name="T14" fmla="*/ 2147483647 w 255"/>
                  <a:gd name="T15" fmla="*/ 2147483647 h 288"/>
                  <a:gd name="T16" fmla="*/ 2147483647 w 255"/>
                  <a:gd name="T17" fmla="*/ 2147483647 h 288"/>
                  <a:gd name="T18" fmla="*/ 2147483647 w 255"/>
                  <a:gd name="T19" fmla="*/ 2147483647 h 288"/>
                  <a:gd name="T20" fmla="*/ 2147483647 w 255"/>
                  <a:gd name="T21" fmla="*/ 2147483647 h 288"/>
                  <a:gd name="T22" fmla="*/ 2147483647 w 255"/>
                  <a:gd name="T23" fmla="*/ 2147483647 h 288"/>
                  <a:gd name="T24" fmla="*/ 0 w 255"/>
                  <a:gd name="T25" fmla="*/ 2147483647 h 288"/>
                  <a:gd name="T26" fmla="*/ 2147483647 w 255"/>
                  <a:gd name="T27" fmla="*/ 2147483647 h 288"/>
                  <a:gd name="T28" fmla="*/ 2147483647 w 255"/>
                  <a:gd name="T29" fmla="*/ 2147483647 h 288"/>
                  <a:gd name="T30" fmla="*/ 2147483647 w 255"/>
                  <a:gd name="T31" fmla="*/ 2147483647 h 288"/>
                  <a:gd name="T32" fmla="*/ 2147483647 w 255"/>
                  <a:gd name="T33" fmla="*/ 2147483647 h 288"/>
                  <a:gd name="T34" fmla="*/ 2147483647 w 255"/>
                  <a:gd name="T35" fmla="*/ 2147483647 h 288"/>
                  <a:gd name="T36" fmla="*/ 2147483647 w 255"/>
                  <a:gd name="T37" fmla="*/ 0 h 288"/>
                  <a:gd name="T38" fmla="*/ 2147483647 w 255"/>
                  <a:gd name="T39" fmla="*/ 2147483647 h 288"/>
                  <a:gd name="T40" fmla="*/ 2147483647 w 255"/>
                  <a:gd name="T41" fmla="*/ 2147483647 h 288"/>
                  <a:gd name="T42" fmla="*/ 2147483647 w 255"/>
                  <a:gd name="T43" fmla="*/ 2147483647 h 288"/>
                  <a:gd name="T44" fmla="*/ 2147483647 w 255"/>
                  <a:gd name="T45" fmla="*/ 2147483647 h 288"/>
                  <a:gd name="T46" fmla="*/ 2147483647 w 255"/>
                  <a:gd name="T47" fmla="*/ 2147483647 h 288"/>
                  <a:gd name="T48" fmla="*/ 2147483647 w 255"/>
                  <a:gd name="T49" fmla="*/ 2147483647 h 288"/>
                  <a:gd name="T50" fmla="*/ 2147483647 w 255"/>
                  <a:gd name="T51" fmla="*/ 2147483647 h 288"/>
                  <a:gd name="T52" fmla="*/ 2147483647 w 255"/>
                  <a:gd name="T53" fmla="*/ 2147483647 h 288"/>
                  <a:gd name="T54" fmla="*/ 2147483647 w 255"/>
                  <a:gd name="T55" fmla="*/ 2147483647 h 288"/>
                  <a:gd name="T56" fmla="*/ 2147483647 w 255"/>
                  <a:gd name="T57" fmla="*/ 2147483647 h 288"/>
                  <a:gd name="T58" fmla="*/ 2147483647 w 255"/>
                  <a:gd name="T59" fmla="*/ 2147483647 h 288"/>
                  <a:gd name="T60" fmla="*/ 2147483647 w 255"/>
                  <a:gd name="T61" fmla="*/ 2147483647 h 288"/>
                  <a:gd name="T62" fmla="*/ 2147483647 w 255"/>
                  <a:gd name="T63" fmla="*/ 2147483647 h 288"/>
                  <a:gd name="T64" fmla="*/ 2147483647 w 255"/>
                  <a:gd name="T65" fmla="*/ 2147483647 h 288"/>
                  <a:gd name="T66" fmla="*/ 2147483647 w 255"/>
                  <a:gd name="T67" fmla="*/ 2147483647 h 288"/>
                  <a:gd name="T68" fmla="*/ 2147483647 w 255"/>
                  <a:gd name="T69" fmla="*/ 2147483647 h 288"/>
                  <a:gd name="T70" fmla="*/ 2147483647 w 255"/>
                  <a:gd name="T71" fmla="*/ 2147483647 h 288"/>
                  <a:gd name="T72" fmla="*/ 2147483647 w 255"/>
                  <a:gd name="T73" fmla="*/ 2147483647 h 288"/>
                  <a:gd name="T74" fmla="*/ 2147483647 w 255"/>
                  <a:gd name="T75" fmla="*/ 2147483647 h 288"/>
                  <a:gd name="T76" fmla="*/ 2147483647 w 255"/>
                  <a:gd name="T77" fmla="*/ 2147483647 h 288"/>
                  <a:gd name="T78" fmla="*/ 2147483647 w 255"/>
                  <a:gd name="T79" fmla="*/ 2147483647 h 288"/>
                  <a:gd name="T80" fmla="*/ 2147483647 w 255"/>
                  <a:gd name="T81" fmla="*/ 2147483647 h 288"/>
                  <a:gd name="T82" fmla="*/ 2147483647 w 255"/>
                  <a:gd name="T83" fmla="*/ 2147483647 h 288"/>
                  <a:gd name="T84" fmla="*/ 2147483647 w 255"/>
                  <a:gd name="T85" fmla="*/ 2147483647 h 288"/>
                  <a:gd name="T86" fmla="*/ 2147483647 w 255"/>
                  <a:gd name="T87" fmla="*/ 2147483647 h 288"/>
                  <a:gd name="T88" fmla="*/ 2147483647 w 255"/>
                  <a:gd name="T89" fmla="*/ 2147483647 h 288"/>
                  <a:gd name="T90" fmla="*/ 2147483647 w 255"/>
                  <a:gd name="T91" fmla="*/ 2147483647 h 288"/>
                  <a:gd name="T92" fmla="*/ 2147483647 w 255"/>
                  <a:gd name="T93" fmla="*/ 2147483647 h 288"/>
                  <a:gd name="T94" fmla="*/ 2147483647 w 255"/>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5"/>
                  <a:gd name="T145" fmla="*/ 0 h 288"/>
                  <a:gd name="T146" fmla="*/ 255 w 255"/>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5" h="288">
                    <a:moveTo>
                      <a:pt x="25" y="0"/>
                    </a:moveTo>
                    <a:cubicBezTo>
                      <a:pt x="25" y="19"/>
                      <a:pt x="25" y="19"/>
                      <a:pt x="25" y="19"/>
                    </a:cubicBezTo>
                    <a:cubicBezTo>
                      <a:pt x="15" y="19"/>
                      <a:pt x="15" y="19"/>
                      <a:pt x="15" y="19"/>
                    </a:cubicBezTo>
                    <a:cubicBezTo>
                      <a:pt x="6" y="19"/>
                      <a:pt x="0" y="25"/>
                      <a:pt x="0" y="35"/>
                    </a:cubicBezTo>
                    <a:cubicBezTo>
                      <a:pt x="0" y="45"/>
                      <a:pt x="6" y="51"/>
                      <a:pt x="15" y="51"/>
                    </a:cubicBezTo>
                    <a:cubicBezTo>
                      <a:pt x="25" y="51"/>
                      <a:pt x="25" y="51"/>
                      <a:pt x="25" y="51"/>
                    </a:cubicBezTo>
                    <a:cubicBezTo>
                      <a:pt x="25" y="62"/>
                      <a:pt x="25" y="62"/>
                      <a:pt x="25" y="62"/>
                    </a:cubicBezTo>
                    <a:cubicBezTo>
                      <a:pt x="15" y="62"/>
                      <a:pt x="15" y="62"/>
                      <a:pt x="15" y="62"/>
                    </a:cubicBezTo>
                    <a:cubicBezTo>
                      <a:pt x="6" y="62"/>
                      <a:pt x="0" y="68"/>
                      <a:pt x="0" y="79"/>
                    </a:cubicBezTo>
                    <a:cubicBezTo>
                      <a:pt x="0" y="89"/>
                      <a:pt x="6" y="95"/>
                      <a:pt x="15" y="95"/>
                    </a:cubicBezTo>
                    <a:cubicBezTo>
                      <a:pt x="25" y="95"/>
                      <a:pt x="25" y="95"/>
                      <a:pt x="25" y="95"/>
                    </a:cubicBezTo>
                    <a:cubicBezTo>
                      <a:pt x="25" y="106"/>
                      <a:pt x="25" y="106"/>
                      <a:pt x="25" y="106"/>
                    </a:cubicBezTo>
                    <a:cubicBezTo>
                      <a:pt x="15" y="106"/>
                      <a:pt x="15" y="106"/>
                      <a:pt x="15" y="106"/>
                    </a:cubicBezTo>
                    <a:cubicBezTo>
                      <a:pt x="6" y="106"/>
                      <a:pt x="0" y="112"/>
                      <a:pt x="0" y="122"/>
                    </a:cubicBezTo>
                    <a:cubicBezTo>
                      <a:pt x="0" y="132"/>
                      <a:pt x="6" y="139"/>
                      <a:pt x="15" y="139"/>
                    </a:cubicBezTo>
                    <a:cubicBezTo>
                      <a:pt x="25" y="139"/>
                      <a:pt x="25" y="139"/>
                      <a:pt x="25" y="139"/>
                    </a:cubicBezTo>
                    <a:cubicBezTo>
                      <a:pt x="25" y="142"/>
                      <a:pt x="25" y="142"/>
                      <a:pt x="25" y="142"/>
                    </a:cubicBezTo>
                    <a:cubicBezTo>
                      <a:pt x="25" y="146"/>
                      <a:pt x="25" y="146"/>
                      <a:pt x="25" y="146"/>
                    </a:cubicBezTo>
                    <a:cubicBezTo>
                      <a:pt x="25" y="150"/>
                      <a:pt x="25" y="150"/>
                      <a:pt x="25" y="150"/>
                    </a:cubicBezTo>
                    <a:cubicBezTo>
                      <a:pt x="15" y="150"/>
                      <a:pt x="15" y="150"/>
                      <a:pt x="15" y="150"/>
                    </a:cubicBezTo>
                    <a:cubicBezTo>
                      <a:pt x="6" y="150"/>
                      <a:pt x="0" y="156"/>
                      <a:pt x="0" y="166"/>
                    </a:cubicBezTo>
                    <a:cubicBezTo>
                      <a:pt x="0" y="176"/>
                      <a:pt x="6" y="182"/>
                      <a:pt x="15" y="182"/>
                    </a:cubicBezTo>
                    <a:cubicBezTo>
                      <a:pt x="25" y="182"/>
                      <a:pt x="25" y="182"/>
                      <a:pt x="25" y="182"/>
                    </a:cubicBezTo>
                    <a:cubicBezTo>
                      <a:pt x="25" y="193"/>
                      <a:pt x="25" y="193"/>
                      <a:pt x="25" y="193"/>
                    </a:cubicBezTo>
                    <a:cubicBezTo>
                      <a:pt x="15" y="193"/>
                      <a:pt x="15" y="193"/>
                      <a:pt x="15" y="193"/>
                    </a:cubicBezTo>
                    <a:cubicBezTo>
                      <a:pt x="6" y="193"/>
                      <a:pt x="0" y="199"/>
                      <a:pt x="0" y="210"/>
                    </a:cubicBezTo>
                    <a:cubicBezTo>
                      <a:pt x="0" y="220"/>
                      <a:pt x="6" y="226"/>
                      <a:pt x="15" y="226"/>
                    </a:cubicBezTo>
                    <a:cubicBezTo>
                      <a:pt x="25" y="226"/>
                      <a:pt x="25" y="226"/>
                      <a:pt x="25" y="226"/>
                    </a:cubicBezTo>
                    <a:cubicBezTo>
                      <a:pt x="25" y="237"/>
                      <a:pt x="25" y="237"/>
                      <a:pt x="25" y="237"/>
                    </a:cubicBezTo>
                    <a:cubicBezTo>
                      <a:pt x="15" y="237"/>
                      <a:pt x="15" y="237"/>
                      <a:pt x="15" y="237"/>
                    </a:cubicBezTo>
                    <a:cubicBezTo>
                      <a:pt x="6" y="237"/>
                      <a:pt x="0" y="243"/>
                      <a:pt x="0" y="253"/>
                    </a:cubicBezTo>
                    <a:cubicBezTo>
                      <a:pt x="0" y="263"/>
                      <a:pt x="6" y="270"/>
                      <a:pt x="15" y="270"/>
                    </a:cubicBezTo>
                    <a:cubicBezTo>
                      <a:pt x="25" y="270"/>
                      <a:pt x="25" y="270"/>
                      <a:pt x="25" y="270"/>
                    </a:cubicBezTo>
                    <a:cubicBezTo>
                      <a:pt x="25" y="288"/>
                      <a:pt x="25" y="288"/>
                      <a:pt x="25" y="288"/>
                    </a:cubicBezTo>
                    <a:cubicBezTo>
                      <a:pt x="255" y="288"/>
                      <a:pt x="255" y="288"/>
                      <a:pt x="255" y="288"/>
                    </a:cubicBezTo>
                    <a:cubicBezTo>
                      <a:pt x="255" y="146"/>
                      <a:pt x="255" y="146"/>
                      <a:pt x="255" y="146"/>
                    </a:cubicBezTo>
                    <a:cubicBezTo>
                      <a:pt x="255" y="142"/>
                      <a:pt x="255" y="142"/>
                      <a:pt x="255" y="142"/>
                    </a:cubicBezTo>
                    <a:cubicBezTo>
                      <a:pt x="255" y="0"/>
                      <a:pt x="255" y="0"/>
                      <a:pt x="255" y="0"/>
                    </a:cubicBezTo>
                    <a:lnTo>
                      <a:pt x="25" y="0"/>
                    </a:lnTo>
                    <a:close/>
                    <a:moveTo>
                      <a:pt x="41" y="261"/>
                    </a:moveTo>
                    <a:cubicBezTo>
                      <a:pt x="15" y="261"/>
                      <a:pt x="15" y="261"/>
                      <a:pt x="15" y="261"/>
                    </a:cubicBezTo>
                    <a:cubicBezTo>
                      <a:pt x="11" y="261"/>
                      <a:pt x="9" y="259"/>
                      <a:pt x="9" y="253"/>
                    </a:cubicBezTo>
                    <a:cubicBezTo>
                      <a:pt x="9" y="248"/>
                      <a:pt x="11" y="246"/>
                      <a:pt x="15" y="246"/>
                    </a:cubicBezTo>
                    <a:cubicBezTo>
                      <a:pt x="41" y="246"/>
                      <a:pt x="41" y="246"/>
                      <a:pt x="41" y="246"/>
                    </a:cubicBezTo>
                    <a:cubicBezTo>
                      <a:pt x="46" y="246"/>
                      <a:pt x="48" y="248"/>
                      <a:pt x="48" y="253"/>
                    </a:cubicBezTo>
                    <a:cubicBezTo>
                      <a:pt x="48" y="259"/>
                      <a:pt x="46" y="261"/>
                      <a:pt x="41" y="261"/>
                    </a:cubicBezTo>
                    <a:close/>
                    <a:moveTo>
                      <a:pt x="41" y="217"/>
                    </a:moveTo>
                    <a:cubicBezTo>
                      <a:pt x="15" y="217"/>
                      <a:pt x="15" y="217"/>
                      <a:pt x="15" y="217"/>
                    </a:cubicBezTo>
                    <a:cubicBezTo>
                      <a:pt x="11" y="217"/>
                      <a:pt x="9" y="215"/>
                      <a:pt x="9" y="210"/>
                    </a:cubicBezTo>
                    <a:cubicBezTo>
                      <a:pt x="9" y="204"/>
                      <a:pt x="11" y="202"/>
                      <a:pt x="15" y="202"/>
                    </a:cubicBezTo>
                    <a:cubicBezTo>
                      <a:pt x="41" y="202"/>
                      <a:pt x="41" y="202"/>
                      <a:pt x="41" y="202"/>
                    </a:cubicBezTo>
                    <a:cubicBezTo>
                      <a:pt x="46" y="202"/>
                      <a:pt x="48" y="204"/>
                      <a:pt x="48" y="210"/>
                    </a:cubicBezTo>
                    <a:cubicBezTo>
                      <a:pt x="48" y="215"/>
                      <a:pt x="46" y="217"/>
                      <a:pt x="41" y="217"/>
                    </a:cubicBezTo>
                    <a:close/>
                    <a:moveTo>
                      <a:pt x="41" y="174"/>
                    </a:moveTo>
                    <a:cubicBezTo>
                      <a:pt x="15" y="174"/>
                      <a:pt x="15" y="174"/>
                      <a:pt x="15" y="174"/>
                    </a:cubicBezTo>
                    <a:cubicBezTo>
                      <a:pt x="11" y="174"/>
                      <a:pt x="9" y="171"/>
                      <a:pt x="9" y="166"/>
                    </a:cubicBezTo>
                    <a:cubicBezTo>
                      <a:pt x="9" y="161"/>
                      <a:pt x="11" y="159"/>
                      <a:pt x="15" y="159"/>
                    </a:cubicBezTo>
                    <a:cubicBezTo>
                      <a:pt x="41" y="159"/>
                      <a:pt x="41" y="159"/>
                      <a:pt x="41" y="159"/>
                    </a:cubicBezTo>
                    <a:cubicBezTo>
                      <a:pt x="46" y="159"/>
                      <a:pt x="48" y="161"/>
                      <a:pt x="48" y="166"/>
                    </a:cubicBezTo>
                    <a:cubicBezTo>
                      <a:pt x="48" y="171"/>
                      <a:pt x="46" y="174"/>
                      <a:pt x="41" y="174"/>
                    </a:cubicBezTo>
                    <a:close/>
                    <a:moveTo>
                      <a:pt x="41" y="130"/>
                    </a:moveTo>
                    <a:cubicBezTo>
                      <a:pt x="15" y="130"/>
                      <a:pt x="15" y="130"/>
                      <a:pt x="15" y="130"/>
                    </a:cubicBezTo>
                    <a:cubicBezTo>
                      <a:pt x="11" y="130"/>
                      <a:pt x="9" y="128"/>
                      <a:pt x="9" y="122"/>
                    </a:cubicBezTo>
                    <a:cubicBezTo>
                      <a:pt x="9" y="117"/>
                      <a:pt x="11" y="115"/>
                      <a:pt x="15" y="115"/>
                    </a:cubicBezTo>
                    <a:cubicBezTo>
                      <a:pt x="41" y="115"/>
                      <a:pt x="41" y="115"/>
                      <a:pt x="41" y="115"/>
                    </a:cubicBezTo>
                    <a:cubicBezTo>
                      <a:pt x="46" y="115"/>
                      <a:pt x="48" y="117"/>
                      <a:pt x="48" y="122"/>
                    </a:cubicBezTo>
                    <a:cubicBezTo>
                      <a:pt x="48" y="128"/>
                      <a:pt x="46" y="130"/>
                      <a:pt x="41" y="130"/>
                    </a:cubicBezTo>
                    <a:close/>
                    <a:moveTo>
                      <a:pt x="41" y="86"/>
                    </a:moveTo>
                    <a:cubicBezTo>
                      <a:pt x="15" y="86"/>
                      <a:pt x="15" y="86"/>
                      <a:pt x="15" y="86"/>
                    </a:cubicBezTo>
                    <a:cubicBezTo>
                      <a:pt x="11" y="86"/>
                      <a:pt x="9" y="84"/>
                      <a:pt x="9" y="79"/>
                    </a:cubicBezTo>
                    <a:cubicBezTo>
                      <a:pt x="9" y="73"/>
                      <a:pt x="11" y="71"/>
                      <a:pt x="15" y="71"/>
                    </a:cubicBezTo>
                    <a:cubicBezTo>
                      <a:pt x="41" y="71"/>
                      <a:pt x="41" y="71"/>
                      <a:pt x="41" y="71"/>
                    </a:cubicBezTo>
                    <a:cubicBezTo>
                      <a:pt x="46" y="71"/>
                      <a:pt x="48" y="73"/>
                      <a:pt x="48" y="79"/>
                    </a:cubicBezTo>
                    <a:cubicBezTo>
                      <a:pt x="48" y="84"/>
                      <a:pt x="46" y="86"/>
                      <a:pt x="41" y="86"/>
                    </a:cubicBezTo>
                    <a:close/>
                    <a:moveTo>
                      <a:pt x="41" y="43"/>
                    </a:moveTo>
                    <a:cubicBezTo>
                      <a:pt x="15" y="43"/>
                      <a:pt x="15" y="43"/>
                      <a:pt x="15" y="43"/>
                    </a:cubicBezTo>
                    <a:cubicBezTo>
                      <a:pt x="11" y="43"/>
                      <a:pt x="9" y="40"/>
                      <a:pt x="9" y="35"/>
                    </a:cubicBezTo>
                    <a:cubicBezTo>
                      <a:pt x="9" y="30"/>
                      <a:pt x="11" y="28"/>
                      <a:pt x="15" y="28"/>
                    </a:cubicBezTo>
                    <a:cubicBezTo>
                      <a:pt x="41" y="28"/>
                      <a:pt x="41" y="28"/>
                      <a:pt x="41" y="28"/>
                    </a:cubicBezTo>
                    <a:cubicBezTo>
                      <a:pt x="46" y="28"/>
                      <a:pt x="48" y="30"/>
                      <a:pt x="48" y="35"/>
                    </a:cubicBezTo>
                    <a:cubicBezTo>
                      <a:pt x="48" y="40"/>
                      <a:pt x="46" y="43"/>
                      <a:pt x="41" y="43"/>
                    </a:cubicBezTo>
                    <a:close/>
                    <a:moveTo>
                      <a:pt x="214" y="205"/>
                    </a:moveTo>
                    <a:cubicBezTo>
                      <a:pt x="76" y="205"/>
                      <a:pt x="76" y="205"/>
                      <a:pt x="76" y="205"/>
                    </a:cubicBezTo>
                    <a:cubicBezTo>
                      <a:pt x="76" y="191"/>
                      <a:pt x="76" y="191"/>
                      <a:pt x="76" y="191"/>
                    </a:cubicBezTo>
                    <a:cubicBezTo>
                      <a:pt x="76" y="191"/>
                      <a:pt x="76" y="183"/>
                      <a:pt x="93" y="175"/>
                    </a:cubicBezTo>
                    <a:cubicBezTo>
                      <a:pt x="101" y="172"/>
                      <a:pt x="114" y="162"/>
                      <a:pt x="132" y="159"/>
                    </a:cubicBezTo>
                    <a:cubicBezTo>
                      <a:pt x="127" y="154"/>
                      <a:pt x="124" y="146"/>
                      <a:pt x="120" y="137"/>
                    </a:cubicBezTo>
                    <a:cubicBezTo>
                      <a:pt x="118" y="131"/>
                      <a:pt x="118" y="127"/>
                      <a:pt x="118" y="120"/>
                    </a:cubicBezTo>
                    <a:cubicBezTo>
                      <a:pt x="118" y="115"/>
                      <a:pt x="117" y="108"/>
                      <a:pt x="118" y="103"/>
                    </a:cubicBezTo>
                    <a:cubicBezTo>
                      <a:pt x="122" y="89"/>
                      <a:pt x="133" y="85"/>
                      <a:pt x="145" y="85"/>
                    </a:cubicBezTo>
                    <a:cubicBezTo>
                      <a:pt x="157" y="85"/>
                      <a:pt x="167" y="89"/>
                      <a:pt x="171" y="103"/>
                    </a:cubicBezTo>
                    <a:cubicBezTo>
                      <a:pt x="172" y="108"/>
                      <a:pt x="171" y="115"/>
                      <a:pt x="171" y="120"/>
                    </a:cubicBezTo>
                    <a:cubicBezTo>
                      <a:pt x="171" y="127"/>
                      <a:pt x="171" y="131"/>
                      <a:pt x="169" y="137"/>
                    </a:cubicBezTo>
                    <a:cubicBezTo>
                      <a:pt x="166" y="146"/>
                      <a:pt x="162" y="154"/>
                      <a:pt x="157" y="159"/>
                    </a:cubicBezTo>
                    <a:cubicBezTo>
                      <a:pt x="176" y="162"/>
                      <a:pt x="188" y="171"/>
                      <a:pt x="196" y="175"/>
                    </a:cubicBezTo>
                    <a:cubicBezTo>
                      <a:pt x="214" y="183"/>
                      <a:pt x="214" y="191"/>
                      <a:pt x="214" y="191"/>
                    </a:cubicBezTo>
                    <a:lnTo>
                      <a:pt x="214" y="205"/>
                    </a:lnTo>
                    <a:close/>
                  </a:path>
                </a:pathLst>
              </a:custGeom>
              <a:solidFill>
                <a:schemeClr val="bg1"/>
              </a:solidFill>
              <a:ln w="9525">
                <a:noFill/>
                <a:round/>
                <a:headEnd/>
                <a:tailEnd/>
              </a:ln>
            </p:spPr>
            <p:txBody>
              <a:bodyPr/>
              <a:lstStyle/>
              <a:p>
                <a:endParaRPr lang="zh-CN" altLang="en-US"/>
              </a:p>
            </p:txBody>
          </p:sp>
        </p:grpSp>
        <p:grpSp>
          <p:nvGrpSpPr>
            <p:cNvPr id="30741" name="组合 9"/>
            <p:cNvGrpSpPr>
              <a:grpSpLocks/>
            </p:cNvGrpSpPr>
            <p:nvPr/>
          </p:nvGrpSpPr>
          <p:grpSpPr bwMode="auto">
            <a:xfrm>
              <a:off x="4647085" y="2719089"/>
              <a:ext cx="1152843" cy="993831"/>
              <a:chOff x="4941725" y="2462890"/>
              <a:chExt cx="1152843" cy="993831"/>
            </a:xfrm>
          </p:grpSpPr>
          <p:sp>
            <p:nvSpPr>
              <p:cNvPr id="11" name="六边形 10"/>
              <p:cNvSpPr/>
              <p:nvPr/>
            </p:nvSpPr>
            <p:spPr>
              <a:xfrm>
                <a:off x="4941725" y="2463222"/>
                <a:ext cx="1152511" cy="993753"/>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743" name="Freeform 702"/>
              <p:cNvSpPr>
                <a:spLocks/>
              </p:cNvSpPr>
              <p:nvPr/>
            </p:nvSpPr>
            <p:spPr bwMode="auto">
              <a:xfrm>
                <a:off x="5367668" y="2824614"/>
                <a:ext cx="317182" cy="287677"/>
              </a:xfrm>
              <a:custGeom>
                <a:avLst/>
                <a:gdLst>
                  <a:gd name="T0" fmla="*/ 2147483647 w 289"/>
                  <a:gd name="T1" fmla="*/ 0 h 263"/>
                  <a:gd name="T2" fmla="*/ 2147483647 w 289"/>
                  <a:gd name="T3" fmla="*/ 0 h 263"/>
                  <a:gd name="T4" fmla="*/ 0 w 289"/>
                  <a:gd name="T5" fmla="*/ 2147483647 h 263"/>
                  <a:gd name="T6" fmla="*/ 0 w 289"/>
                  <a:gd name="T7" fmla="*/ 2147483647 h 263"/>
                  <a:gd name="T8" fmla="*/ 2147483647 w 289"/>
                  <a:gd name="T9" fmla="*/ 2147483647 h 263"/>
                  <a:gd name="T10" fmla="*/ 2147483647 w 289"/>
                  <a:gd name="T11" fmla="*/ 2147483647 h 263"/>
                  <a:gd name="T12" fmla="*/ 2147483647 w 289"/>
                  <a:gd name="T13" fmla="*/ 2147483647 h 263"/>
                  <a:gd name="T14" fmla="*/ 2147483647 w 289"/>
                  <a:gd name="T15" fmla="*/ 2147483647 h 263"/>
                  <a:gd name="T16" fmla="*/ 2147483647 w 289"/>
                  <a:gd name="T17" fmla="*/ 2147483647 h 263"/>
                  <a:gd name="T18" fmla="*/ 2147483647 w 289"/>
                  <a:gd name="T19" fmla="*/ 2147483647 h 263"/>
                  <a:gd name="T20" fmla="*/ 2147483647 w 289"/>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9"/>
                  <a:gd name="T34" fmla="*/ 0 h 263"/>
                  <a:gd name="T35" fmla="*/ 289 w 289"/>
                  <a:gd name="T36" fmla="*/ 263 h 2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9" h="263">
                    <a:moveTo>
                      <a:pt x="236" y="0"/>
                    </a:moveTo>
                    <a:cubicBezTo>
                      <a:pt x="54" y="0"/>
                      <a:pt x="54" y="0"/>
                      <a:pt x="54" y="0"/>
                    </a:cubicBezTo>
                    <a:cubicBezTo>
                      <a:pt x="24" y="0"/>
                      <a:pt x="0" y="24"/>
                      <a:pt x="0" y="54"/>
                    </a:cubicBezTo>
                    <a:cubicBezTo>
                      <a:pt x="0" y="156"/>
                      <a:pt x="0" y="156"/>
                      <a:pt x="0" y="156"/>
                    </a:cubicBezTo>
                    <a:cubicBezTo>
                      <a:pt x="0" y="181"/>
                      <a:pt x="17" y="202"/>
                      <a:pt x="40" y="208"/>
                    </a:cubicBezTo>
                    <a:cubicBezTo>
                      <a:pt x="36" y="219"/>
                      <a:pt x="28" y="231"/>
                      <a:pt x="11" y="244"/>
                    </a:cubicBezTo>
                    <a:cubicBezTo>
                      <a:pt x="0" y="252"/>
                      <a:pt x="55" y="263"/>
                      <a:pt x="107" y="210"/>
                    </a:cubicBezTo>
                    <a:cubicBezTo>
                      <a:pt x="236" y="210"/>
                      <a:pt x="236" y="210"/>
                      <a:pt x="236" y="210"/>
                    </a:cubicBezTo>
                    <a:cubicBezTo>
                      <a:pt x="265" y="210"/>
                      <a:pt x="289" y="186"/>
                      <a:pt x="289" y="156"/>
                    </a:cubicBezTo>
                    <a:cubicBezTo>
                      <a:pt x="289" y="54"/>
                      <a:pt x="289" y="54"/>
                      <a:pt x="289" y="54"/>
                    </a:cubicBezTo>
                    <a:cubicBezTo>
                      <a:pt x="289" y="24"/>
                      <a:pt x="265" y="0"/>
                      <a:pt x="236" y="0"/>
                    </a:cubicBezTo>
                    <a:close/>
                  </a:path>
                </a:pathLst>
              </a:custGeom>
              <a:solidFill>
                <a:schemeClr val="bg1"/>
              </a:solidFill>
              <a:ln w="9525">
                <a:noFill/>
                <a:round/>
                <a:headEnd/>
                <a:tailEnd/>
              </a:ln>
            </p:spPr>
            <p:txBody>
              <a:bodyPr/>
              <a:lstStyle/>
              <a:p>
                <a:endParaRPr lang="zh-CN" altLang="en-US"/>
              </a:p>
            </p:txBody>
          </p:sp>
        </p:grpSp>
      </p:grpSp>
      <p:cxnSp>
        <p:nvCxnSpPr>
          <p:cNvPr id="25" name="直接连接符 24"/>
          <p:cNvCxnSpPr/>
          <p:nvPr/>
        </p:nvCxnSpPr>
        <p:spPr>
          <a:xfrm>
            <a:off x="1311275" y="3108325"/>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6" name="文本框 25"/>
          <p:cNvSpPr txBox="1">
            <a:spLocks noChangeArrowheads="1"/>
          </p:cNvSpPr>
          <p:nvPr/>
        </p:nvSpPr>
        <p:spPr bwMode="auto">
          <a:xfrm>
            <a:off x="2374900" y="2408238"/>
            <a:ext cx="2593975" cy="461962"/>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了解生命</a:t>
            </a:r>
          </a:p>
        </p:txBody>
      </p:sp>
      <p:cxnSp>
        <p:nvCxnSpPr>
          <p:cNvPr id="27" name="直接连接符 26"/>
          <p:cNvCxnSpPr/>
          <p:nvPr/>
        </p:nvCxnSpPr>
        <p:spPr>
          <a:xfrm>
            <a:off x="1311275" y="4124325"/>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8" name="文本框 27"/>
          <p:cNvSpPr txBox="1">
            <a:spLocks noChangeArrowheads="1"/>
          </p:cNvSpPr>
          <p:nvPr/>
        </p:nvSpPr>
        <p:spPr bwMode="auto">
          <a:xfrm>
            <a:off x="2357438" y="3375025"/>
            <a:ext cx="2593975" cy="461963"/>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敬畏生命</a:t>
            </a:r>
          </a:p>
        </p:txBody>
      </p:sp>
      <p:cxnSp>
        <p:nvCxnSpPr>
          <p:cNvPr id="29" name="直接连接符 28"/>
          <p:cNvCxnSpPr/>
          <p:nvPr/>
        </p:nvCxnSpPr>
        <p:spPr>
          <a:xfrm>
            <a:off x="1311275" y="5167313"/>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30" name="文本框 29"/>
          <p:cNvSpPr txBox="1">
            <a:spLocks noChangeArrowheads="1"/>
          </p:cNvSpPr>
          <p:nvPr/>
        </p:nvSpPr>
        <p:spPr bwMode="auto">
          <a:xfrm>
            <a:off x="2357438" y="4387850"/>
            <a:ext cx="1663700" cy="461963"/>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尊重生命</a:t>
            </a:r>
          </a:p>
        </p:txBody>
      </p:sp>
      <p:cxnSp>
        <p:nvCxnSpPr>
          <p:cNvPr id="31" name="直接连接符 30"/>
          <p:cNvCxnSpPr/>
          <p:nvPr/>
        </p:nvCxnSpPr>
        <p:spPr>
          <a:xfrm>
            <a:off x="7926388" y="3100388"/>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32" name="文本框 31"/>
          <p:cNvSpPr txBox="1">
            <a:spLocks noChangeArrowheads="1"/>
          </p:cNvSpPr>
          <p:nvPr/>
        </p:nvSpPr>
        <p:spPr bwMode="auto">
          <a:xfrm>
            <a:off x="8031163" y="2443163"/>
            <a:ext cx="2593975" cy="461962"/>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热爱生命</a:t>
            </a:r>
          </a:p>
        </p:txBody>
      </p:sp>
      <p:cxnSp>
        <p:nvCxnSpPr>
          <p:cNvPr id="33" name="直接连接符 32"/>
          <p:cNvCxnSpPr/>
          <p:nvPr/>
        </p:nvCxnSpPr>
        <p:spPr>
          <a:xfrm>
            <a:off x="7926388" y="4133850"/>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34" name="文本框 33"/>
          <p:cNvSpPr txBox="1">
            <a:spLocks noChangeArrowheads="1"/>
          </p:cNvSpPr>
          <p:nvPr/>
        </p:nvSpPr>
        <p:spPr bwMode="auto">
          <a:xfrm>
            <a:off x="8027988" y="3427413"/>
            <a:ext cx="2593975" cy="460375"/>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保护生命</a:t>
            </a:r>
          </a:p>
        </p:txBody>
      </p:sp>
      <p:cxnSp>
        <p:nvCxnSpPr>
          <p:cNvPr id="35" name="直接连接符 34"/>
          <p:cNvCxnSpPr/>
          <p:nvPr/>
        </p:nvCxnSpPr>
        <p:spPr>
          <a:xfrm>
            <a:off x="7926388" y="5245100"/>
            <a:ext cx="2743200"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36" name="文本框 35"/>
          <p:cNvSpPr txBox="1">
            <a:spLocks noChangeArrowheads="1"/>
          </p:cNvSpPr>
          <p:nvPr/>
        </p:nvSpPr>
        <p:spPr bwMode="auto">
          <a:xfrm>
            <a:off x="8027988" y="4432300"/>
            <a:ext cx="2593975" cy="461963"/>
          </a:xfrm>
          <a:prstGeom prst="rect">
            <a:avLst/>
          </a:prstGeom>
          <a:noFill/>
          <a:ln w="9525">
            <a:noFill/>
            <a:miter lim="800000"/>
            <a:headEnd/>
            <a:tailEnd/>
          </a:ln>
        </p:spPr>
        <p:txBody>
          <a:bodyPr>
            <a:spAutoFit/>
          </a:bodyPr>
          <a:lstStyle/>
          <a:p>
            <a:r>
              <a:rPr lang="zh-CN" altLang="en-US" sz="2400" b="1">
                <a:solidFill>
                  <a:srgbClr val="1D6F62"/>
                </a:solidFill>
                <a:latin typeface="微软雅黑" pitchFamily="34" charset="-122"/>
                <a:ea typeface="微软雅黑" pitchFamily="34" charset="-122"/>
              </a:rPr>
              <a:t>提升生命</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16" presetClass="entr" presetSubtype="37"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outVertical)">
                                      <p:cBhvr>
                                        <p:cTn id="17" dur="500"/>
                                        <p:tgtEl>
                                          <p:spTgt spid="35"/>
                                        </p:tgtEl>
                                      </p:cBhvr>
                                    </p:animEffect>
                                  </p:childTnLst>
                                </p:cTn>
                              </p:par>
                              <p:par>
                                <p:cTn id="18" presetID="16" presetClass="entr" presetSubtype="37"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outVertical)">
                                      <p:cBhvr>
                                        <p:cTn id="20" dur="500"/>
                                        <p:tgtEl>
                                          <p:spTgt spid="27"/>
                                        </p:tgtEl>
                                      </p:cBhvr>
                                    </p:animEffect>
                                  </p:childTnLst>
                                </p:cTn>
                              </p:par>
                              <p:par>
                                <p:cTn id="21" presetID="16" presetClass="entr" presetSubtype="37"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outVertical)">
                                      <p:cBhvr>
                                        <p:cTn id="23" dur="500"/>
                                        <p:tgtEl>
                                          <p:spTgt spid="33"/>
                                        </p:tgtEl>
                                      </p:cBhvr>
                                    </p:animEffect>
                                  </p:childTnLst>
                                </p:cTn>
                              </p:par>
                              <p:par>
                                <p:cTn id="24" presetID="16" presetClass="entr" presetSubtype="37"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outVertical)">
                                      <p:cBhvr>
                                        <p:cTn id="26" dur="500"/>
                                        <p:tgtEl>
                                          <p:spTgt spid="25"/>
                                        </p:tgtEl>
                                      </p:cBhvr>
                                    </p:animEffect>
                                  </p:childTnLst>
                                </p:cTn>
                              </p:par>
                              <p:par>
                                <p:cTn id="27" presetID="16" presetClass="entr" presetSubtype="37"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barn(outVertical)">
                                      <p:cBhvr>
                                        <p:cTn id="29" dur="500"/>
                                        <p:tgtEl>
                                          <p:spTgt spid="31"/>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0" grpId="0"/>
      <p:bldP spid="32" grpId="0"/>
      <p:bldP spid="34"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2"/>
          <p:cNvGrpSpPr/>
          <p:nvPr/>
        </p:nvGrpSpPr>
        <p:grpSpPr>
          <a:xfrm>
            <a:off x="1270595" y="2373274"/>
            <a:ext cx="1358561" cy="1552841"/>
            <a:chOff x="1851155" y="2373274"/>
            <a:chExt cx="1691499" cy="1728956"/>
          </a:xfrm>
          <a:solidFill>
            <a:srgbClr val="FF0000"/>
          </a:solidFill>
        </p:grpSpPr>
        <p:sp>
          <p:nvSpPr>
            <p:cNvPr id="5" name="Shape 4113"/>
            <p:cNvSpPr/>
            <p:nvPr/>
          </p:nvSpPr>
          <p:spPr>
            <a:xfrm>
              <a:off x="1851155" y="2373274"/>
              <a:ext cx="1691499" cy="172895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38097" tIns="38097" rIns="38097" bIns="38097" anchor="ctr"/>
            <a:lstStyle/>
            <a:p>
              <a:pPr defTabSz="609509" fontAlgn="auto">
                <a:spcBef>
                  <a:spcPts val="0"/>
                </a:spcBef>
                <a:spcAft>
                  <a:spcPts val="0"/>
                </a:spcAft>
                <a:defRPr sz="3200">
                  <a:solidFill>
                    <a:srgbClr val="FFFFFF"/>
                  </a:solidFill>
                  <a:latin typeface="Helvetica Light"/>
                  <a:ea typeface="Helvetica Light"/>
                  <a:cs typeface="Helvetica Light"/>
                  <a:sym typeface="Helvetica Light"/>
                </a:defRPr>
              </a:pPr>
              <a:endParaRPr sz="1600" kern="0">
                <a:solidFill>
                  <a:srgbClr val="FFFFFF"/>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 name="TextBox 24"/>
            <p:cNvSpPr txBox="1"/>
            <p:nvPr/>
          </p:nvSpPr>
          <p:spPr>
            <a:xfrm>
              <a:off x="2246087" y="2792320"/>
              <a:ext cx="901700" cy="430759"/>
            </a:xfrm>
            <a:prstGeom prst="rect">
              <a:avLst/>
            </a:prstGeom>
            <a:grpFill/>
          </p:spPr>
          <p:txBody>
            <a:bodyPr lIns="0" tIns="0" rIns="0" bIns="0">
              <a:spAutoFit/>
            </a:bodyPr>
            <a:lstStyle/>
            <a:p>
              <a:pPr algn="ctr" defTabSz="609509" fontAlgn="auto">
                <a:spcBef>
                  <a:spcPts val="0"/>
                </a:spcBef>
                <a:spcAft>
                  <a:spcPts val="0"/>
                </a:spcAft>
                <a:defRPr/>
              </a:pPr>
              <a:r>
                <a:rPr lang="en-GB"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1</a:t>
              </a:r>
            </a:p>
          </p:txBody>
        </p:sp>
      </p:grpSp>
      <p:grpSp>
        <p:nvGrpSpPr>
          <p:cNvPr id="7" name="组合 6"/>
          <p:cNvGrpSpPr/>
          <p:nvPr/>
        </p:nvGrpSpPr>
        <p:grpSpPr>
          <a:xfrm>
            <a:off x="3347973" y="2373274"/>
            <a:ext cx="1358561" cy="1552841"/>
            <a:chOff x="4131729" y="2373274"/>
            <a:chExt cx="1691499" cy="1728956"/>
          </a:xfrm>
          <a:solidFill>
            <a:srgbClr val="FFC000"/>
          </a:solidFill>
        </p:grpSpPr>
        <p:sp>
          <p:nvSpPr>
            <p:cNvPr id="8" name="Shape 4096"/>
            <p:cNvSpPr/>
            <p:nvPr/>
          </p:nvSpPr>
          <p:spPr>
            <a:xfrm>
              <a:off x="4131729" y="2373274"/>
              <a:ext cx="1691499" cy="172895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38097" tIns="38097" rIns="38097" bIns="38097" anchor="ctr"/>
            <a:lstStyle/>
            <a:p>
              <a:pPr defTabSz="609509" fontAlgn="auto">
                <a:spcBef>
                  <a:spcPts val="0"/>
                </a:spcBef>
                <a:spcAft>
                  <a:spcPts val="0"/>
                </a:spcAft>
                <a:defRPr sz="3200">
                  <a:solidFill>
                    <a:srgbClr val="FFFFFF"/>
                  </a:solidFill>
                  <a:latin typeface="Helvetica Light"/>
                  <a:ea typeface="Helvetica Light"/>
                  <a:cs typeface="Helvetica Light"/>
                  <a:sym typeface="Helvetica Light"/>
                </a:defRPr>
              </a:pPr>
              <a:r>
                <a:rPr lang="en-US" sz="1600" kern="0" dirty="0">
                  <a:solidFill>
                    <a:srgbClr val="FFFFFF"/>
                  </a:solidFill>
                  <a:latin typeface="Arial" panose="020B0604020202020204" pitchFamily="34" charset="0"/>
                  <a:ea typeface="微软雅黑" panose="020B0503020204020204" pitchFamily="34" charset="-122"/>
                  <a:cs typeface="+mn-cs"/>
                  <a:sym typeface="Arial" panose="020B0604020202020204" pitchFamily="34" charset="0"/>
                </a:rPr>
                <a:t>1</a:t>
              </a:r>
              <a:endParaRPr sz="1600" kern="0" dirty="0">
                <a:solidFill>
                  <a:srgbClr val="FFFFFF"/>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 name="TextBox 25"/>
            <p:cNvSpPr txBox="1"/>
            <p:nvPr/>
          </p:nvSpPr>
          <p:spPr>
            <a:xfrm>
              <a:off x="4526627" y="2792320"/>
              <a:ext cx="901700" cy="430759"/>
            </a:xfrm>
            <a:prstGeom prst="rect">
              <a:avLst/>
            </a:prstGeom>
            <a:grpFill/>
          </p:spPr>
          <p:txBody>
            <a:bodyPr lIns="0" tIns="0" rIns="0" bIns="0">
              <a:spAutoFit/>
            </a:bodyPr>
            <a:lstStyle/>
            <a:p>
              <a:pPr algn="ctr" defTabSz="609509" fontAlgn="auto">
                <a:spcBef>
                  <a:spcPts val="0"/>
                </a:spcBef>
                <a:spcAft>
                  <a:spcPts val="0"/>
                </a:spcAft>
                <a:defRPr/>
              </a:pPr>
              <a:r>
                <a:rPr lang="en-US"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2</a:t>
              </a:r>
              <a:endParaRPr lang="en-GB"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0" name="组合 9"/>
          <p:cNvGrpSpPr/>
          <p:nvPr/>
        </p:nvGrpSpPr>
        <p:grpSpPr>
          <a:xfrm>
            <a:off x="5411630" y="2373274"/>
            <a:ext cx="1358561" cy="1552841"/>
            <a:chOff x="6369554" y="2373274"/>
            <a:chExt cx="1691499" cy="1728956"/>
          </a:xfrm>
          <a:solidFill>
            <a:srgbClr val="0070C0"/>
          </a:solidFill>
        </p:grpSpPr>
        <p:sp>
          <p:nvSpPr>
            <p:cNvPr id="11" name="Shape 4115"/>
            <p:cNvSpPr/>
            <p:nvPr/>
          </p:nvSpPr>
          <p:spPr>
            <a:xfrm>
              <a:off x="6369554" y="2373274"/>
              <a:ext cx="1691499" cy="172895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38097" tIns="38097" rIns="38097" bIns="38097" anchor="ctr"/>
            <a:lstStyle/>
            <a:p>
              <a:pPr defTabSz="609509" fontAlgn="auto">
                <a:spcBef>
                  <a:spcPts val="0"/>
                </a:spcBef>
                <a:spcAft>
                  <a:spcPts val="0"/>
                </a:spcAft>
                <a:defRPr sz="3200">
                  <a:solidFill>
                    <a:srgbClr val="FFFFFF"/>
                  </a:solidFill>
                  <a:latin typeface="Helvetica Light"/>
                  <a:ea typeface="Helvetica Light"/>
                  <a:cs typeface="Helvetica Light"/>
                  <a:sym typeface="Helvetica Light"/>
                </a:defRPr>
              </a:pPr>
              <a:endParaRPr sz="1600" kern="0">
                <a:solidFill>
                  <a:srgbClr val="FFFFFF"/>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TextBox 26"/>
            <p:cNvSpPr txBox="1"/>
            <p:nvPr/>
          </p:nvSpPr>
          <p:spPr>
            <a:xfrm>
              <a:off x="6756667" y="2792320"/>
              <a:ext cx="901700" cy="430759"/>
            </a:xfrm>
            <a:prstGeom prst="rect">
              <a:avLst/>
            </a:prstGeom>
            <a:grpFill/>
          </p:spPr>
          <p:txBody>
            <a:bodyPr lIns="0" tIns="0" rIns="0" bIns="0">
              <a:spAutoFit/>
            </a:bodyPr>
            <a:lstStyle/>
            <a:p>
              <a:pPr algn="ctr" defTabSz="609509" fontAlgn="auto">
                <a:spcBef>
                  <a:spcPts val="0"/>
                </a:spcBef>
                <a:spcAft>
                  <a:spcPts val="0"/>
                </a:spcAft>
                <a:defRPr/>
              </a:pPr>
              <a:r>
                <a:rPr lang="en-US"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3</a:t>
              </a:r>
              <a:endParaRPr lang="en-GB"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3" name="组合 12"/>
          <p:cNvGrpSpPr/>
          <p:nvPr/>
        </p:nvGrpSpPr>
        <p:grpSpPr>
          <a:xfrm>
            <a:off x="7516946" y="2373274"/>
            <a:ext cx="1358561" cy="1552841"/>
            <a:chOff x="8634524" y="2373274"/>
            <a:chExt cx="1691499" cy="1728956"/>
          </a:xfrm>
          <a:solidFill>
            <a:srgbClr val="7030A0"/>
          </a:solidFill>
        </p:grpSpPr>
        <p:sp>
          <p:nvSpPr>
            <p:cNvPr id="14" name="Shape 4114"/>
            <p:cNvSpPr/>
            <p:nvPr/>
          </p:nvSpPr>
          <p:spPr>
            <a:xfrm>
              <a:off x="8634524" y="2373274"/>
              <a:ext cx="1691499" cy="172895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38097" tIns="38097" rIns="38097" bIns="38097" anchor="ctr"/>
            <a:lstStyle/>
            <a:p>
              <a:pPr defTabSz="609509" fontAlgn="auto">
                <a:spcBef>
                  <a:spcPts val="0"/>
                </a:spcBef>
                <a:spcAft>
                  <a:spcPts val="0"/>
                </a:spcAft>
                <a:defRPr sz="3200">
                  <a:solidFill>
                    <a:srgbClr val="FFFFFF"/>
                  </a:solidFill>
                  <a:latin typeface="Helvetica Light"/>
                  <a:ea typeface="Helvetica Light"/>
                  <a:cs typeface="Helvetica Light"/>
                  <a:sym typeface="Helvetica Light"/>
                </a:defRPr>
              </a:pPr>
              <a:endParaRPr sz="1600" kern="0">
                <a:solidFill>
                  <a:srgbClr val="FFFFFF"/>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27"/>
            <p:cNvSpPr txBox="1"/>
            <p:nvPr/>
          </p:nvSpPr>
          <p:spPr>
            <a:xfrm>
              <a:off x="9037208" y="2792320"/>
              <a:ext cx="901700" cy="430759"/>
            </a:xfrm>
            <a:prstGeom prst="rect">
              <a:avLst/>
            </a:prstGeom>
            <a:grpFill/>
          </p:spPr>
          <p:txBody>
            <a:bodyPr lIns="0" tIns="0" rIns="0" bIns="0">
              <a:spAutoFit/>
            </a:bodyPr>
            <a:lstStyle/>
            <a:p>
              <a:pPr algn="ctr" defTabSz="609509" fontAlgn="auto">
                <a:spcBef>
                  <a:spcPts val="0"/>
                </a:spcBef>
                <a:spcAft>
                  <a:spcPts val="0"/>
                </a:spcAft>
                <a:defRPr/>
              </a:pPr>
              <a:r>
                <a:rPr lang="en-GB"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4</a:t>
              </a:r>
            </a:p>
          </p:txBody>
        </p:sp>
      </p:grpSp>
      <p:grpSp>
        <p:nvGrpSpPr>
          <p:cNvPr id="28" name="组合 27"/>
          <p:cNvGrpSpPr/>
          <p:nvPr/>
        </p:nvGrpSpPr>
        <p:grpSpPr>
          <a:xfrm>
            <a:off x="9556188" y="2366016"/>
            <a:ext cx="1358561" cy="1552841"/>
            <a:chOff x="8634524" y="2373274"/>
            <a:chExt cx="1691499" cy="1728956"/>
          </a:xfrm>
          <a:solidFill>
            <a:schemeClr val="accent6"/>
          </a:solidFill>
        </p:grpSpPr>
        <p:sp>
          <p:nvSpPr>
            <p:cNvPr id="29" name="Shape 4114"/>
            <p:cNvSpPr/>
            <p:nvPr/>
          </p:nvSpPr>
          <p:spPr>
            <a:xfrm>
              <a:off x="8634524" y="2373274"/>
              <a:ext cx="1691499" cy="172895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38097" tIns="38097" rIns="38097" bIns="38097" anchor="ctr"/>
            <a:lstStyle/>
            <a:p>
              <a:pPr defTabSz="609509" fontAlgn="auto">
                <a:spcBef>
                  <a:spcPts val="0"/>
                </a:spcBef>
                <a:spcAft>
                  <a:spcPts val="0"/>
                </a:spcAft>
                <a:defRPr sz="3200">
                  <a:solidFill>
                    <a:srgbClr val="FFFFFF"/>
                  </a:solidFill>
                  <a:latin typeface="Helvetica Light"/>
                  <a:ea typeface="Helvetica Light"/>
                  <a:cs typeface="Helvetica Light"/>
                  <a:sym typeface="Helvetica Light"/>
                </a:defRPr>
              </a:pPr>
              <a:endParaRPr sz="1600" kern="0">
                <a:solidFill>
                  <a:srgbClr val="FFFFFF"/>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0" name="TextBox 27"/>
            <p:cNvSpPr txBox="1"/>
            <p:nvPr/>
          </p:nvSpPr>
          <p:spPr>
            <a:xfrm>
              <a:off x="9037208" y="2792320"/>
              <a:ext cx="901700" cy="479613"/>
            </a:xfrm>
            <a:prstGeom prst="rect">
              <a:avLst/>
            </a:prstGeom>
            <a:grpFill/>
          </p:spPr>
          <p:txBody>
            <a:bodyPr lIns="0" tIns="0" rIns="0" bIns="0">
              <a:spAutoFit/>
            </a:bodyPr>
            <a:lstStyle/>
            <a:p>
              <a:pPr algn="ctr" defTabSz="609509" fontAlgn="auto">
                <a:spcBef>
                  <a:spcPts val="0"/>
                </a:spcBef>
                <a:spcAft>
                  <a:spcPts val="0"/>
                </a:spcAft>
                <a:defRPr/>
              </a:pPr>
              <a:r>
                <a:rPr lang="en-GB" sz="2799"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5</a:t>
              </a:r>
            </a:p>
          </p:txBody>
        </p:sp>
      </p:grpSp>
      <p:sp>
        <p:nvSpPr>
          <p:cNvPr id="31" name="文本框 128"/>
          <p:cNvSpPr txBox="1">
            <a:spLocks noChangeArrowheads="1"/>
          </p:cNvSpPr>
          <p:nvPr/>
        </p:nvSpPr>
        <p:spPr bwMode="auto">
          <a:xfrm>
            <a:off x="223838" y="236538"/>
            <a:ext cx="2606675"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accent1">
                    <a:lumMod val="50000"/>
                  </a:schemeClr>
                </a:solidFill>
                <a:latin typeface="微软雅黑" panose="020B0503020204020204" pitchFamily="34" charset="-122"/>
                <a:ea typeface="微软雅黑" panose="020B0503020204020204" pitchFamily="34" charset="-122"/>
                <a:cs typeface="+mn-cs"/>
              </a:rPr>
              <a:t>生命教育的特点</a:t>
            </a:r>
            <a:endParaRPr lang="zh-CN" altLang="en-US" sz="2400" b="1" dirty="0">
              <a:solidFill>
                <a:schemeClr val="accent1">
                  <a:lumMod val="50000"/>
                </a:schemeClr>
              </a:solidFill>
              <a:latin typeface="微软雅黑" panose="020B0503020204020204" pitchFamily="34" charset="-122"/>
              <a:ea typeface="微软雅黑" panose="020B0503020204020204" pitchFamily="34" charset="-122"/>
              <a:cs typeface="+mn-cs"/>
            </a:endParaRPr>
          </a:p>
        </p:txBody>
      </p:sp>
      <p:sp>
        <p:nvSpPr>
          <p:cNvPr id="32" name="TextBox 31"/>
          <p:cNvSpPr txBox="1"/>
          <p:nvPr/>
        </p:nvSpPr>
        <p:spPr>
          <a:xfrm>
            <a:off x="1262063" y="4470400"/>
            <a:ext cx="1582737" cy="800100"/>
          </a:xfrm>
          <a:prstGeom prst="rect">
            <a:avLst/>
          </a:prstGeom>
          <a:noFill/>
        </p:spPr>
        <p:txBody>
          <a:bodyPr>
            <a:spAutoFit/>
          </a:bodyPr>
          <a:lstStyle/>
          <a:p>
            <a:pPr fontAlgn="auto">
              <a:spcBef>
                <a:spcPts val="0"/>
              </a:spcBef>
              <a:spcAft>
                <a:spcPts val="0"/>
              </a:spcAft>
              <a:defRPr/>
            </a:pPr>
            <a:r>
              <a:rPr lang="zh-CN" altLang="en-US" sz="2800" dirty="0">
                <a:solidFill>
                  <a:schemeClr val="accent1">
                    <a:lumMod val="50000"/>
                  </a:schemeClr>
                </a:solidFill>
                <a:latin typeface="微软雅黑" pitchFamily="34" charset="-122"/>
                <a:ea typeface="微软雅黑" pitchFamily="34" charset="-122"/>
                <a:cs typeface="+mn-cs"/>
              </a:rPr>
              <a:t>主体性</a:t>
            </a:r>
          </a:p>
          <a:p>
            <a:pPr fontAlgn="auto">
              <a:spcBef>
                <a:spcPts val="0"/>
              </a:spcBef>
              <a:spcAft>
                <a:spcPts val="0"/>
              </a:spcAft>
              <a:defRPr/>
            </a:pPr>
            <a:endParaRPr lang="zh-CN" altLang="en-US" dirty="0">
              <a:latin typeface="+mn-lt"/>
              <a:ea typeface="+mn-ea"/>
              <a:cs typeface="+mn-cs"/>
            </a:endParaRPr>
          </a:p>
        </p:txBody>
      </p:sp>
      <p:sp>
        <p:nvSpPr>
          <p:cNvPr id="33" name="矩形 32"/>
          <p:cNvSpPr/>
          <p:nvPr/>
        </p:nvSpPr>
        <p:spPr>
          <a:xfrm>
            <a:off x="5440363" y="4433888"/>
            <a:ext cx="1260475" cy="523875"/>
          </a:xfrm>
          <a:prstGeom prst="rect">
            <a:avLst/>
          </a:prstGeom>
        </p:spPr>
        <p:txBody>
          <a:bodyPr wrap="none">
            <a:spAutoFit/>
          </a:bodyPr>
          <a:lstStyle/>
          <a:p>
            <a:pPr fontAlgn="auto">
              <a:spcBef>
                <a:spcPts val="0"/>
              </a:spcBef>
              <a:spcAft>
                <a:spcPts val="0"/>
              </a:spcAft>
              <a:defRPr/>
            </a:pPr>
            <a:r>
              <a:rPr lang="zh-CN" altLang="en-US" sz="2800" dirty="0">
                <a:solidFill>
                  <a:schemeClr val="accent1">
                    <a:lumMod val="50000"/>
                  </a:schemeClr>
                </a:solidFill>
                <a:latin typeface="微软雅黑" pitchFamily="34" charset="-122"/>
                <a:ea typeface="微软雅黑" pitchFamily="34" charset="-122"/>
                <a:cs typeface="+mn-cs"/>
              </a:rPr>
              <a:t>体验性</a:t>
            </a:r>
          </a:p>
        </p:txBody>
      </p:sp>
      <p:sp>
        <p:nvSpPr>
          <p:cNvPr id="34" name="TextBox 33"/>
          <p:cNvSpPr txBox="1"/>
          <p:nvPr/>
        </p:nvSpPr>
        <p:spPr>
          <a:xfrm>
            <a:off x="3309938" y="4441825"/>
            <a:ext cx="1654175" cy="800100"/>
          </a:xfrm>
          <a:prstGeom prst="rect">
            <a:avLst/>
          </a:prstGeom>
          <a:noFill/>
        </p:spPr>
        <p:txBody>
          <a:bodyPr>
            <a:spAutoFit/>
          </a:bodyPr>
          <a:lstStyle/>
          <a:p>
            <a:pPr fontAlgn="auto">
              <a:spcBef>
                <a:spcPts val="0"/>
              </a:spcBef>
              <a:spcAft>
                <a:spcPts val="0"/>
              </a:spcAft>
              <a:defRPr/>
            </a:pPr>
            <a:r>
              <a:rPr lang="zh-CN" altLang="en-US" sz="2800" dirty="0">
                <a:solidFill>
                  <a:schemeClr val="accent1">
                    <a:lumMod val="50000"/>
                  </a:schemeClr>
                </a:solidFill>
                <a:latin typeface="微软雅黑" pitchFamily="34" charset="-122"/>
                <a:ea typeface="微软雅黑" pitchFamily="34" charset="-122"/>
                <a:cs typeface="+mn-cs"/>
              </a:rPr>
              <a:t>道德性</a:t>
            </a:r>
          </a:p>
          <a:p>
            <a:pPr fontAlgn="auto">
              <a:spcBef>
                <a:spcPts val="0"/>
              </a:spcBef>
              <a:spcAft>
                <a:spcPts val="0"/>
              </a:spcAft>
              <a:defRPr/>
            </a:pPr>
            <a:endParaRPr lang="zh-CN" altLang="en-US" dirty="0">
              <a:latin typeface="+mn-lt"/>
              <a:ea typeface="+mn-ea"/>
              <a:cs typeface="+mn-cs"/>
            </a:endParaRPr>
          </a:p>
        </p:txBody>
      </p:sp>
      <p:sp>
        <p:nvSpPr>
          <p:cNvPr id="35" name="TextBox 34"/>
          <p:cNvSpPr txBox="1"/>
          <p:nvPr/>
        </p:nvSpPr>
        <p:spPr>
          <a:xfrm>
            <a:off x="7402513" y="4441825"/>
            <a:ext cx="1639887" cy="800100"/>
          </a:xfrm>
          <a:prstGeom prst="rect">
            <a:avLst/>
          </a:prstGeom>
          <a:noFill/>
        </p:spPr>
        <p:txBody>
          <a:bodyPr>
            <a:spAutoFit/>
          </a:bodyPr>
          <a:lstStyle/>
          <a:p>
            <a:pPr fontAlgn="auto">
              <a:spcBef>
                <a:spcPts val="0"/>
              </a:spcBef>
              <a:spcAft>
                <a:spcPts val="0"/>
              </a:spcAft>
              <a:defRPr/>
            </a:pPr>
            <a:r>
              <a:rPr lang="zh-CN" altLang="en-US" sz="2800" dirty="0">
                <a:solidFill>
                  <a:schemeClr val="accent1">
                    <a:lumMod val="50000"/>
                  </a:schemeClr>
                </a:solidFill>
                <a:latin typeface="微软雅黑" pitchFamily="34" charset="-122"/>
                <a:ea typeface="微软雅黑" pitchFamily="34" charset="-122"/>
                <a:cs typeface="+mn-cs"/>
              </a:rPr>
              <a:t>审美性</a:t>
            </a:r>
          </a:p>
          <a:p>
            <a:pPr fontAlgn="auto">
              <a:spcBef>
                <a:spcPts val="0"/>
              </a:spcBef>
              <a:spcAft>
                <a:spcPts val="0"/>
              </a:spcAft>
              <a:defRPr/>
            </a:pPr>
            <a:endParaRPr lang="zh-CN" altLang="en-US" dirty="0">
              <a:latin typeface="+mn-lt"/>
              <a:ea typeface="+mn-ea"/>
              <a:cs typeface="+mn-cs"/>
            </a:endParaRPr>
          </a:p>
        </p:txBody>
      </p:sp>
      <p:sp>
        <p:nvSpPr>
          <p:cNvPr id="36" name="TextBox 35"/>
          <p:cNvSpPr txBox="1"/>
          <p:nvPr/>
        </p:nvSpPr>
        <p:spPr>
          <a:xfrm>
            <a:off x="9609138" y="4427538"/>
            <a:ext cx="1363662" cy="800100"/>
          </a:xfrm>
          <a:prstGeom prst="rect">
            <a:avLst/>
          </a:prstGeom>
          <a:noFill/>
        </p:spPr>
        <p:txBody>
          <a:bodyPr>
            <a:spAutoFit/>
          </a:bodyPr>
          <a:lstStyle/>
          <a:p>
            <a:pPr fontAlgn="auto">
              <a:spcBef>
                <a:spcPts val="0"/>
              </a:spcBef>
              <a:spcAft>
                <a:spcPts val="0"/>
              </a:spcAft>
              <a:defRPr/>
            </a:pPr>
            <a:r>
              <a:rPr lang="zh-CN" altLang="en-US" sz="2800" dirty="0">
                <a:solidFill>
                  <a:schemeClr val="accent1">
                    <a:lumMod val="50000"/>
                  </a:schemeClr>
                </a:solidFill>
                <a:latin typeface="微软雅黑" pitchFamily="34" charset="-122"/>
                <a:ea typeface="微软雅黑" pitchFamily="34" charset="-122"/>
                <a:cs typeface="+mn-cs"/>
              </a:rPr>
              <a:t>和谐性</a:t>
            </a:r>
          </a:p>
          <a:p>
            <a:pPr fontAlgn="auto">
              <a:spcBef>
                <a:spcPts val="0"/>
              </a:spcBef>
              <a:spcAft>
                <a:spcPts val="0"/>
              </a:spcAft>
              <a:defRPr/>
            </a:pPr>
            <a:endParaRPr lang="zh-CN" altLang="en-US" dirty="0">
              <a:latin typeface="+mn-lt"/>
              <a:ea typeface="+mn-ea"/>
              <a:cs typeface="+mn-cs"/>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35" presetClass="path" presetSubtype="0" accel="50000" decel="50000" fill="hold" nodeType="withEffect">
                                  <p:stCondLst>
                                    <p:cond delay="0"/>
                                  </p:stCondLst>
                                  <p:childTnLst>
                                    <p:animMotion origin="layout" path="M 0.00066 -0.29051 L -3.95833E-6 -7.40741E-7 " pathEditMode="relative" rAng="0" ptsTypes="AA">
                                      <p:cBhvr>
                                        <p:cTn id="11" dur="1000" fill="hold"/>
                                        <p:tgtEl>
                                          <p:spTgt spid="3"/>
                                        </p:tgtEl>
                                        <p:attrNameLst>
                                          <p:attrName>ppt_x</p:attrName>
                                          <p:attrName>ppt_y</p:attrName>
                                        </p:attrNameLst>
                                      </p:cBhvr>
                                      <p:rCtr x="-39" y="14514"/>
                                    </p:animMotion>
                                  </p:childTnLst>
                                </p:cTn>
                              </p:par>
                              <p:par>
                                <p:cTn id="12" presetID="53" presetClass="entr" presetSubtype="16" fill="hold" nodeType="withEffect">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35" presetClass="path" presetSubtype="0" accel="50000" decel="50000" fill="hold" nodeType="withEffect">
                                  <p:stCondLst>
                                    <p:cond delay="200"/>
                                  </p:stCondLst>
                                  <p:childTnLst>
                                    <p:animMotion origin="layout" path="M 0.00066 -0.29051 L -3.95833E-6 -7.40741E-7 " pathEditMode="relative" rAng="0" ptsTypes="AA">
                                      <p:cBhvr>
                                        <p:cTn id="18" dur="1000" fill="hold"/>
                                        <p:tgtEl>
                                          <p:spTgt spid="7"/>
                                        </p:tgtEl>
                                        <p:attrNameLst>
                                          <p:attrName>ppt_x</p:attrName>
                                          <p:attrName>ppt_y</p:attrName>
                                        </p:attrNameLst>
                                      </p:cBhvr>
                                      <p:rCtr x="-39" y="14514"/>
                                    </p:animMotion>
                                  </p:childTnLst>
                                </p:cTn>
                              </p:par>
                              <p:par>
                                <p:cTn id="19" presetID="53" presetClass="entr" presetSubtype="16" fill="hold" nodeType="withEffect">
                                  <p:stCondLst>
                                    <p:cond delay="4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35" presetClass="path" presetSubtype="0" accel="50000" decel="50000" fill="hold" nodeType="withEffect">
                                  <p:stCondLst>
                                    <p:cond delay="400"/>
                                  </p:stCondLst>
                                  <p:childTnLst>
                                    <p:animMotion origin="layout" path="M 0.00066 -0.29051 L -3.95833E-6 -7.40741E-7 " pathEditMode="relative" rAng="0" ptsTypes="AA">
                                      <p:cBhvr>
                                        <p:cTn id="25" dur="1000" fill="hold"/>
                                        <p:tgtEl>
                                          <p:spTgt spid="10"/>
                                        </p:tgtEl>
                                        <p:attrNameLst>
                                          <p:attrName>ppt_x</p:attrName>
                                          <p:attrName>ppt_y</p:attrName>
                                        </p:attrNameLst>
                                      </p:cBhvr>
                                      <p:rCtr x="-39" y="14514"/>
                                    </p:animMotion>
                                  </p:childTnLst>
                                </p:cTn>
                              </p:par>
                              <p:par>
                                <p:cTn id="26" presetID="53" presetClass="entr" presetSubtype="16" fill="hold" nodeType="withEffect">
                                  <p:stCondLst>
                                    <p:cond delay="6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35" presetClass="path" presetSubtype="0" accel="50000" decel="50000" fill="hold" nodeType="withEffect">
                                  <p:stCondLst>
                                    <p:cond delay="600"/>
                                  </p:stCondLst>
                                  <p:childTnLst>
                                    <p:animMotion origin="layout" path="M 0.00066 -0.29051 L -3.95833E-6 -7.40741E-7 " pathEditMode="relative" rAng="0" ptsTypes="AA">
                                      <p:cBhvr>
                                        <p:cTn id="32" dur="1000" fill="hold"/>
                                        <p:tgtEl>
                                          <p:spTgt spid="13"/>
                                        </p:tgtEl>
                                        <p:attrNameLst>
                                          <p:attrName>ppt_x</p:attrName>
                                          <p:attrName>ppt_y</p:attrName>
                                        </p:attrNameLst>
                                      </p:cBhvr>
                                      <p:rCtr x="-39" y="14514"/>
                                    </p:animMotion>
                                  </p:childTnLst>
                                </p:cTn>
                              </p:par>
                              <p:par>
                                <p:cTn id="33" presetID="53" presetClass="entr" presetSubtype="16" fill="hold"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35" presetClass="path" presetSubtype="0" accel="50000" decel="50000" fill="hold" nodeType="withEffect">
                                  <p:stCondLst>
                                    <p:cond delay="600"/>
                                  </p:stCondLst>
                                  <p:childTnLst>
                                    <p:animMotion origin="layout" path="M 0.00066 -0.29051 L -3.95833E-6 -7.40741E-7 " pathEditMode="relative" rAng="0" ptsTypes="AA">
                                      <p:cBhvr>
                                        <p:cTn id="39" dur="1000" fill="hold"/>
                                        <p:tgtEl>
                                          <p:spTgt spid="28"/>
                                        </p:tgtEl>
                                        <p:attrNameLst>
                                          <p:attrName>ppt_x</p:attrName>
                                          <p:attrName>ppt_y</p:attrName>
                                        </p:attrNameLst>
                                      </p:cBhvr>
                                      <p:rCtr x="-39" y="14514"/>
                                    </p:animMotion>
                                  </p:childTnLst>
                                </p:cTn>
                              </p:par>
                              <p:par>
                                <p:cTn id="40" presetID="10" presetClass="entr" presetSubtype="0" fill="hold" grpId="0" nodeType="withEffect">
                                  <p:stCondLst>
                                    <p:cond delay="6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childTnLst>
                                </p:cTn>
                              </p:par>
                              <p:par>
                                <p:cTn id="46" presetID="10" presetClass="entr" presetSubtype="0" fill="hold" grpId="0" nodeType="withEffect">
                                  <p:stCondLst>
                                    <p:cond delay="6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childTnLst>
                                </p:cTn>
                              </p:par>
                              <p:par>
                                <p:cTn id="52" presetID="10" presetClass="entr" presetSubtype="0" fill="hold" grpId="0" nodeType="withEffect">
                                  <p:stCondLst>
                                    <p:cond delay="6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3103227"/>
            <a:ext cx="12192000" cy="2774156"/>
            <a:chOff x="0" y="3103227"/>
            <a:chExt cx="12192000" cy="2774156"/>
          </a:xfrm>
          <a:solidFill>
            <a:schemeClr val="accent5">
              <a:lumMod val="75000"/>
            </a:schemeClr>
          </a:solidFill>
        </p:grpSpPr>
        <p:sp>
          <p:nvSpPr>
            <p:cNvPr id="5" name="Rectangle 2"/>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3"/>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7" name="图片 6"/>
          <p:cNvPicPr>
            <a:picLocks noChangeAspect="1"/>
          </p:cNvPicPr>
          <p:nvPr/>
        </p:nvPicPr>
        <p:blipFill>
          <a:blip r:embed="rId2"/>
          <a:srcRect/>
          <a:stretch>
            <a:fillRect/>
          </a:stretch>
        </p:blipFill>
        <p:spPr bwMode="auto">
          <a:xfrm>
            <a:off x="157163" y="1439863"/>
            <a:ext cx="5011737" cy="4670425"/>
          </a:xfrm>
          <a:prstGeom prst="rect">
            <a:avLst/>
          </a:prstGeom>
          <a:noFill/>
          <a:ln w="9525">
            <a:noFill/>
            <a:miter lim="800000"/>
            <a:headEnd/>
            <a:tailEnd/>
          </a:ln>
        </p:spPr>
      </p:pic>
      <p:sp>
        <p:nvSpPr>
          <p:cNvPr id="11" name="文本框 128"/>
          <p:cNvSpPr txBox="1">
            <a:spLocks noChangeArrowheads="1"/>
          </p:cNvSpPr>
          <p:nvPr/>
        </p:nvSpPr>
        <p:spPr bwMode="auto">
          <a:xfrm>
            <a:off x="223838" y="236538"/>
            <a:ext cx="3171825"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cs typeface="+mn-cs"/>
              </a:rPr>
              <a:t>大学生生命的困惑</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mn-cs"/>
            </a:endParaRPr>
          </a:p>
        </p:txBody>
      </p:sp>
      <p:grpSp>
        <p:nvGrpSpPr>
          <p:cNvPr id="21" name="组合 20"/>
          <p:cNvGrpSpPr>
            <a:grpSpLocks/>
          </p:cNvGrpSpPr>
          <p:nvPr/>
        </p:nvGrpSpPr>
        <p:grpSpPr bwMode="auto">
          <a:xfrm>
            <a:off x="4687888" y="3497263"/>
            <a:ext cx="2974975" cy="708025"/>
            <a:chOff x="5500088" y="3585029"/>
            <a:chExt cx="2976255" cy="707886"/>
          </a:xfrm>
        </p:grpSpPr>
        <p:sp>
          <p:nvSpPr>
            <p:cNvPr id="32782" name="Freeform 274"/>
            <p:cNvSpPr>
              <a:spLocks noEditPoints="1"/>
            </p:cNvSpPr>
            <p:nvPr/>
          </p:nvSpPr>
          <p:spPr bwMode="auto">
            <a:xfrm>
              <a:off x="5500088" y="3617658"/>
              <a:ext cx="341313" cy="342900"/>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w="9525">
              <a:noFill/>
              <a:round/>
              <a:headEnd/>
              <a:tailEnd/>
            </a:ln>
          </p:spPr>
          <p:txBody>
            <a:bodyPr/>
            <a:lstStyle/>
            <a:p>
              <a:endParaRPr lang="zh-CN" altLang="en-US"/>
            </a:p>
          </p:txBody>
        </p:sp>
        <p:sp>
          <p:nvSpPr>
            <p:cNvPr id="32783" name="TextBox 15"/>
            <p:cNvSpPr txBox="1">
              <a:spLocks noChangeArrowheads="1"/>
            </p:cNvSpPr>
            <p:nvPr/>
          </p:nvSpPr>
          <p:spPr bwMode="auto">
            <a:xfrm>
              <a:off x="5892800" y="3585029"/>
              <a:ext cx="2583543" cy="707886"/>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身心健康意识淡薄</a:t>
              </a:r>
            </a:p>
            <a:p>
              <a:endParaRPr lang="zh-CN" altLang="en-US">
                <a:latin typeface="等线"/>
              </a:endParaRPr>
            </a:p>
          </p:txBody>
        </p:sp>
      </p:grpSp>
      <p:grpSp>
        <p:nvGrpSpPr>
          <p:cNvPr id="22" name="组合 21"/>
          <p:cNvGrpSpPr>
            <a:grpSpLocks/>
          </p:cNvGrpSpPr>
          <p:nvPr/>
        </p:nvGrpSpPr>
        <p:grpSpPr bwMode="auto">
          <a:xfrm>
            <a:off x="5786438" y="4016375"/>
            <a:ext cx="3055937" cy="779463"/>
            <a:chOff x="5478292" y="4180086"/>
            <a:chExt cx="3056107" cy="780486"/>
          </a:xfrm>
        </p:grpSpPr>
        <p:sp>
          <p:nvSpPr>
            <p:cNvPr id="32780" name="Freeform 329"/>
            <p:cNvSpPr>
              <a:spLocks noEditPoints="1"/>
            </p:cNvSpPr>
            <p:nvPr/>
          </p:nvSpPr>
          <p:spPr bwMode="auto">
            <a:xfrm>
              <a:off x="5478292" y="4180086"/>
              <a:ext cx="352425" cy="249238"/>
            </a:xfrm>
            <a:custGeom>
              <a:avLst/>
              <a:gdLst>
                <a:gd name="T0" fmla="*/ 2147483647 w 222"/>
                <a:gd name="T1" fmla="*/ 2147483647 h 157"/>
                <a:gd name="T2" fmla="*/ 2147483647 w 222"/>
                <a:gd name="T3" fmla="*/ 2147483647 h 157"/>
                <a:gd name="T4" fmla="*/ 2147483647 w 222"/>
                <a:gd name="T5" fmla="*/ 2147483647 h 157"/>
                <a:gd name="T6" fmla="*/ 2147483647 w 222"/>
                <a:gd name="T7" fmla="*/ 2147483647 h 157"/>
                <a:gd name="T8" fmla="*/ 2147483647 w 222"/>
                <a:gd name="T9" fmla="*/ 2147483647 h 157"/>
                <a:gd name="T10" fmla="*/ 2147483647 w 222"/>
                <a:gd name="T11" fmla="*/ 2147483647 h 157"/>
                <a:gd name="T12" fmla="*/ 2147483647 w 222"/>
                <a:gd name="T13" fmla="*/ 2147483647 h 157"/>
                <a:gd name="T14" fmla="*/ 2147483647 w 222"/>
                <a:gd name="T15" fmla="*/ 2147483647 h 157"/>
                <a:gd name="T16" fmla="*/ 2147483647 w 222"/>
                <a:gd name="T17" fmla="*/ 2147483647 h 157"/>
                <a:gd name="T18" fmla="*/ 2147483647 w 222"/>
                <a:gd name="T19" fmla="*/ 2147483647 h 157"/>
                <a:gd name="T20" fmla="*/ 2147483647 w 222"/>
                <a:gd name="T21" fmla="*/ 2147483647 h 157"/>
                <a:gd name="T22" fmla="*/ 2147483647 w 222"/>
                <a:gd name="T23" fmla="*/ 2147483647 h 157"/>
                <a:gd name="T24" fmla="*/ 2147483647 w 222"/>
                <a:gd name="T25" fmla="*/ 2147483647 h 157"/>
                <a:gd name="T26" fmla="*/ 2147483647 w 222"/>
                <a:gd name="T27" fmla="*/ 2147483647 h 157"/>
                <a:gd name="T28" fmla="*/ 2147483647 w 222"/>
                <a:gd name="T29" fmla="*/ 2147483647 h 157"/>
                <a:gd name="T30" fmla="*/ 2147483647 w 222"/>
                <a:gd name="T31" fmla="*/ 2147483647 h 157"/>
                <a:gd name="T32" fmla="*/ 2147483647 w 222"/>
                <a:gd name="T33" fmla="*/ 2147483647 h 157"/>
                <a:gd name="T34" fmla="*/ 2147483647 w 222"/>
                <a:gd name="T35" fmla="*/ 2147483647 h 157"/>
                <a:gd name="T36" fmla="*/ 0 w 222"/>
                <a:gd name="T37" fmla="*/ 2147483647 h 157"/>
                <a:gd name="T38" fmla="*/ 2147483647 w 222"/>
                <a:gd name="T39" fmla="*/ 2147483647 h 157"/>
                <a:gd name="T40" fmla="*/ 2147483647 w 222"/>
                <a:gd name="T41" fmla="*/ 2147483647 h 157"/>
                <a:gd name="T42" fmla="*/ 2147483647 w 222"/>
                <a:gd name="T43" fmla="*/ 2147483647 h 157"/>
                <a:gd name="T44" fmla="*/ 2147483647 w 222"/>
                <a:gd name="T45" fmla="*/ 2147483647 h 157"/>
                <a:gd name="T46" fmla="*/ 2147483647 w 222"/>
                <a:gd name="T47" fmla="*/ 2147483647 h 157"/>
                <a:gd name="T48" fmla="*/ 2147483647 w 222"/>
                <a:gd name="T49" fmla="*/ 2147483647 h 157"/>
                <a:gd name="T50" fmla="*/ 2147483647 w 222"/>
                <a:gd name="T51" fmla="*/ 2147483647 h 157"/>
                <a:gd name="T52" fmla="*/ 2147483647 w 222"/>
                <a:gd name="T53" fmla="*/ 0 h 157"/>
                <a:gd name="T54" fmla="*/ 2147483647 w 222"/>
                <a:gd name="T55" fmla="*/ 2147483647 h 157"/>
                <a:gd name="T56" fmla="*/ 2147483647 w 222"/>
                <a:gd name="T57" fmla="*/ 2147483647 h 157"/>
                <a:gd name="T58" fmla="*/ 2147483647 w 222"/>
                <a:gd name="T59" fmla="*/ 2147483647 h 157"/>
                <a:gd name="T60" fmla="*/ 2147483647 w 222"/>
                <a:gd name="T61" fmla="*/ 2147483647 h 157"/>
                <a:gd name="T62" fmla="*/ 2147483647 w 222"/>
                <a:gd name="T63" fmla="*/ 2147483647 h 157"/>
                <a:gd name="T64" fmla="*/ 2147483647 w 222"/>
                <a:gd name="T65" fmla="*/ 2147483647 h 157"/>
                <a:gd name="T66" fmla="*/ 2147483647 w 222"/>
                <a:gd name="T67" fmla="*/ 2147483647 h 157"/>
                <a:gd name="T68" fmla="*/ 2147483647 w 222"/>
                <a:gd name="T69" fmla="*/ 0 h 157"/>
                <a:gd name="T70" fmla="*/ 2147483647 w 222"/>
                <a:gd name="T71" fmla="*/ 0 h 157"/>
                <a:gd name="T72" fmla="*/ 2147483647 w 222"/>
                <a:gd name="T73" fmla="*/ 2147483647 h 157"/>
                <a:gd name="T74" fmla="*/ 2147483647 w 222"/>
                <a:gd name="T75" fmla="*/ 2147483647 h 157"/>
                <a:gd name="T76" fmla="*/ 2147483647 w 222"/>
                <a:gd name="T77" fmla="*/ 2147483647 h 157"/>
                <a:gd name="T78" fmla="*/ 2147483647 w 222"/>
                <a:gd name="T79" fmla="*/ 2147483647 h 157"/>
                <a:gd name="T80" fmla="*/ 2147483647 w 222"/>
                <a:gd name="T81" fmla="*/ 2147483647 h 157"/>
                <a:gd name="T82" fmla="*/ 2147483647 w 222"/>
                <a:gd name="T83" fmla="*/ 2147483647 h 157"/>
                <a:gd name="T84" fmla="*/ 2147483647 w 222"/>
                <a:gd name="T85" fmla="*/ 2147483647 h 157"/>
                <a:gd name="T86" fmla="*/ 2147483647 w 222"/>
                <a:gd name="T87" fmla="*/ 2147483647 h 157"/>
                <a:gd name="T88" fmla="*/ 2147483647 w 222"/>
                <a:gd name="T89" fmla="*/ 2147483647 h 157"/>
                <a:gd name="T90" fmla="*/ 2147483647 w 222"/>
                <a:gd name="T91" fmla="*/ 2147483647 h 157"/>
                <a:gd name="T92" fmla="*/ 2147483647 w 222"/>
                <a:gd name="T93" fmla="*/ 2147483647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2"/>
                <a:gd name="T142" fmla="*/ 0 h 157"/>
                <a:gd name="T143" fmla="*/ 222 w 222"/>
                <a:gd name="T144" fmla="*/ 157 h 15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2" h="157">
                  <a:moveTo>
                    <a:pt x="18" y="113"/>
                  </a:moveTo>
                  <a:lnTo>
                    <a:pt x="94" y="113"/>
                  </a:lnTo>
                  <a:lnTo>
                    <a:pt x="107" y="157"/>
                  </a:lnTo>
                  <a:lnTo>
                    <a:pt x="5" y="157"/>
                  </a:lnTo>
                  <a:lnTo>
                    <a:pt x="18" y="113"/>
                  </a:lnTo>
                  <a:close/>
                  <a:moveTo>
                    <a:pt x="209" y="73"/>
                  </a:moveTo>
                  <a:lnTo>
                    <a:pt x="209" y="86"/>
                  </a:lnTo>
                  <a:lnTo>
                    <a:pt x="220" y="95"/>
                  </a:lnTo>
                  <a:lnTo>
                    <a:pt x="207" y="95"/>
                  </a:lnTo>
                  <a:lnTo>
                    <a:pt x="200" y="106"/>
                  </a:lnTo>
                  <a:lnTo>
                    <a:pt x="200" y="93"/>
                  </a:lnTo>
                  <a:lnTo>
                    <a:pt x="187" y="84"/>
                  </a:lnTo>
                  <a:lnTo>
                    <a:pt x="200" y="86"/>
                  </a:lnTo>
                  <a:lnTo>
                    <a:pt x="209" y="73"/>
                  </a:lnTo>
                  <a:close/>
                  <a:moveTo>
                    <a:pt x="20" y="84"/>
                  </a:moveTo>
                  <a:lnTo>
                    <a:pt x="14" y="95"/>
                  </a:lnTo>
                  <a:lnTo>
                    <a:pt x="0" y="95"/>
                  </a:lnTo>
                  <a:lnTo>
                    <a:pt x="11" y="102"/>
                  </a:lnTo>
                  <a:lnTo>
                    <a:pt x="11" y="115"/>
                  </a:lnTo>
                  <a:lnTo>
                    <a:pt x="18" y="104"/>
                  </a:lnTo>
                  <a:lnTo>
                    <a:pt x="34" y="104"/>
                  </a:lnTo>
                  <a:lnTo>
                    <a:pt x="20" y="97"/>
                  </a:lnTo>
                  <a:lnTo>
                    <a:pt x="20" y="84"/>
                  </a:lnTo>
                  <a:close/>
                  <a:moveTo>
                    <a:pt x="82" y="0"/>
                  </a:moveTo>
                  <a:lnTo>
                    <a:pt x="80" y="26"/>
                  </a:lnTo>
                  <a:lnTo>
                    <a:pt x="105" y="42"/>
                  </a:lnTo>
                  <a:lnTo>
                    <a:pt x="78" y="39"/>
                  </a:lnTo>
                  <a:lnTo>
                    <a:pt x="62" y="64"/>
                  </a:lnTo>
                  <a:lnTo>
                    <a:pt x="65" y="37"/>
                  </a:lnTo>
                  <a:lnTo>
                    <a:pt x="40" y="22"/>
                  </a:lnTo>
                  <a:lnTo>
                    <a:pt x="67" y="22"/>
                  </a:lnTo>
                  <a:lnTo>
                    <a:pt x="82" y="0"/>
                  </a:lnTo>
                  <a:close/>
                  <a:moveTo>
                    <a:pt x="133" y="113"/>
                  </a:moveTo>
                  <a:lnTo>
                    <a:pt x="209" y="113"/>
                  </a:lnTo>
                  <a:lnTo>
                    <a:pt x="222" y="157"/>
                  </a:lnTo>
                  <a:lnTo>
                    <a:pt x="120" y="157"/>
                  </a:lnTo>
                  <a:lnTo>
                    <a:pt x="133" y="113"/>
                  </a:lnTo>
                  <a:close/>
                  <a:moveTo>
                    <a:pt x="74" y="55"/>
                  </a:moveTo>
                  <a:lnTo>
                    <a:pt x="60" y="99"/>
                  </a:lnTo>
                  <a:lnTo>
                    <a:pt x="162" y="99"/>
                  </a:lnTo>
                  <a:lnTo>
                    <a:pt x="149" y="55"/>
                  </a:lnTo>
                  <a:lnTo>
                    <a:pt x="74" y="55"/>
                  </a:lnTo>
                  <a:close/>
                </a:path>
              </a:pathLst>
            </a:custGeom>
            <a:solidFill>
              <a:schemeClr val="bg1"/>
            </a:solidFill>
            <a:ln w="9525">
              <a:noFill/>
              <a:round/>
              <a:headEnd/>
              <a:tailEnd/>
            </a:ln>
          </p:spPr>
          <p:txBody>
            <a:bodyPr/>
            <a:lstStyle/>
            <a:p>
              <a:endParaRPr lang="zh-CN" altLang="en-US"/>
            </a:p>
          </p:txBody>
        </p:sp>
        <p:sp>
          <p:nvSpPr>
            <p:cNvPr id="32781" name="TextBox 16"/>
            <p:cNvSpPr txBox="1">
              <a:spLocks noChangeArrowheads="1"/>
            </p:cNvSpPr>
            <p:nvPr/>
          </p:nvSpPr>
          <p:spPr bwMode="auto">
            <a:xfrm>
              <a:off x="6023428" y="4252686"/>
              <a:ext cx="2510971" cy="707886"/>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生命责任意识缺失</a:t>
              </a:r>
            </a:p>
            <a:p>
              <a:endParaRPr lang="zh-CN" altLang="en-US">
                <a:latin typeface="等线"/>
              </a:endParaRPr>
            </a:p>
          </p:txBody>
        </p:sp>
      </p:grpSp>
      <p:grpSp>
        <p:nvGrpSpPr>
          <p:cNvPr id="23" name="组合 22"/>
          <p:cNvGrpSpPr>
            <a:grpSpLocks/>
          </p:cNvGrpSpPr>
          <p:nvPr/>
        </p:nvGrpSpPr>
        <p:grpSpPr bwMode="auto">
          <a:xfrm>
            <a:off x="7485063" y="4614863"/>
            <a:ext cx="3052762" cy="708025"/>
            <a:chOff x="5423714" y="4572000"/>
            <a:chExt cx="3052629" cy="707886"/>
          </a:xfrm>
        </p:grpSpPr>
        <p:sp>
          <p:nvSpPr>
            <p:cNvPr id="32778" name="Freeform 341"/>
            <p:cNvSpPr>
              <a:spLocks noEditPoints="1"/>
            </p:cNvSpPr>
            <p:nvPr/>
          </p:nvSpPr>
          <p:spPr bwMode="auto">
            <a:xfrm>
              <a:off x="5423714" y="4634345"/>
              <a:ext cx="341313" cy="263525"/>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w="9525">
              <a:noFill/>
              <a:round/>
              <a:headEnd/>
              <a:tailEnd/>
            </a:ln>
          </p:spPr>
          <p:txBody>
            <a:bodyPr/>
            <a:lstStyle/>
            <a:p>
              <a:endParaRPr lang="zh-CN" altLang="en-US"/>
            </a:p>
          </p:txBody>
        </p:sp>
        <p:sp>
          <p:nvSpPr>
            <p:cNvPr id="32779" name="TextBox 17"/>
            <p:cNvSpPr txBox="1">
              <a:spLocks noChangeArrowheads="1"/>
            </p:cNvSpPr>
            <p:nvPr/>
          </p:nvSpPr>
          <p:spPr bwMode="auto">
            <a:xfrm>
              <a:off x="5936343" y="4572000"/>
              <a:ext cx="2540000" cy="707886"/>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生命信仰的多元化</a:t>
              </a:r>
            </a:p>
            <a:p>
              <a:endParaRPr lang="zh-CN" altLang="en-US">
                <a:latin typeface="等线"/>
              </a:endParaRPr>
            </a:p>
          </p:txBody>
        </p:sp>
      </p:grpSp>
      <p:grpSp>
        <p:nvGrpSpPr>
          <p:cNvPr id="20" name="组合 19"/>
          <p:cNvGrpSpPr>
            <a:grpSpLocks/>
          </p:cNvGrpSpPr>
          <p:nvPr/>
        </p:nvGrpSpPr>
        <p:grpSpPr bwMode="auto">
          <a:xfrm>
            <a:off x="9266238" y="5213350"/>
            <a:ext cx="2592387" cy="708025"/>
            <a:chOff x="9063725" y="3715658"/>
            <a:chExt cx="2591246" cy="707886"/>
          </a:xfrm>
        </p:grpSpPr>
        <p:sp>
          <p:nvSpPr>
            <p:cNvPr id="32776" name="Freeform 264"/>
            <p:cNvSpPr>
              <a:spLocks noEditPoints="1"/>
            </p:cNvSpPr>
            <p:nvPr/>
          </p:nvSpPr>
          <p:spPr bwMode="auto">
            <a:xfrm>
              <a:off x="9063725" y="3771648"/>
              <a:ext cx="298450" cy="334963"/>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0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0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2147483647 w 85"/>
                <a:gd name="T117" fmla="*/ 2147483647 h 95"/>
                <a:gd name="T118" fmla="*/ 2147483647 w 85"/>
                <a:gd name="T119" fmla="*/ 2147483647 h 95"/>
                <a:gd name="T120" fmla="*/ 2147483647 w 85"/>
                <a:gd name="T121" fmla="*/ 2147483647 h 95"/>
                <a:gd name="T122" fmla="*/ 2147483647 w 85"/>
                <a:gd name="T123" fmla="*/ 2147483647 h 95"/>
                <a:gd name="T124" fmla="*/ 2147483647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w="9525">
              <a:noFill/>
              <a:round/>
              <a:headEnd/>
              <a:tailEnd/>
            </a:ln>
          </p:spPr>
          <p:txBody>
            <a:bodyPr/>
            <a:lstStyle/>
            <a:p>
              <a:endParaRPr lang="zh-CN" altLang="en-US"/>
            </a:p>
          </p:txBody>
        </p:sp>
        <p:sp>
          <p:nvSpPr>
            <p:cNvPr id="32777" name="TextBox 18"/>
            <p:cNvSpPr txBox="1">
              <a:spLocks noChangeArrowheads="1"/>
            </p:cNvSpPr>
            <p:nvPr/>
          </p:nvSpPr>
          <p:spPr bwMode="auto">
            <a:xfrm>
              <a:off x="9390743" y="3715658"/>
              <a:ext cx="2264228" cy="707886"/>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生命意义游戏化</a:t>
              </a:r>
            </a:p>
            <a:p>
              <a:endParaRPr lang="zh-CN" altLang="en-US">
                <a:latin typeface="等线"/>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42" presetClass="path" presetSubtype="0" accel="50000" decel="50000" fill="hold" nodeType="withEffect">
                                  <p:stCondLst>
                                    <p:cond delay="0"/>
                                  </p:stCondLst>
                                  <p:childTnLst>
                                    <p:animMotion origin="layout" path="M 6.25E-7 -2.96296E-6 L 0.00065 -0.17384 " pathEditMode="relative" rAng="0" ptsTypes="AA">
                                      <p:cBhvr>
                                        <p:cTn id="13" dur="1000" spd="-100000" fill="hold"/>
                                        <p:tgtEl>
                                          <p:spTgt spid="7"/>
                                        </p:tgtEl>
                                        <p:attrNameLst>
                                          <p:attrName>ppt_x</p:attrName>
                                          <p:attrName>ppt_y</p:attrName>
                                        </p:attrNameLst>
                                      </p:cBhvr>
                                      <p:rCtr x="26" y="-8704"/>
                                    </p:animMotion>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0" fill="hold"/>
                                        <p:tgtEl>
                                          <p:spTgt spid="22"/>
                                        </p:tgtEl>
                                        <p:attrNameLst>
                                          <p:attrName>ppt_x</p:attrName>
                                        </p:attrNameLst>
                                      </p:cBhvr>
                                      <p:tavLst>
                                        <p:tav tm="0">
                                          <p:val>
                                            <p:strVal val="1+#ppt_w/2"/>
                                          </p:val>
                                        </p:tav>
                                        <p:tav tm="100000">
                                          <p:val>
                                            <p:strVal val="#ppt_x"/>
                                          </p:val>
                                        </p:tav>
                                      </p:tavLst>
                                    </p:anim>
                                    <p:anim calcmode="lin" valueType="num">
                                      <p:cBhvr additive="base">
                                        <p:cTn id="18" dur="10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1000" fill="hold"/>
                                        <p:tgtEl>
                                          <p:spTgt spid="21"/>
                                        </p:tgtEl>
                                        <p:attrNameLst>
                                          <p:attrName>ppt_x</p:attrName>
                                        </p:attrNameLst>
                                      </p:cBhvr>
                                      <p:tavLst>
                                        <p:tav tm="0">
                                          <p:val>
                                            <p:strVal val="1+#ppt_w/2"/>
                                          </p:val>
                                        </p:tav>
                                        <p:tav tm="100000">
                                          <p:val>
                                            <p:strVal val="#ppt_x"/>
                                          </p:val>
                                        </p:tav>
                                      </p:tavLst>
                                    </p:anim>
                                    <p:anim calcmode="lin" valueType="num">
                                      <p:cBhvr additive="base">
                                        <p:cTn id="22" dur="10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1000" fill="hold"/>
                                        <p:tgtEl>
                                          <p:spTgt spid="23"/>
                                        </p:tgtEl>
                                        <p:attrNameLst>
                                          <p:attrName>ppt_x</p:attrName>
                                        </p:attrNameLst>
                                      </p:cBhvr>
                                      <p:tavLst>
                                        <p:tav tm="0">
                                          <p:val>
                                            <p:strVal val="1+#ppt_w/2"/>
                                          </p:val>
                                        </p:tav>
                                        <p:tav tm="100000">
                                          <p:val>
                                            <p:strVal val="#ppt_x"/>
                                          </p:val>
                                        </p:tav>
                                      </p:tavLst>
                                    </p:anim>
                                    <p:anim calcmode="lin" valueType="num">
                                      <p:cBhvr additive="base">
                                        <p:cTn id="26" dur="10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1000" fill="hold"/>
                                        <p:tgtEl>
                                          <p:spTgt spid="20"/>
                                        </p:tgtEl>
                                        <p:attrNameLst>
                                          <p:attrName>ppt_x</p:attrName>
                                        </p:attrNameLst>
                                      </p:cBhvr>
                                      <p:tavLst>
                                        <p:tav tm="0">
                                          <p:val>
                                            <p:strVal val="1+#ppt_w/2"/>
                                          </p:val>
                                        </p:tav>
                                        <p:tav tm="100000">
                                          <p:val>
                                            <p:strVal val="#ppt_x"/>
                                          </p:val>
                                        </p:tav>
                                      </p:tavLst>
                                    </p:anim>
                                    <p:anim calcmode="lin" valueType="num">
                                      <p:cBhvr additive="base">
                                        <p:cTn id="30"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rcRect/>
          <a:stretch>
            <a:fillRect/>
          </a:stretch>
        </p:blipFill>
        <p:spPr bwMode="auto">
          <a:xfrm>
            <a:off x="0" y="1831975"/>
            <a:ext cx="4356100" cy="5026025"/>
          </a:xfrm>
          <a:prstGeom prst="rect">
            <a:avLst/>
          </a:prstGeom>
          <a:noFill/>
          <a:ln w="9525">
            <a:noFill/>
            <a:miter lim="800000"/>
            <a:headEnd/>
            <a:tailEnd/>
          </a:ln>
        </p:spPr>
      </p:pic>
      <p:grpSp>
        <p:nvGrpSpPr>
          <p:cNvPr id="30" name="组合 29"/>
          <p:cNvGrpSpPr>
            <a:grpSpLocks/>
          </p:cNvGrpSpPr>
          <p:nvPr/>
        </p:nvGrpSpPr>
        <p:grpSpPr bwMode="auto">
          <a:xfrm>
            <a:off x="6000750" y="1550988"/>
            <a:ext cx="5368925" cy="1222375"/>
            <a:chOff x="6167923" y="1947863"/>
            <a:chExt cx="5368757" cy="1221085"/>
          </a:xfrm>
        </p:grpSpPr>
        <p:grpSp>
          <p:nvGrpSpPr>
            <p:cNvPr id="15378" name="组合 5"/>
            <p:cNvGrpSpPr>
              <a:grpSpLocks/>
            </p:cNvGrpSpPr>
            <p:nvPr/>
          </p:nvGrpSpPr>
          <p:grpSpPr bwMode="auto">
            <a:xfrm>
              <a:off x="6167923" y="1947863"/>
              <a:ext cx="4942036" cy="523875"/>
              <a:chOff x="5562145" y="1681162"/>
              <a:chExt cx="4941978" cy="523220"/>
            </a:xfrm>
          </p:grpSpPr>
          <p:sp>
            <p:nvSpPr>
              <p:cNvPr id="10" name="文本框 128"/>
              <p:cNvSpPr txBox="1">
                <a:spLocks noChangeArrowheads="1"/>
              </p:cNvSpPr>
              <p:nvPr/>
            </p:nvSpPr>
            <p:spPr bwMode="auto">
              <a:xfrm>
                <a:off x="7387691" y="1681162"/>
                <a:ext cx="3116129" cy="522668"/>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揭开生命的面纱</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11" name="文本框 129"/>
              <p:cNvSpPr txBox="1">
                <a:spLocks noChangeArrowheads="1"/>
              </p:cNvSpPr>
              <p:nvPr/>
            </p:nvSpPr>
            <p:spPr bwMode="auto">
              <a:xfrm>
                <a:off x="5562145" y="1681162"/>
                <a:ext cx="1596956" cy="522668"/>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mn-cs"/>
                  </a:rPr>
                  <a:t>Part 01</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bwMode="auto">
              <a:xfrm flipV="1">
                <a:off x="7141640" y="1776193"/>
                <a:ext cx="130169" cy="33260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5379" name="文本框 127"/>
            <p:cNvSpPr txBox="1">
              <a:spLocks noChangeArrowheads="1"/>
            </p:cNvSpPr>
            <p:nvPr/>
          </p:nvSpPr>
          <p:spPr bwMode="auto">
            <a:xfrm>
              <a:off x="7536672" y="2645728"/>
              <a:ext cx="4000008" cy="523220"/>
            </a:xfrm>
            <a:prstGeom prst="rect">
              <a:avLst/>
            </a:prstGeom>
            <a:noFill/>
            <a:ln w="9525">
              <a:noFill/>
              <a:miter lim="800000"/>
              <a:headEnd/>
              <a:tailEnd/>
            </a:ln>
          </p:spPr>
          <p:txBody>
            <a:bodyPr>
              <a:spAutoFit/>
            </a:bodyPr>
            <a:lstStyle/>
            <a:p>
              <a:r>
                <a:rPr lang="en-US" altLang="zh-CN" sz="2800" b="1">
                  <a:solidFill>
                    <a:srgbClr val="3D82B6"/>
                  </a:solidFill>
                  <a:latin typeface="微软雅黑" pitchFamily="34" charset="-122"/>
                  <a:ea typeface="微软雅黑" pitchFamily="34" charset="-122"/>
                </a:rPr>
                <a:t>——</a:t>
              </a:r>
              <a:r>
                <a:rPr lang="zh-CN" altLang="en-US" sz="2800" b="1">
                  <a:solidFill>
                    <a:srgbClr val="3D82B6"/>
                  </a:solidFill>
                  <a:latin typeface="微软雅黑" pitchFamily="34" charset="-122"/>
                  <a:ea typeface="微软雅黑" pitchFamily="34" charset="-122"/>
                </a:rPr>
                <a:t>生命的内涵及本质</a:t>
              </a:r>
            </a:p>
          </p:txBody>
        </p:sp>
      </p:grpSp>
      <p:grpSp>
        <p:nvGrpSpPr>
          <p:cNvPr id="32" name="组合 31"/>
          <p:cNvGrpSpPr>
            <a:grpSpLocks/>
          </p:cNvGrpSpPr>
          <p:nvPr/>
        </p:nvGrpSpPr>
        <p:grpSpPr bwMode="auto">
          <a:xfrm>
            <a:off x="6000750" y="3068638"/>
            <a:ext cx="5475288" cy="1281112"/>
            <a:chOff x="6167923" y="3465513"/>
            <a:chExt cx="5475436" cy="1280457"/>
          </a:xfrm>
        </p:grpSpPr>
        <p:grpSp>
          <p:nvGrpSpPr>
            <p:cNvPr id="15373" name="组合 9"/>
            <p:cNvGrpSpPr>
              <a:grpSpLocks/>
            </p:cNvGrpSpPr>
            <p:nvPr/>
          </p:nvGrpSpPr>
          <p:grpSpPr bwMode="auto">
            <a:xfrm>
              <a:off x="6167923" y="3465513"/>
              <a:ext cx="5063956" cy="523875"/>
              <a:chOff x="5562145" y="3198812"/>
              <a:chExt cx="5063896" cy="523220"/>
            </a:xfrm>
          </p:grpSpPr>
          <p:sp>
            <p:nvSpPr>
              <p:cNvPr id="18" name="文本框 126"/>
              <p:cNvSpPr txBox="1">
                <a:spLocks noChangeArrowheads="1"/>
              </p:cNvSpPr>
              <p:nvPr/>
            </p:nvSpPr>
            <p:spPr bwMode="auto">
              <a:xfrm>
                <a:off x="7387798" y="3198812"/>
                <a:ext cx="3238549" cy="52295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追寻生命的意义</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19" name="文本框 131"/>
              <p:cNvSpPr txBox="1">
                <a:spLocks noChangeArrowheads="1"/>
              </p:cNvSpPr>
              <p:nvPr/>
            </p:nvSpPr>
            <p:spPr bwMode="auto">
              <a:xfrm>
                <a:off x="5562145" y="3198812"/>
                <a:ext cx="1597049" cy="52295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mn-cs"/>
                  </a:rPr>
                  <a:t>Part </a:t>
                </a:r>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02</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bwMode="auto">
              <a:xfrm flipV="1">
                <a:off x="7141732" y="3293894"/>
                <a:ext cx="130177" cy="3327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5374" name="文本框 125"/>
            <p:cNvSpPr txBox="1">
              <a:spLocks noChangeArrowheads="1"/>
            </p:cNvSpPr>
            <p:nvPr/>
          </p:nvSpPr>
          <p:spPr bwMode="auto">
            <a:xfrm>
              <a:off x="7551912" y="4222750"/>
              <a:ext cx="4091447" cy="523220"/>
            </a:xfrm>
            <a:prstGeom prst="rect">
              <a:avLst/>
            </a:prstGeom>
            <a:noFill/>
            <a:ln w="9525">
              <a:noFill/>
              <a:miter lim="800000"/>
              <a:headEnd/>
              <a:tailEnd/>
            </a:ln>
          </p:spPr>
          <p:txBody>
            <a:bodyPr>
              <a:spAutoFit/>
            </a:bodyPr>
            <a:lstStyle/>
            <a:p>
              <a:r>
                <a:rPr lang="en-US" altLang="zh-CN" sz="2800" b="1">
                  <a:solidFill>
                    <a:srgbClr val="3D82B6"/>
                  </a:solidFill>
                  <a:latin typeface="微软雅黑" pitchFamily="34" charset="-122"/>
                  <a:ea typeface="微软雅黑" pitchFamily="34" charset="-122"/>
                </a:rPr>
                <a:t>——</a:t>
              </a:r>
              <a:r>
                <a:rPr lang="zh-CN" altLang="en-US" sz="2800" b="1">
                  <a:solidFill>
                    <a:srgbClr val="3D82B6"/>
                  </a:solidFill>
                  <a:latin typeface="微软雅黑" pitchFamily="34" charset="-122"/>
                  <a:ea typeface="微软雅黑" pitchFamily="34" charset="-122"/>
                </a:rPr>
                <a:t>大学生的生命教育</a:t>
              </a:r>
            </a:p>
          </p:txBody>
        </p:sp>
      </p:grpSp>
      <p:grpSp>
        <p:nvGrpSpPr>
          <p:cNvPr id="2" name="组合 1"/>
          <p:cNvGrpSpPr>
            <a:grpSpLocks/>
          </p:cNvGrpSpPr>
          <p:nvPr/>
        </p:nvGrpSpPr>
        <p:grpSpPr bwMode="auto">
          <a:xfrm>
            <a:off x="579438" y="2714625"/>
            <a:ext cx="2913062" cy="1295400"/>
            <a:chOff x="579923" y="2714625"/>
            <a:chExt cx="2912242" cy="1294944"/>
          </a:xfrm>
        </p:grpSpPr>
        <p:sp>
          <p:nvSpPr>
            <p:cNvPr id="15371" name="文本框 133"/>
            <p:cNvSpPr txBox="1">
              <a:spLocks noChangeArrowheads="1"/>
            </p:cNvSpPr>
            <p:nvPr/>
          </p:nvSpPr>
          <p:spPr bwMode="auto">
            <a:xfrm>
              <a:off x="579923" y="2714625"/>
              <a:ext cx="2729361" cy="707886"/>
            </a:xfrm>
            <a:prstGeom prst="rect">
              <a:avLst/>
            </a:prstGeom>
            <a:noFill/>
            <a:ln w="9525">
              <a:noFill/>
              <a:miter lim="800000"/>
              <a:headEnd/>
              <a:tailEnd/>
            </a:ln>
          </p:spPr>
          <p:txBody>
            <a:bodyPr>
              <a:spAutoFit/>
            </a:bodyPr>
            <a:lstStyle/>
            <a:p>
              <a:r>
                <a:rPr lang="en-US" altLang="zh-CN" sz="4000" b="1">
                  <a:solidFill>
                    <a:schemeClr val="bg1"/>
                  </a:solidFill>
                  <a:latin typeface="微软雅黑" pitchFamily="34" charset="-122"/>
                  <a:ea typeface="微软雅黑" pitchFamily="34" charset="-122"/>
                </a:rPr>
                <a:t>CONTENT</a:t>
              </a:r>
              <a:endParaRPr lang="zh-CN" altLang="en-US" sz="4000" b="1">
                <a:solidFill>
                  <a:schemeClr val="bg1"/>
                </a:solidFill>
                <a:latin typeface="微软雅黑" pitchFamily="34" charset="-122"/>
                <a:ea typeface="微软雅黑" pitchFamily="34" charset="-122"/>
              </a:endParaRPr>
            </a:p>
          </p:txBody>
        </p:sp>
        <p:sp>
          <p:nvSpPr>
            <p:cNvPr id="15372" name="文本框 133"/>
            <p:cNvSpPr txBox="1">
              <a:spLocks noChangeArrowheads="1"/>
            </p:cNvSpPr>
            <p:nvPr/>
          </p:nvSpPr>
          <p:spPr bwMode="auto">
            <a:xfrm>
              <a:off x="1158240" y="3301683"/>
              <a:ext cx="2333925" cy="707886"/>
            </a:xfrm>
            <a:prstGeom prst="rect">
              <a:avLst/>
            </a:prstGeom>
            <a:noFill/>
            <a:ln w="9525">
              <a:noFill/>
              <a:miter lim="800000"/>
              <a:headEnd/>
              <a:tailEnd/>
            </a:ln>
          </p:spPr>
          <p:txBody>
            <a:bodyPr>
              <a:spAutoFit/>
            </a:bodyPr>
            <a:lstStyle/>
            <a:p>
              <a:r>
                <a:rPr lang="zh-CN" altLang="en-US" sz="4000" b="1">
                  <a:solidFill>
                    <a:schemeClr val="bg1"/>
                  </a:solidFill>
                  <a:latin typeface="微软雅黑" pitchFamily="34" charset="-122"/>
                  <a:ea typeface="微软雅黑" pitchFamily="34" charset="-122"/>
                </a:rPr>
                <a:t>课程脉络</a:t>
              </a:r>
            </a:p>
          </p:txBody>
        </p:sp>
      </p:grpSp>
      <p:grpSp>
        <p:nvGrpSpPr>
          <p:cNvPr id="34" name="组合 33"/>
          <p:cNvGrpSpPr>
            <a:grpSpLocks/>
          </p:cNvGrpSpPr>
          <p:nvPr/>
        </p:nvGrpSpPr>
        <p:grpSpPr bwMode="auto">
          <a:xfrm>
            <a:off x="6000750" y="4584700"/>
            <a:ext cx="5780088" cy="1120775"/>
            <a:chOff x="6167923" y="4981575"/>
            <a:chExt cx="5780237" cy="1120755"/>
          </a:xfrm>
        </p:grpSpPr>
        <p:grpSp>
          <p:nvGrpSpPr>
            <p:cNvPr id="15366" name="组合 13"/>
            <p:cNvGrpSpPr>
              <a:grpSpLocks/>
            </p:cNvGrpSpPr>
            <p:nvPr/>
          </p:nvGrpSpPr>
          <p:grpSpPr bwMode="auto">
            <a:xfrm>
              <a:off x="6167923" y="4981575"/>
              <a:ext cx="4414838" cy="523875"/>
              <a:chOff x="5562145" y="4714874"/>
              <a:chExt cx="4414786" cy="523220"/>
            </a:xfrm>
          </p:grpSpPr>
          <p:sp>
            <p:nvSpPr>
              <p:cNvPr id="26" name="文本框 124"/>
              <p:cNvSpPr txBox="1">
                <a:spLocks noChangeArrowheads="1"/>
              </p:cNvSpPr>
              <p:nvPr/>
            </p:nvSpPr>
            <p:spPr bwMode="auto">
              <a:xfrm>
                <a:off x="7387796" y="4714874"/>
                <a:ext cx="2589249" cy="523211"/>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绽放生命之美</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27" name="文本框 133"/>
              <p:cNvSpPr txBox="1">
                <a:spLocks noChangeArrowheads="1"/>
              </p:cNvSpPr>
              <p:nvPr/>
            </p:nvSpPr>
            <p:spPr bwMode="auto">
              <a:xfrm>
                <a:off x="5562145" y="4714874"/>
                <a:ext cx="1597047" cy="523211"/>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mn-cs"/>
                  </a:rPr>
                  <a:t>Part </a:t>
                </a:r>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03</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bwMode="auto">
              <a:xfrm flipV="1">
                <a:off x="7141730" y="4810003"/>
                <a:ext cx="130177" cy="33295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5367" name="文本框 125"/>
            <p:cNvSpPr txBox="1">
              <a:spLocks noChangeArrowheads="1"/>
            </p:cNvSpPr>
            <p:nvPr/>
          </p:nvSpPr>
          <p:spPr bwMode="auto">
            <a:xfrm>
              <a:off x="7567152" y="5579110"/>
              <a:ext cx="4381008" cy="523220"/>
            </a:xfrm>
            <a:prstGeom prst="rect">
              <a:avLst/>
            </a:prstGeom>
            <a:noFill/>
            <a:ln w="9525">
              <a:noFill/>
              <a:miter lim="800000"/>
              <a:headEnd/>
              <a:tailEnd/>
            </a:ln>
          </p:spPr>
          <p:txBody>
            <a:bodyPr>
              <a:spAutoFit/>
            </a:bodyPr>
            <a:lstStyle/>
            <a:p>
              <a:r>
                <a:rPr lang="en-US" altLang="zh-CN" sz="2800" b="1">
                  <a:solidFill>
                    <a:srgbClr val="3D82B6"/>
                  </a:solidFill>
                  <a:latin typeface="微软雅黑" pitchFamily="34" charset="-122"/>
                  <a:ea typeface="微软雅黑" pitchFamily="34" charset="-122"/>
                </a:rPr>
                <a:t>——</a:t>
              </a:r>
              <a:r>
                <a:rPr lang="zh-CN" altLang="en-US" sz="2800" b="1">
                  <a:solidFill>
                    <a:srgbClr val="3D82B6"/>
                  </a:solidFill>
                  <a:latin typeface="微软雅黑" pitchFamily="34" charset="-122"/>
                  <a:ea typeface="微软雅黑" pitchFamily="34" charset="-122"/>
                </a:rPr>
                <a:t>大学生心理危机干预</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1+#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3820" name="图片 52" descr="83025aafa40f4bfb9c14213b024f78f0f636189c_副本.jpg"/>
          <p:cNvPicPr>
            <a:picLocks noChangeAspect="1"/>
          </p:cNvPicPr>
          <p:nvPr/>
        </p:nvPicPr>
        <p:blipFill>
          <a:blip r:embed="rId3"/>
          <a:srcRect/>
          <a:stretch>
            <a:fillRect/>
          </a:stretch>
        </p:blipFill>
        <p:spPr bwMode="auto">
          <a:xfrm>
            <a:off x="0" y="1217613"/>
            <a:ext cx="12192000" cy="3028950"/>
          </a:xfrm>
          <a:prstGeom prst="rect">
            <a:avLst/>
          </a:prstGeom>
          <a:noFill/>
          <a:ln w="9525">
            <a:noFill/>
            <a:miter lim="800000"/>
            <a:headEnd/>
            <a:tailEnd/>
          </a:ln>
        </p:spPr>
      </p:pic>
      <p:sp>
        <p:nvSpPr>
          <p:cNvPr id="4" name="文本框 128"/>
          <p:cNvSpPr txBox="1">
            <a:spLocks noChangeArrowheads="1"/>
          </p:cNvSpPr>
          <p:nvPr/>
        </p:nvSpPr>
        <p:spPr bwMode="auto">
          <a:xfrm>
            <a:off x="223838" y="236538"/>
            <a:ext cx="3068637"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身心健康意识淡薄</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nvGrpSpPr>
          <p:cNvPr id="35" name="组合 31"/>
          <p:cNvGrpSpPr>
            <a:grpSpLocks/>
          </p:cNvGrpSpPr>
          <p:nvPr/>
        </p:nvGrpSpPr>
        <p:grpSpPr bwMode="auto">
          <a:xfrm>
            <a:off x="638175" y="3725863"/>
            <a:ext cx="1643063" cy="1382712"/>
            <a:chOff x="359611" y="1419604"/>
            <a:chExt cx="3310021" cy="2206681"/>
          </a:xfrm>
        </p:grpSpPr>
        <p:graphicFrame>
          <p:nvGraphicFramePr>
            <p:cNvPr id="33818" name="图表 35"/>
            <p:cNvGraphicFramePr>
              <a:graphicFrameLocks/>
            </p:cNvGraphicFramePr>
            <p:nvPr/>
          </p:nvGraphicFramePr>
          <p:xfrm>
            <a:off x="257279" y="1338547"/>
            <a:ext cx="3514685" cy="2368795"/>
          </p:xfrm>
          <a:graphic>
            <a:graphicData uri="http://schemas.openxmlformats.org/presentationml/2006/ole">
              <p:oleObj spid="_x0000_s33818" r:id="rId4" imgW="1749704" imgH="1481456" progId="Excel.Chart.8">
                <p:embed/>
              </p:oleObj>
            </a:graphicData>
          </a:graphic>
        </p:graphicFrame>
        <p:sp>
          <p:nvSpPr>
            <p:cNvPr id="37" name="文本框 57"/>
            <p:cNvSpPr txBox="1"/>
            <p:nvPr/>
          </p:nvSpPr>
          <p:spPr>
            <a:xfrm>
              <a:off x="1376603" y="2151786"/>
              <a:ext cx="1563866" cy="689113"/>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95000"/>
                      <a:lumOff val="5000"/>
                    </a:schemeClr>
                  </a:solidFill>
                  <a:latin typeface="Agency FB" panose="020B0503020202020204" pitchFamily="34" charset="0"/>
                  <a:ea typeface="+mn-ea"/>
                  <a:cs typeface="+mn-cs"/>
                </a:rPr>
                <a:t>50%</a:t>
              </a:r>
              <a:endParaRPr lang="zh-CN" altLang="en-US" sz="2200" b="1" dirty="0">
                <a:solidFill>
                  <a:schemeClr val="tx1">
                    <a:lumMod val="95000"/>
                    <a:lumOff val="5000"/>
                  </a:schemeClr>
                </a:solidFill>
                <a:latin typeface="Agency FB" panose="020B0503020202020204" pitchFamily="34" charset="0"/>
                <a:ea typeface="+mn-ea"/>
                <a:cs typeface="+mn-cs"/>
              </a:endParaRPr>
            </a:p>
          </p:txBody>
        </p:sp>
      </p:grpSp>
      <p:grpSp>
        <p:nvGrpSpPr>
          <p:cNvPr id="38" name="组合 63"/>
          <p:cNvGrpSpPr>
            <a:grpSpLocks/>
          </p:cNvGrpSpPr>
          <p:nvPr/>
        </p:nvGrpSpPr>
        <p:grpSpPr bwMode="auto">
          <a:xfrm>
            <a:off x="2495550" y="3725863"/>
            <a:ext cx="1643063" cy="1382712"/>
            <a:chOff x="359611" y="1419604"/>
            <a:chExt cx="3310021" cy="2206681"/>
          </a:xfrm>
        </p:grpSpPr>
        <p:graphicFrame>
          <p:nvGraphicFramePr>
            <p:cNvPr id="33816" name="图表 38"/>
            <p:cNvGraphicFramePr>
              <a:graphicFrameLocks/>
            </p:cNvGraphicFramePr>
            <p:nvPr/>
          </p:nvGraphicFramePr>
          <p:xfrm>
            <a:off x="257279" y="1338547"/>
            <a:ext cx="3514685" cy="2368795"/>
          </p:xfrm>
          <a:graphic>
            <a:graphicData uri="http://schemas.openxmlformats.org/presentationml/2006/ole">
              <p:oleObj spid="_x0000_s33816" r:id="rId5" imgW="1743607" imgH="1481456" progId="Excel.Chart.8">
                <p:embed/>
              </p:oleObj>
            </a:graphicData>
          </a:graphic>
        </p:graphicFrame>
        <p:sp>
          <p:nvSpPr>
            <p:cNvPr id="40" name="文本框 65"/>
            <p:cNvSpPr txBox="1"/>
            <p:nvPr/>
          </p:nvSpPr>
          <p:spPr>
            <a:xfrm>
              <a:off x="1242283" y="2139119"/>
              <a:ext cx="1816513" cy="686579"/>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95000"/>
                      <a:lumOff val="5000"/>
                    </a:schemeClr>
                  </a:solidFill>
                  <a:latin typeface="Agency FB" panose="020B0503020202020204" pitchFamily="34" charset="0"/>
                  <a:ea typeface="+mn-ea"/>
                  <a:cs typeface="+mn-cs"/>
                </a:rPr>
                <a:t>40%</a:t>
              </a:r>
              <a:endParaRPr lang="zh-CN" altLang="en-US" sz="2200" b="1" dirty="0">
                <a:solidFill>
                  <a:schemeClr val="tx1">
                    <a:lumMod val="95000"/>
                    <a:lumOff val="5000"/>
                  </a:schemeClr>
                </a:solidFill>
                <a:latin typeface="Agency FB" panose="020B0503020202020204" pitchFamily="34" charset="0"/>
                <a:ea typeface="+mn-ea"/>
                <a:cs typeface="+mn-cs"/>
              </a:endParaRPr>
            </a:p>
          </p:txBody>
        </p:sp>
      </p:grpSp>
      <p:grpSp>
        <p:nvGrpSpPr>
          <p:cNvPr id="41" name="组合 71"/>
          <p:cNvGrpSpPr>
            <a:grpSpLocks/>
          </p:cNvGrpSpPr>
          <p:nvPr/>
        </p:nvGrpSpPr>
        <p:grpSpPr bwMode="auto">
          <a:xfrm>
            <a:off x="4367213" y="3725863"/>
            <a:ext cx="1643062" cy="1382712"/>
            <a:chOff x="359611" y="1419604"/>
            <a:chExt cx="3310021" cy="2206681"/>
          </a:xfrm>
        </p:grpSpPr>
        <p:graphicFrame>
          <p:nvGraphicFramePr>
            <p:cNvPr id="33814" name="图表 41"/>
            <p:cNvGraphicFramePr>
              <a:graphicFrameLocks/>
            </p:cNvGraphicFramePr>
            <p:nvPr/>
          </p:nvGraphicFramePr>
          <p:xfrm>
            <a:off x="257279" y="1338547"/>
            <a:ext cx="3514685" cy="2368795"/>
          </p:xfrm>
          <a:graphic>
            <a:graphicData uri="http://schemas.openxmlformats.org/presentationml/2006/ole">
              <p:oleObj spid="_x0000_s33814" r:id="rId6" imgW="1743607" imgH="1481456" progId="Excel.Chart.8">
                <p:embed/>
              </p:oleObj>
            </a:graphicData>
          </a:graphic>
        </p:graphicFrame>
        <p:sp>
          <p:nvSpPr>
            <p:cNvPr id="43" name="文本框 73"/>
            <p:cNvSpPr txBox="1"/>
            <p:nvPr/>
          </p:nvSpPr>
          <p:spPr>
            <a:xfrm>
              <a:off x="1434169" y="2139119"/>
              <a:ext cx="1455129" cy="686579"/>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95000"/>
                      <a:lumOff val="5000"/>
                    </a:schemeClr>
                  </a:solidFill>
                  <a:latin typeface="Agency FB" panose="020B0503020202020204" pitchFamily="34" charset="0"/>
                  <a:ea typeface="+mn-ea"/>
                  <a:cs typeface="+mn-cs"/>
                </a:rPr>
                <a:t>45%</a:t>
              </a:r>
              <a:endParaRPr lang="zh-CN" altLang="en-US" sz="2200" b="1" dirty="0">
                <a:solidFill>
                  <a:schemeClr val="tx1">
                    <a:lumMod val="95000"/>
                    <a:lumOff val="5000"/>
                  </a:schemeClr>
                </a:solidFill>
                <a:latin typeface="Agency FB" panose="020B0503020202020204" pitchFamily="34" charset="0"/>
                <a:ea typeface="+mn-ea"/>
                <a:cs typeface="+mn-cs"/>
              </a:endParaRPr>
            </a:p>
          </p:txBody>
        </p:sp>
      </p:grpSp>
      <p:grpSp>
        <p:nvGrpSpPr>
          <p:cNvPr id="44" name="组合 79"/>
          <p:cNvGrpSpPr>
            <a:grpSpLocks/>
          </p:cNvGrpSpPr>
          <p:nvPr/>
        </p:nvGrpSpPr>
        <p:grpSpPr bwMode="auto">
          <a:xfrm>
            <a:off x="6151563" y="3721100"/>
            <a:ext cx="1643062" cy="1382713"/>
            <a:chOff x="359611" y="1419604"/>
            <a:chExt cx="3310021" cy="2206681"/>
          </a:xfrm>
        </p:grpSpPr>
        <p:graphicFrame>
          <p:nvGraphicFramePr>
            <p:cNvPr id="33812" name="图表 44"/>
            <p:cNvGraphicFramePr>
              <a:graphicFrameLocks/>
            </p:cNvGraphicFramePr>
            <p:nvPr/>
          </p:nvGraphicFramePr>
          <p:xfrm>
            <a:off x="257279" y="1338547"/>
            <a:ext cx="3514685" cy="2368795"/>
          </p:xfrm>
          <a:graphic>
            <a:graphicData uri="http://schemas.openxmlformats.org/presentationml/2006/ole">
              <p:oleObj spid="_x0000_s33812" r:id="rId7" imgW="1743607" imgH="1487553" progId="Excel.Chart.8">
                <p:embed/>
              </p:oleObj>
            </a:graphicData>
          </a:graphic>
        </p:graphicFrame>
        <p:sp>
          <p:nvSpPr>
            <p:cNvPr id="46" name="文本框 81"/>
            <p:cNvSpPr txBox="1"/>
            <p:nvPr/>
          </p:nvSpPr>
          <p:spPr>
            <a:xfrm>
              <a:off x="1338226" y="2154320"/>
              <a:ext cx="1682195" cy="686580"/>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95000"/>
                      <a:lumOff val="5000"/>
                    </a:schemeClr>
                  </a:solidFill>
                  <a:latin typeface="Agency FB" panose="020B0503020202020204" pitchFamily="34" charset="0"/>
                  <a:ea typeface="+mn-ea"/>
                  <a:cs typeface="+mn-cs"/>
                </a:rPr>
                <a:t>30%</a:t>
              </a:r>
              <a:endParaRPr lang="zh-CN" altLang="en-US" sz="2200" b="1" dirty="0">
                <a:solidFill>
                  <a:schemeClr val="tx1">
                    <a:lumMod val="95000"/>
                    <a:lumOff val="5000"/>
                  </a:schemeClr>
                </a:solidFill>
                <a:latin typeface="Agency FB" panose="020B0503020202020204" pitchFamily="34" charset="0"/>
                <a:ea typeface="+mn-ea"/>
                <a:cs typeface="+mn-cs"/>
              </a:endParaRPr>
            </a:p>
          </p:txBody>
        </p:sp>
      </p:grpSp>
      <p:grpSp>
        <p:nvGrpSpPr>
          <p:cNvPr id="47" name="组合 31"/>
          <p:cNvGrpSpPr>
            <a:grpSpLocks/>
          </p:cNvGrpSpPr>
          <p:nvPr/>
        </p:nvGrpSpPr>
        <p:grpSpPr bwMode="auto">
          <a:xfrm>
            <a:off x="7932738" y="3721100"/>
            <a:ext cx="1643062" cy="1382713"/>
            <a:chOff x="359611" y="1419604"/>
            <a:chExt cx="3310021" cy="2206681"/>
          </a:xfrm>
        </p:grpSpPr>
        <p:graphicFrame>
          <p:nvGraphicFramePr>
            <p:cNvPr id="33810" name="图表 47"/>
            <p:cNvGraphicFramePr>
              <a:graphicFrameLocks/>
            </p:cNvGraphicFramePr>
            <p:nvPr/>
          </p:nvGraphicFramePr>
          <p:xfrm>
            <a:off x="257279" y="1338547"/>
            <a:ext cx="3514685" cy="2368795"/>
          </p:xfrm>
          <a:graphic>
            <a:graphicData uri="http://schemas.openxmlformats.org/presentationml/2006/ole">
              <p:oleObj spid="_x0000_s33810" r:id="rId8" imgW="1743607" imgH="1487553" progId="Excel.Chart.8">
                <p:embed/>
              </p:oleObj>
            </a:graphicData>
          </a:graphic>
        </p:graphicFrame>
        <p:sp>
          <p:nvSpPr>
            <p:cNvPr id="49" name="文本框 57"/>
            <p:cNvSpPr txBox="1"/>
            <p:nvPr/>
          </p:nvSpPr>
          <p:spPr>
            <a:xfrm>
              <a:off x="1376603" y="2154320"/>
              <a:ext cx="1621430" cy="686580"/>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95000"/>
                      <a:lumOff val="5000"/>
                    </a:schemeClr>
                  </a:solidFill>
                  <a:latin typeface="Agency FB" panose="020B0503020202020204" pitchFamily="34" charset="0"/>
                  <a:ea typeface="+mn-ea"/>
                  <a:cs typeface="+mn-cs"/>
                </a:rPr>
                <a:t>25%</a:t>
              </a:r>
              <a:endParaRPr lang="zh-CN" altLang="en-US" sz="2200" b="1" dirty="0">
                <a:solidFill>
                  <a:schemeClr val="tx1">
                    <a:lumMod val="95000"/>
                    <a:lumOff val="5000"/>
                  </a:schemeClr>
                </a:solidFill>
                <a:latin typeface="Agency FB" panose="020B0503020202020204" pitchFamily="34" charset="0"/>
                <a:ea typeface="+mn-ea"/>
                <a:cs typeface="+mn-cs"/>
              </a:endParaRPr>
            </a:p>
          </p:txBody>
        </p:sp>
      </p:grpSp>
      <p:grpSp>
        <p:nvGrpSpPr>
          <p:cNvPr id="50" name="组合 63"/>
          <p:cNvGrpSpPr>
            <a:grpSpLocks/>
          </p:cNvGrpSpPr>
          <p:nvPr/>
        </p:nvGrpSpPr>
        <p:grpSpPr bwMode="auto">
          <a:xfrm>
            <a:off x="9672638" y="3717925"/>
            <a:ext cx="1643062" cy="1382713"/>
            <a:chOff x="359611" y="1419604"/>
            <a:chExt cx="3310021" cy="2206681"/>
          </a:xfrm>
        </p:grpSpPr>
        <p:graphicFrame>
          <p:nvGraphicFramePr>
            <p:cNvPr id="33808" name="图表 50"/>
            <p:cNvGraphicFramePr>
              <a:graphicFrameLocks/>
            </p:cNvGraphicFramePr>
            <p:nvPr/>
          </p:nvGraphicFramePr>
          <p:xfrm>
            <a:off x="257279" y="1338547"/>
            <a:ext cx="3514685" cy="2368795"/>
          </p:xfrm>
          <a:graphic>
            <a:graphicData uri="http://schemas.openxmlformats.org/presentationml/2006/ole">
              <p:oleObj spid="_x0000_s33808" r:id="rId9" imgW="1749704" imgH="1481456" progId="Excel.Chart.8">
                <p:embed/>
              </p:oleObj>
            </a:graphicData>
          </a:graphic>
        </p:graphicFrame>
        <p:sp>
          <p:nvSpPr>
            <p:cNvPr id="52" name="文本框 65"/>
            <p:cNvSpPr txBox="1"/>
            <p:nvPr/>
          </p:nvSpPr>
          <p:spPr>
            <a:xfrm>
              <a:off x="1395792" y="2154320"/>
              <a:ext cx="1496706" cy="686580"/>
            </a:xfrm>
            <a:prstGeom prst="rect">
              <a:avLst/>
            </a:prstGeom>
            <a:noFill/>
          </p:spPr>
          <p:txBody>
            <a:bodyPr>
              <a:spAutoFit/>
            </a:bodyPr>
            <a:lstStyle/>
            <a:p>
              <a:pPr algn="ctr" fontAlgn="auto">
                <a:spcBef>
                  <a:spcPts val="0"/>
                </a:spcBef>
                <a:spcAft>
                  <a:spcPts val="0"/>
                </a:spcAft>
                <a:defRPr/>
              </a:pPr>
              <a:r>
                <a:rPr lang="en-US" altLang="zh-CN" sz="2200" b="1" dirty="0">
                  <a:solidFill>
                    <a:schemeClr val="tx1">
                      <a:lumMod val="75000"/>
                      <a:lumOff val="25000"/>
                    </a:schemeClr>
                  </a:solidFill>
                  <a:latin typeface="Agency FB" panose="020B0503020202020204" pitchFamily="34" charset="0"/>
                  <a:ea typeface="+mn-ea"/>
                  <a:cs typeface="+mn-cs"/>
                </a:rPr>
                <a:t>40%</a:t>
              </a:r>
              <a:endParaRPr lang="zh-CN" altLang="en-US" sz="2200" b="1" dirty="0">
                <a:solidFill>
                  <a:schemeClr val="tx1">
                    <a:lumMod val="75000"/>
                    <a:lumOff val="25000"/>
                  </a:schemeClr>
                </a:solidFill>
                <a:latin typeface="Agency FB" panose="020B0503020202020204" pitchFamily="34" charset="0"/>
                <a:ea typeface="+mn-ea"/>
                <a:cs typeface="+mn-cs"/>
              </a:endParaRPr>
            </a:p>
          </p:txBody>
        </p:sp>
      </p:grpSp>
      <p:sp>
        <p:nvSpPr>
          <p:cNvPr id="56" name="TextBox 55"/>
          <p:cNvSpPr txBox="1">
            <a:spLocks noChangeArrowheads="1"/>
          </p:cNvSpPr>
          <p:nvPr/>
        </p:nvSpPr>
        <p:spPr bwMode="auto">
          <a:xfrm>
            <a:off x="669925" y="5227638"/>
            <a:ext cx="1708150" cy="1200150"/>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50%</a:t>
            </a:r>
            <a:r>
              <a:rPr lang="zh-CN" altLang="en-US">
                <a:latin typeface="微软雅黑" pitchFamily="34" charset="-122"/>
                <a:ea typeface="微软雅黑" pitchFamily="34" charset="-122"/>
              </a:rPr>
              <a:t>以上的女生每周平均不到一次业余体育锻炼</a:t>
            </a:r>
          </a:p>
        </p:txBody>
      </p:sp>
      <p:sp>
        <p:nvSpPr>
          <p:cNvPr id="57" name="TextBox 56"/>
          <p:cNvSpPr txBox="1">
            <a:spLocks noChangeArrowheads="1"/>
          </p:cNvSpPr>
          <p:nvPr/>
        </p:nvSpPr>
        <p:spPr bwMode="auto">
          <a:xfrm>
            <a:off x="2498725" y="5227638"/>
            <a:ext cx="1676400" cy="922337"/>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40%</a:t>
            </a:r>
            <a:r>
              <a:rPr lang="zh-CN" altLang="en-US">
                <a:latin typeface="微软雅黑" pitchFamily="34" charset="-122"/>
                <a:ea typeface="微软雅黑" pitchFamily="34" charset="-122"/>
              </a:rPr>
              <a:t>的大学生不吃早饭是经常的事</a:t>
            </a:r>
          </a:p>
        </p:txBody>
      </p:sp>
      <p:sp>
        <p:nvSpPr>
          <p:cNvPr id="58" name="TextBox 57"/>
          <p:cNvSpPr txBox="1">
            <a:spLocks noChangeArrowheads="1"/>
          </p:cNvSpPr>
          <p:nvPr/>
        </p:nvSpPr>
        <p:spPr bwMode="auto">
          <a:xfrm>
            <a:off x="4373563" y="5241925"/>
            <a:ext cx="1706562" cy="1201738"/>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45%</a:t>
            </a:r>
            <a:r>
              <a:rPr lang="zh-CN" altLang="en-US">
                <a:latin typeface="微软雅黑" pitchFamily="34" charset="-122"/>
                <a:ea typeface="微软雅黑" pitchFamily="34" charset="-122"/>
              </a:rPr>
              <a:t>以上的男生宿舍做不到两周一次卫生大清扫</a:t>
            </a:r>
          </a:p>
        </p:txBody>
      </p:sp>
      <p:sp>
        <p:nvSpPr>
          <p:cNvPr id="59" name="TextBox 58"/>
          <p:cNvSpPr txBox="1">
            <a:spLocks noChangeArrowheads="1"/>
          </p:cNvSpPr>
          <p:nvPr/>
        </p:nvSpPr>
        <p:spPr bwMode="auto">
          <a:xfrm>
            <a:off x="6218238" y="5227638"/>
            <a:ext cx="1570037" cy="922337"/>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30%</a:t>
            </a:r>
            <a:r>
              <a:rPr lang="zh-CN" altLang="en-US">
                <a:latin typeface="微软雅黑" pitchFamily="34" charset="-122"/>
                <a:ea typeface="微软雅黑" pitchFamily="34" charset="-122"/>
              </a:rPr>
              <a:t>的大学生担心自己体育测试不达标</a:t>
            </a:r>
          </a:p>
        </p:txBody>
      </p:sp>
      <p:sp>
        <p:nvSpPr>
          <p:cNvPr id="60" name="TextBox 59"/>
          <p:cNvSpPr txBox="1">
            <a:spLocks noChangeArrowheads="1"/>
          </p:cNvSpPr>
          <p:nvPr/>
        </p:nvSpPr>
        <p:spPr bwMode="auto">
          <a:xfrm>
            <a:off x="8031163" y="5241925"/>
            <a:ext cx="1616075" cy="923925"/>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25%</a:t>
            </a:r>
            <a:r>
              <a:rPr lang="zh-CN" altLang="en-US">
                <a:latin typeface="微软雅黑" pitchFamily="34" charset="-122"/>
                <a:ea typeface="微软雅黑" pitchFamily="34" charset="-122"/>
              </a:rPr>
              <a:t>的大学生处于亚健康状态</a:t>
            </a:r>
          </a:p>
        </p:txBody>
      </p:sp>
      <p:sp>
        <p:nvSpPr>
          <p:cNvPr id="61" name="TextBox 60"/>
          <p:cNvSpPr txBox="1">
            <a:spLocks noChangeArrowheads="1"/>
          </p:cNvSpPr>
          <p:nvPr/>
        </p:nvSpPr>
        <p:spPr bwMode="auto">
          <a:xfrm>
            <a:off x="9707563" y="5227638"/>
            <a:ext cx="1738312" cy="1200150"/>
          </a:xfrm>
          <a:prstGeom prst="rect">
            <a:avLst/>
          </a:prstGeom>
          <a:noFill/>
          <a:ln w="9525">
            <a:noFill/>
            <a:miter lim="800000"/>
            <a:headEnd/>
            <a:tailEnd/>
          </a:ln>
        </p:spPr>
        <p:txBody>
          <a:bodyPr>
            <a:spAutoFit/>
          </a:bodyPr>
          <a:lstStyle/>
          <a:p>
            <a:r>
              <a:rPr lang="en-US" altLang="zh-CN">
                <a:latin typeface="微软雅黑" pitchFamily="34" charset="-122"/>
                <a:ea typeface="微软雅黑" pitchFamily="34" charset="-122"/>
              </a:rPr>
              <a:t>40%</a:t>
            </a:r>
            <a:r>
              <a:rPr lang="zh-CN" altLang="en-US">
                <a:latin typeface="微软雅黑" pitchFamily="34" charset="-122"/>
                <a:ea typeface="微软雅黑" pitchFamily="34" charset="-122"/>
              </a:rPr>
              <a:t>的大学毕业生感到自己人际适应能力较差</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strVal val="4*#ppt_w"/>
                                          </p:val>
                                        </p:tav>
                                        <p:tav tm="100000">
                                          <p:val>
                                            <p:strVal val="#ppt_w"/>
                                          </p:val>
                                        </p:tav>
                                      </p:tavLst>
                                    </p:anim>
                                    <p:anim calcmode="lin" valueType="num">
                                      <p:cBhvr>
                                        <p:cTn id="12" dur="500" fill="hold"/>
                                        <p:tgtEl>
                                          <p:spTgt spid="35"/>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3" presetClass="entr" presetSubtype="3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strVal val="4*#ppt_w"/>
                                          </p:val>
                                        </p:tav>
                                        <p:tav tm="100000">
                                          <p:val>
                                            <p:strVal val="#ppt_w"/>
                                          </p:val>
                                        </p:tav>
                                      </p:tavLst>
                                    </p:anim>
                                    <p:anim calcmode="lin" valueType="num">
                                      <p:cBhvr>
                                        <p:cTn id="17" dur="500" fill="hold"/>
                                        <p:tgtEl>
                                          <p:spTgt spid="38"/>
                                        </p:tgtEl>
                                        <p:attrNameLst>
                                          <p:attrName>ppt_h</p:attrName>
                                        </p:attrNameLst>
                                      </p:cBhvr>
                                      <p:tavLst>
                                        <p:tav tm="0">
                                          <p:val>
                                            <p:strVal val="4*#ppt_h"/>
                                          </p:val>
                                        </p:tav>
                                        <p:tav tm="100000">
                                          <p:val>
                                            <p:strVal val="#ppt_h"/>
                                          </p:val>
                                        </p:tav>
                                      </p:tavLst>
                                    </p:anim>
                                  </p:childTnLst>
                                </p:cTn>
                              </p:par>
                            </p:childTnLst>
                          </p:cTn>
                        </p:par>
                        <p:par>
                          <p:cTn id="18" fill="hold">
                            <p:stCondLst>
                              <p:cond delay="1500"/>
                            </p:stCondLst>
                            <p:childTnLst>
                              <p:par>
                                <p:cTn id="19" presetID="23" presetClass="entr" presetSubtype="32"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strVal val="4*#ppt_w"/>
                                          </p:val>
                                        </p:tav>
                                        <p:tav tm="100000">
                                          <p:val>
                                            <p:strVal val="#ppt_w"/>
                                          </p:val>
                                        </p:tav>
                                      </p:tavLst>
                                    </p:anim>
                                    <p:anim calcmode="lin" valueType="num">
                                      <p:cBhvr>
                                        <p:cTn id="22" dur="500" fill="hold"/>
                                        <p:tgtEl>
                                          <p:spTgt spid="41"/>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3" presetClass="entr" presetSubtype="32"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strVal val="4*#ppt_w"/>
                                          </p:val>
                                        </p:tav>
                                        <p:tav tm="100000">
                                          <p:val>
                                            <p:strVal val="#ppt_w"/>
                                          </p:val>
                                        </p:tav>
                                      </p:tavLst>
                                    </p:anim>
                                    <p:anim calcmode="lin" valueType="num">
                                      <p:cBhvr>
                                        <p:cTn id="27" dur="500" fill="hold"/>
                                        <p:tgtEl>
                                          <p:spTgt spid="44"/>
                                        </p:tgtEl>
                                        <p:attrNameLst>
                                          <p:attrName>ppt_h</p:attrName>
                                        </p:attrNameLst>
                                      </p:cBhvr>
                                      <p:tavLst>
                                        <p:tav tm="0">
                                          <p:val>
                                            <p:strVal val="4*#ppt_h"/>
                                          </p:val>
                                        </p:tav>
                                        <p:tav tm="100000">
                                          <p:val>
                                            <p:strVal val="#ppt_h"/>
                                          </p:val>
                                        </p:tav>
                                      </p:tavLst>
                                    </p:anim>
                                  </p:childTnLst>
                                </p:cTn>
                              </p:par>
                            </p:childTnLst>
                          </p:cTn>
                        </p:par>
                        <p:par>
                          <p:cTn id="28" fill="hold">
                            <p:stCondLst>
                              <p:cond delay="2500"/>
                            </p:stCondLst>
                            <p:childTnLst>
                              <p:par>
                                <p:cTn id="29" presetID="23" presetClass="entr" presetSubtype="32"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strVal val="4*#ppt_w"/>
                                          </p:val>
                                        </p:tav>
                                        <p:tav tm="100000">
                                          <p:val>
                                            <p:strVal val="#ppt_w"/>
                                          </p:val>
                                        </p:tav>
                                      </p:tavLst>
                                    </p:anim>
                                    <p:anim calcmode="lin" valueType="num">
                                      <p:cBhvr>
                                        <p:cTn id="32" dur="500" fill="hold"/>
                                        <p:tgtEl>
                                          <p:spTgt spid="47"/>
                                        </p:tgtEl>
                                        <p:attrNameLst>
                                          <p:attrName>ppt_h</p:attrName>
                                        </p:attrNameLst>
                                      </p:cBhvr>
                                      <p:tavLst>
                                        <p:tav tm="0">
                                          <p:val>
                                            <p:strVal val="4*#ppt_h"/>
                                          </p:val>
                                        </p:tav>
                                        <p:tav tm="100000">
                                          <p:val>
                                            <p:strVal val="#ppt_h"/>
                                          </p:val>
                                        </p:tav>
                                      </p:tavLst>
                                    </p:anim>
                                  </p:childTnLst>
                                </p:cTn>
                              </p:par>
                            </p:childTnLst>
                          </p:cTn>
                        </p:par>
                        <p:par>
                          <p:cTn id="33" fill="hold">
                            <p:stCondLst>
                              <p:cond delay="3000"/>
                            </p:stCondLst>
                            <p:childTnLst>
                              <p:par>
                                <p:cTn id="34" presetID="23" presetClass="entr" presetSubtype="32"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strVal val="4*#ppt_w"/>
                                          </p:val>
                                        </p:tav>
                                        <p:tav tm="100000">
                                          <p:val>
                                            <p:strVal val="#ppt_w"/>
                                          </p:val>
                                        </p:tav>
                                      </p:tavLst>
                                    </p:anim>
                                    <p:anim calcmode="lin" valueType="num">
                                      <p:cBhvr>
                                        <p:cTn id="37" dur="500" fill="hold"/>
                                        <p:tgtEl>
                                          <p:spTgt spid="50"/>
                                        </p:tgtEl>
                                        <p:attrNameLst>
                                          <p:attrName>ppt_h</p:attrName>
                                        </p:attrNameLst>
                                      </p:cBhvr>
                                      <p:tavLst>
                                        <p:tav tm="0">
                                          <p:val>
                                            <p:strVal val="4*#ppt_h"/>
                                          </p:val>
                                        </p:tav>
                                        <p:tav tm="100000">
                                          <p:val>
                                            <p:strVal val="#ppt_h"/>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1000"/>
                                        <p:tgtEl>
                                          <p:spTgt spid="56"/>
                                        </p:tgtEl>
                                      </p:cBhvr>
                                    </p:animEffect>
                                    <p:anim calcmode="lin" valueType="num">
                                      <p:cBhvr>
                                        <p:cTn id="42" dur="1000" fill="hold"/>
                                        <p:tgtEl>
                                          <p:spTgt spid="56"/>
                                        </p:tgtEl>
                                        <p:attrNameLst>
                                          <p:attrName>ppt_x</p:attrName>
                                        </p:attrNameLst>
                                      </p:cBhvr>
                                      <p:tavLst>
                                        <p:tav tm="0">
                                          <p:val>
                                            <p:strVal val="#ppt_x"/>
                                          </p:val>
                                        </p:tav>
                                        <p:tav tm="100000">
                                          <p:val>
                                            <p:strVal val="#ppt_x"/>
                                          </p:val>
                                        </p:tav>
                                      </p:tavLst>
                                    </p:anim>
                                    <p:anim calcmode="lin" valueType="num">
                                      <p:cBhvr>
                                        <p:cTn id="43" dur="1000" fill="hold"/>
                                        <p:tgtEl>
                                          <p:spTgt spid="5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1000"/>
                                        <p:tgtEl>
                                          <p:spTgt spid="58"/>
                                        </p:tgtEl>
                                      </p:cBhvr>
                                    </p:animEffect>
                                    <p:anim calcmode="lin" valueType="num">
                                      <p:cBhvr>
                                        <p:cTn id="52" dur="1000" fill="hold"/>
                                        <p:tgtEl>
                                          <p:spTgt spid="58"/>
                                        </p:tgtEl>
                                        <p:attrNameLst>
                                          <p:attrName>ppt_x</p:attrName>
                                        </p:attrNameLst>
                                      </p:cBhvr>
                                      <p:tavLst>
                                        <p:tav tm="0">
                                          <p:val>
                                            <p:strVal val="#ppt_x"/>
                                          </p:val>
                                        </p:tav>
                                        <p:tav tm="100000">
                                          <p:val>
                                            <p:strVal val="#ppt_x"/>
                                          </p:val>
                                        </p:tav>
                                      </p:tavLst>
                                    </p:anim>
                                    <p:anim calcmode="lin" valueType="num">
                                      <p:cBhvr>
                                        <p:cTn id="53" dur="1000" fill="hold"/>
                                        <p:tgtEl>
                                          <p:spTgt spid="5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1000"/>
                                        <p:tgtEl>
                                          <p:spTgt spid="60"/>
                                        </p:tgtEl>
                                      </p:cBhvr>
                                    </p:animEffect>
                                    <p:anim calcmode="lin" valueType="num">
                                      <p:cBhvr>
                                        <p:cTn id="62" dur="1000" fill="hold"/>
                                        <p:tgtEl>
                                          <p:spTgt spid="60"/>
                                        </p:tgtEl>
                                        <p:attrNameLst>
                                          <p:attrName>ppt_x</p:attrName>
                                        </p:attrNameLst>
                                      </p:cBhvr>
                                      <p:tavLst>
                                        <p:tav tm="0">
                                          <p:val>
                                            <p:strVal val="#ppt_x"/>
                                          </p:val>
                                        </p:tav>
                                        <p:tav tm="100000">
                                          <p:val>
                                            <p:strVal val="#ppt_x"/>
                                          </p:val>
                                        </p:tav>
                                      </p:tavLst>
                                    </p:anim>
                                    <p:anim calcmode="lin" valueType="num">
                                      <p:cBhvr>
                                        <p:cTn id="63" dur="1000" fill="hold"/>
                                        <p:tgtEl>
                                          <p:spTgt spid="6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fade">
                                      <p:cBhvr>
                                        <p:cTn id="66" dur="1000"/>
                                        <p:tgtEl>
                                          <p:spTgt spid="61"/>
                                        </p:tgtEl>
                                      </p:cBhvr>
                                    </p:animEffect>
                                    <p:anim calcmode="lin" valueType="num">
                                      <p:cBhvr>
                                        <p:cTn id="67" dur="1000" fill="hold"/>
                                        <p:tgtEl>
                                          <p:spTgt spid="61"/>
                                        </p:tgtEl>
                                        <p:attrNameLst>
                                          <p:attrName>ppt_x</p:attrName>
                                        </p:attrNameLst>
                                      </p:cBhvr>
                                      <p:tavLst>
                                        <p:tav tm="0">
                                          <p:val>
                                            <p:strVal val="#ppt_x"/>
                                          </p:val>
                                        </p:tav>
                                        <p:tav tm="100000">
                                          <p:val>
                                            <p:strVal val="#ppt_x"/>
                                          </p:val>
                                        </p:tav>
                                      </p:tavLst>
                                    </p:anim>
                                    <p:anim calcmode="lin" valueType="num">
                                      <p:cBhvr>
                                        <p:cTn id="6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矩形 21"/>
          <p:cNvSpPr/>
          <p:nvPr/>
        </p:nvSpPr>
        <p:spPr>
          <a:xfrm>
            <a:off x="0" y="4906963"/>
            <a:ext cx="12679363" cy="9604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19" name="文本框 128"/>
          <p:cNvSpPr txBox="1">
            <a:spLocks noChangeArrowheads="1"/>
          </p:cNvSpPr>
          <p:nvPr/>
        </p:nvSpPr>
        <p:spPr bwMode="auto">
          <a:xfrm>
            <a:off x="223838" y="236538"/>
            <a:ext cx="3068637" cy="461962"/>
          </a:xfrm>
          <a:prstGeom prst="rect">
            <a:avLst/>
          </a:prstGeom>
          <a:noFill/>
          <a:ln w="9525">
            <a:noFill/>
            <a:miter lim="800000"/>
            <a:headEnd/>
            <a:tailEnd/>
          </a:ln>
        </p:spPr>
        <p:txBody>
          <a:bodyPr>
            <a:spAutoFit/>
          </a:bodyPr>
          <a:lstStyle/>
          <a:p>
            <a:pPr algn="dist"/>
            <a:r>
              <a:rPr lang="zh-CN" altLang="en-US" sz="2400" b="1">
                <a:latin typeface="微软雅黑" pitchFamily="34" charset="-122"/>
                <a:ea typeface="微软雅黑" pitchFamily="34" charset="-122"/>
              </a:rPr>
              <a:t>生命责任意识缺失</a:t>
            </a:r>
          </a:p>
        </p:txBody>
      </p:sp>
      <p:cxnSp>
        <p:nvCxnSpPr>
          <p:cNvPr id="13" name="直接连接符 12"/>
          <p:cNvCxnSpPr/>
          <p:nvPr/>
        </p:nvCxnSpPr>
        <p:spPr>
          <a:xfrm>
            <a:off x="639763" y="1384300"/>
            <a:ext cx="6218237" cy="3175"/>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rrowheads="1"/>
          </p:cNvSpPr>
          <p:nvPr/>
        </p:nvSpPr>
        <p:spPr bwMode="auto">
          <a:xfrm>
            <a:off x="649288" y="1593850"/>
            <a:ext cx="7702550" cy="584200"/>
          </a:xfrm>
          <a:prstGeom prst="rect">
            <a:avLst/>
          </a:prstGeom>
          <a:noFill/>
          <a:ln w="9525">
            <a:noFill/>
            <a:miter lim="800000"/>
            <a:headEnd/>
            <a:tailEnd/>
          </a:ln>
        </p:spPr>
        <p:txBody>
          <a:bodyPr lIns="0" tIns="0" rIns="0" bIns="0">
            <a:spAutoFit/>
          </a:bodyPr>
          <a:lstStyle/>
          <a:p>
            <a:r>
              <a:rPr lang="zh-CN" altLang="en-US" sz="1900">
                <a:latin typeface="微软雅黑" pitchFamily="34" charset="-122"/>
                <a:ea typeface="微软雅黑" pitchFamily="34" charset="-122"/>
              </a:rPr>
              <a:t>调查显示：</a:t>
            </a:r>
            <a:r>
              <a:rPr lang="en-US" altLang="zh-CN" sz="1900">
                <a:latin typeface="微软雅黑" pitchFamily="34" charset="-122"/>
                <a:ea typeface="微软雅黑" pitchFamily="34" charset="-122"/>
              </a:rPr>
              <a:t>56.5%</a:t>
            </a:r>
            <a:r>
              <a:rPr lang="zh-CN" altLang="en-US" sz="1900">
                <a:latin typeface="微软雅黑" pitchFamily="34" charset="-122"/>
                <a:ea typeface="微软雅黑" pitchFamily="34" charset="-122"/>
              </a:rPr>
              <a:t>的大学生选择“为了获得某种切身利益”</a:t>
            </a:r>
            <a:endParaRPr lang="en-US" altLang="zh-CN" sz="1900">
              <a:latin typeface="微软雅黑" pitchFamily="34" charset="-122"/>
              <a:ea typeface="微软雅黑" pitchFamily="34" charset="-122"/>
            </a:endParaRPr>
          </a:p>
          <a:p>
            <a:r>
              <a:rPr lang="zh-CN" altLang="en-US" sz="1900">
                <a:latin typeface="微软雅黑" pitchFamily="34" charset="-122"/>
                <a:ea typeface="微软雅黑" pitchFamily="34" charset="-122"/>
              </a:rPr>
              <a:t>         “会或偶尔会以伤害他人为手段”；</a:t>
            </a:r>
          </a:p>
        </p:txBody>
      </p:sp>
      <p:sp>
        <p:nvSpPr>
          <p:cNvPr id="15" name="TextBox 13"/>
          <p:cNvSpPr txBox="1"/>
          <p:nvPr/>
        </p:nvSpPr>
        <p:spPr>
          <a:xfrm>
            <a:off x="649288" y="947738"/>
            <a:ext cx="7748587" cy="338137"/>
          </a:xfrm>
          <a:prstGeom prst="rect">
            <a:avLst/>
          </a:prstGeom>
          <a:noFill/>
        </p:spPr>
        <p:txBody>
          <a:bodyPr lIns="0" tIns="0" rIns="0" bIns="0">
            <a:spAutoFit/>
          </a:bodyPr>
          <a:lstStyle/>
          <a:p>
            <a:pPr fontAlgn="auto">
              <a:spcBef>
                <a:spcPts val="0"/>
              </a:spcBef>
              <a:spcAft>
                <a:spcPts val="0"/>
              </a:spcAft>
              <a:defRPr/>
            </a:pPr>
            <a:r>
              <a:rPr lang="zh-CN" altLang="en-US" sz="2200" b="1" dirty="0">
                <a:solidFill>
                  <a:schemeClr val="accent1">
                    <a:lumMod val="75000"/>
                  </a:schemeClr>
                </a:solidFill>
                <a:latin typeface="微软雅黑" pitchFamily="34" charset="-122"/>
                <a:ea typeface="微软雅黑" pitchFamily="34" charset="-122"/>
                <a:cs typeface="+mn-cs"/>
              </a:rPr>
              <a:t>重视自我生命，对待他人生命态度相对较为淡漠</a:t>
            </a:r>
          </a:p>
        </p:txBody>
      </p:sp>
      <p:sp>
        <p:nvSpPr>
          <p:cNvPr id="16" name="矩形 15"/>
          <p:cNvSpPr>
            <a:spLocks noChangeArrowheads="1"/>
          </p:cNvSpPr>
          <p:nvPr/>
        </p:nvSpPr>
        <p:spPr bwMode="auto">
          <a:xfrm>
            <a:off x="669925" y="2379663"/>
            <a:ext cx="6234113" cy="584200"/>
          </a:xfrm>
          <a:prstGeom prst="rect">
            <a:avLst/>
          </a:prstGeom>
          <a:noFill/>
          <a:ln w="9525">
            <a:noFill/>
            <a:miter lim="800000"/>
            <a:headEnd/>
            <a:tailEnd/>
          </a:ln>
        </p:spPr>
        <p:txBody>
          <a:bodyPr lIns="0" tIns="0" rIns="0" bIns="0">
            <a:spAutoFit/>
          </a:bodyPr>
          <a:lstStyle/>
          <a:p>
            <a:r>
              <a:rPr lang="zh-CN" altLang="en-US" sz="1900">
                <a:latin typeface="微软雅黑" pitchFamily="34" charset="-122"/>
                <a:ea typeface="微软雅黑" pitchFamily="34" charset="-122"/>
              </a:rPr>
              <a:t>在问及“在灾难到来的瞬间逃生时”，</a:t>
            </a:r>
            <a:endParaRPr lang="en-US" altLang="zh-CN" sz="1900">
              <a:latin typeface="微软雅黑" pitchFamily="34" charset="-122"/>
              <a:ea typeface="微软雅黑" pitchFamily="34" charset="-122"/>
            </a:endParaRPr>
          </a:p>
          <a:p>
            <a:r>
              <a:rPr lang="en-US" altLang="zh-CN" sz="1900">
                <a:latin typeface="微软雅黑" pitchFamily="34" charset="-122"/>
                <a:ea typeface="微软雅黑" pitchFamily="34" charset="-122"/>
              </a:rPr>
              <a:t>             69.5%</a:t>
            </a:r>
            <a:r>
              <a:rPr lang="zh-CN" altLang="en-US" sz="1900">
                <a:latin typeface="微软雅黑" pitchFamily="34" charset="-122"/>
                <a:ea typeface="微软雅黑" pitchFamily="34" charset="-122"/>
              </a:rPr>
              <a:t>的大学生选   择“先自己，后他人”。</a:t>
            </a:r>
          </a:p>
        </p:txBody>
      </p:sp>
      <p:pic>
        <p:nvPicPr>
          <p:cNvPr id="34824" name="Picture 4" descr="majiajue"/>
          <p:cNvPicPr>
            <a:picLocks noChangeAspect="1" noChangeArrowheads="1"/>
          </p:cNvPicPr>
          <p:nvPr/>
        </p:nvPicPr>
        <p:blipFill>
          <a:blip r:embed="rId2"/>
          <a:srcRect/>
          <a:stretch>
            <a:fillRect/>
          </a:stretch>
        </p:blipFill>
        <p:spPr bwMode="auto">
          <a:xfrm>
            <a:off x="5359400" y="3106738"/>
            <a:ext cx="2516188" cy="3157537"/>
          </a:xfrm>
          <a:prstGeom prst="rect">
            <a:avLst/>
          </a:prstGeom>
          <a:noFill/>
          <a:ln w="9525">
            <a:noFill/>
            <a:miter lim="800000"/>
            <a:headEnd/>
            <a:tailEnd/>
          </a:ln>
        </p:spPr>
      </p:pic>
      <p:pic>
        <p:nvPicPr>
          <p:cNvPr id="34825" name="Picture 5" descr="gucheng"/>
          <p:cNvPicPr>
            <a:picLocks noChangeAspect="1" noChangeArrowheads="1"/>
          </p:cNvPicPr>
          <p:nvPr/>
        </p:nvPicPr>
        <p:blipFill>
          <a:blip r:embed="rId3"/>
          <a:srcRect/>
          <a:stretch>
            <a:fillRect/>
          </a:stretch>
        </p:blipFill>
        <p:spPr bwMode="auto">
          <a:xfrm>
            <a:off x="8239125" y="3141663"/>
            <a:ext cx="3297238" cy="3114675"/>
          </a:xfrm>
          <a:prstGeom prst="rect">
            <a:avLst/>
          </a:prstGeom>
          <a:noFill/>
          <a:ln w="9525">
            <a:noFill/>
            <a:miter lim="800000"/>
            <a:headEnd/>
            <a:tailEnd/>
          </a:ln>
        </p:spPr>
      </p:pic>
      <p:pic>
        <p:nvPicPr>
          <p:cNvPr id="34826" name="Picture 6" descr="lugang"/>
          <p:cNvPicPr>
            <a:picLocks noChangeAspect="1" noChangeArrowheads="1"/>
          </p:cNvPicPr>
          <p:nvPr/>
        </p:nvPicPr>
        <p:blipFill>
          <a:blip r:embed="rId4"/>
          <a:srcRect/>
          <a:stretch>
            <a:fillRect/>
          </a:stretch>
        </p:blipFill>
        <p:spPr bwMode="auto">
          <a:xfrm>
            <a:off x="2551113" y="3062288"/>
            <a:ext cx="2587625" cy="3211512"/>
          </a:xfrm>
          <a:prstGeom prst="rect">
            <a:avLst/>
          </a:prstGeom>
          <a:noFill/>
          <a:ln w="9525">
            <a:noFill/>
            <a:miter lim="800000"/>
            <a:headEnd/>
            <a:tailEnd/>
          </a:ln>
        </p:spPr>
      </p:pic>
      <p:sp>
        <p:nvSpPr>
          <p:cNvPr id="34827" name="TextBox 11"/>
          <p:cNvSpPr txBox="1">
            <a:spLocks noChangeArrowheads="1"/>
          </p:cNvSpPr>
          <p:nvPr/>
        </p:nvSpPr>
        <p:spPr bwMode="auto">
          <a:xfrm>
            <a:off x="3606800" y="6288088"/>
            <a:ext cx="1354138" cy="400050"/>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卢 刚</a:t>
            </a:r>
          </a:p>
        </p:txBody>
      </p:sp>
      <p:sp>
        <p:nvSpPr>
          <p:cNvPr id="34828" name="TextBox 20"/>
          <p:cNvSpPr txBox="1">
            <a:spLocks noChangeArrowheads="1"/>
          </p:cNvSpPr>
          <p:nvPr/>
        </p:nvSpPr>
        <p:spPr bwMode="auto">
          <a:xfrm>
            <a:off x="6137275" y="6300788"/>
            <a:ext cx="1139825" cy="369887"/>
          </a:xfrm>
          <a:prstGeom prst="rect">
            <a:avLst/>
          </a:prstGeom>
          <a:noFill/>
          <a:ln w="9525">
            <a:noFill/>
            <a:miter lim="800000"/>
            <a:headEnd/>
            <a:tailEnd/>
          </a:ln>
        </p:spPr>
        <p:txBody>
          <a:bodyPr>
            <a:spAutoFit/>
          </a:bodyPr>
          <a:lstStyle/>
          <a:p>
            <a:r>
              <a:rPr lang="zh-CN" altLang="en-US" b="1">
                <a:latin typeface="微软雅黑" pitchFamily="34" charset="-122"/>
                <a:ea typeface="微软雅黑" pitchFamily="34" charset="-122"/>
              </a:rPr>
              <a:t>马 加 爵</a:t>
            </a:r>
          </a:p>
        </p:txBody>
      </p:sp>
      <p:sp>
        <p:nvSpPr>
          <p:cNvPr id="34829" name="TextBox 22"/>
          <p:cNvSpPr txBox="1">
            <a:spLocks noChangeArrowheads="1"/>
          </p:cNvSpPr>
          <p:nvPr/>
        </p:nvSpPr>
        <p:spPr bwMode="auto">
          <a:xfrm>
            <a:off x="9594850" y="6300788"/>
            <a:ext cx="1014413" cy="369887"/>
          </a:xfrm>
          <a:prstGeom prst="rect">
            <a:avLst/>
          </a:prstGeom>
          <a:noFill/>
          <a:ln w="9525">
            <a:noFill/>
            <a:miter lim="800000"/>
            <a:headEnd/>
            <a:tailEnd/>
          </a:ln>
        </p:spPr>
        <p:txBody>
          <a:bodyPr>
            <a:spAutoFit/>
          </a:bodyPr>
          <a:lstStyle/>
          <a:p>
            <a:r>
              <a:rPr lang="zh-CN" altLang="en-US" b="1">
                <a:latin typeface="微软雅黑" pitchFamily="34" charset="-122"/>
                <a:ea typeface="微软雅黑" pitchFamily="34" charset="-122"/>
              </a:rPr>
              <a:t>顾  城</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3053123"/>
            <a:ext cx="12192000" cy="2774156"/>
            <a:chOff x="0" y="3103227"/>
            <a:chExt cx="12192000" cy="2774156"/>
          </a:xfrm>
          <a:solidFill>
            <a:schemeClr val="accent5">
              <a:lumMod val="75000"/>
            </a:schemeClr>
          </a:solidFill>
        </p:grpSpPr>
        <p:sp>
          <p:nvSpPr>
            <p:cNvPr id="5" name="Rectangle 2"/>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3"/>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7" name="图片 6"/>
          <p:cNvPicPr>
            <a:picLocks noChangeAspect="1"/>
          </p:cNvPicPr>
          <p:nvPr/>
        </p:nvPicPr>
        <p:blipFill>
          <a:blip r:embed="rId2"/>
          <a:srcRect/>
          <a:stretch>
            <a:fillRect/>
          </a:stretch>
        </p:blipFill>
        <p:spPr bwMode="auto">
          <a:xfrm>
            <a:off x="157163" y="1439863"/>
            <a:ext cx="5011737" cy="4670425"/>
          </a:xfrm>
          <a:prstGeom prst="rect">
            <a:avLst/>
          </a:prstGeom>
          <a:noFill/>
          <a:ln w="9525">
            <a:noFill/>
            <a:miter lim="800000"/>
            <a:headEnd/>
            <a:tailEnd/>
          </a:ln>
        </p:spPr>
      </p:pic>
      <p:sp>
        <p:nvSpPr>
          <p:cNvPr id="11" name="文本框 128"/>
          <p:cNvSpPr txBox="1">
            <a:spLocks noChangeArrowheads="1"/>
          </p:cNvSpPr>
          <p:nvPr/>
        </p:nvSpPr>
        <p:spPr bwMode="auto">
          <a:xfrm>
            <a:off x="223838" y="236538"/>
            <a:ext cx="3171825"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cs typeface="+mn-cs"/>
              </a:rPr>
              <a:t>追寻生命的意义</a:t>
            </a:r>
            <a:endPar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mn-cs"/>
            </a:endParaRPr>
          </a:p>
        </p:txBody>
      </p:sp>
      <p:grpSp>
        <p:nvGrpSpPr>
          <p:cNvPr id="3" name="组合 20"/>
          <p:cNvGrpSpPr>
            <a:grpSpLocks/>
          </p:cNvGrpSpPr>
          <p:nvPr/>
        </p:nvGrpSpPr>
        <p:grpSpPr bwMode="auto">
          <a:xfrm>
            <a:off x="4746625" y="3497263"/>
            <a:ext cx="5260975" cy="461962"/>
            <a:chOff x="5500088" y="3585029"/>
            <a:chExt cx="2976255" cy="461665"/>
          </a:xfrm>
        </p:grpSpPr>
        <p:sp>
          <p:nvSpPr>
            <p:cNvPr id="35848" name="Freeform 274"/>
            <p:cNvSpPr>
              <a:spLocks noEditPoints="1"/>
            </p:cNvSpPr>
            <p:nvPr/>
          </p:nvSpPr>
          <p:spPr bwMode="auto">
            <a:xfrm>
              <a:off x="5500088" y="3617658"/>
              <a:ext cx="341313" cy="342900"/>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w="9525">
              <a:noFill/>
              <a:round/>
              <a:headEnd/>
              <a:tailEnd/>
            </a:ln>
          </p:spPr>
          <p:txBody>
            <a:bodyPr/>
            <a:lstStyle/>
            <a:p>
              <a:endParaRPr lang="zh-CN" altLang="en-US"/>
            </a:p>
          </p:txBody>
        </p:sp>
        <p:sp>
          <p:nvSpPr>
            <p:cNvPr id="35849" name="TextBox 15"/>
            <p:cNvSpPr txBox="1">
              <a:spLocks noChangeArrowheads="1"/>
            </p:cNvSpPr>
            <p:nvPr/>
          </p:nvSpPr>
          <p:spPr bwMode="auto">
            <a:xfrm>
              <a:off x="5892800" y="3585029"/>
              <a:ext cx="2583543" cy="461665"/>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追寻生命意义的必要</a:t>
              </a:r>
            </a:p>
          </p:txBody>
        </p:sp>
      </p:grpSp>
      <p:grpSp>
        <p:nvGrpSpPr>
          <p:cNvPr id="4" name="组合 21"/>
          <p:cNvGrpSpPr>
            <a:grpSpLocks/>
          </p:cNvGrpSpPr>
          <p:nvPr/>
        </p:nvGrpSpPr>
        <p:grpSpPr bwMode="auto">
          <a:xfrm>
            <a:off x="7251700" y="4529138"/>
            <a:ext cx="4371975" cy="534987"/>
            <a:chOff x="5478292" y="4180086"/>
            <a:chExt cx="3056107" cy="534265"/>
          </a:xfrm>
        </p:grpSpPr>
        <p:sp>
          <p:nvSpPr>
            <p:cNvPr id="35846" name="Freeform 329"/>
            <p:cNvSpPr>
              <a:spLocks noEditPoints="1"/>
            </p:cNvSpPr>
            <p:nvPr/>
          </p:nvSpPr>
          <p:spPr bwMode="auto">
            <a:xfrm>
              <a:off x="5478292" y="4180086"/>
              <a:ext cx="352425" cy="249238"/>
            </a:xfrm>
            <a:custGeom>
              <a:avLst/>
              <a:gdLst>
                <a:gd name="T0" fmla="*/ 2147483647 w 222"/>
                <a:gd name="T1" fmla="*/ 2147483647 h 157"/>
                <a:gd name="T2" fmla="*/ 2147483647 w 222"/>
                <a:gd name="T3" fmla="*/ 2147483647 h 157"/>
                <a:gd name="T4" fmla="*/ 2147483647 w 222"/>
                <a:gd name="T5" fmla="*/ 2147483647 h 157"/>
                <a:gd name="T6" fmla="*/ 2147483647 w 222"/>
                <a:gd name="T7" fmla="*/ 2147483647 h 157"/>
                <a:gd name="T8" fmla="*/ 2147483647 w 222"/>
                <a:gd name="T9" fmla="*/ 2147483647 h 157"/>
                <a:gd name="T10" fmla="*/ 2147483647 w 222"/>
                <a:gd name="T11" fmla="*/ 2147483647 h 157"/>
                <a:gd name="T12" fmla="*/ 2147483647 w 222"/>
                <a:gd name="T13" fmla="*/ 2147483647 h 157"/>
                <a:gd name="T14" fmla="*/ 2147483647 w 222"/>
                <a:gd name="T15" fmla="*/ 2147483647 h 157"/>
                <a:gd name="T16" fmla="*/ 2147483647 w 222"/>
                <a:gd name="T17" fmla="*/ 2147483647 h 157"/>
                <a:gd name="T18" fmla="*/ 2147483647 w 222"/>
                <a:gd name="T19" fmla="*/ 2147483647 h 157"/>
                <a:gd name="T20" fmla="*/ 2147483647 w 222"/>
                <a:gd name="T21" fmla="*/ 2147483647 h 157"/>
                <a:gd name="T22" fmla="*/ 2147483647 w 222"/>
                <a:gd name="T23" fmla="*/ 2147483647 h 157"/>
                <a:gd name="T24" fmla="*/ 2147483647 w 222"/>
                <a:gd name="T25" fmla="*/ 2147483647 h 157"/>
                <a:gd name="T26" fmla="*/ 2147483647 w 222"/>
                <a:gd name="T27" fmla="*/ 2147483647 h 157"/>
                <a:gd name="T28" fmla="*/ 2147483647 w 222"/>
                <a:gd name="T29" fmla="*/ 2147483647 h 157"/>
                <a:gd name="T30" fmla="*/ 2147483647 w 222"/>
                <a:gd name="T31" fmla="*/ 2147483647 h 157"/>
                <a:gd name="T32" fmla="*/ 2147483647 w 222"/>
                <a:gd name="T33" fmla="*/ 2147483647 h 157"/>
                <a:gd name="T34" fmla="*/ 2147483647 w 222"/>
                <a:gd name="T35" fmla="*/ 2147483647 h 157"/>
                <a:gd name="T36" fmla="*/ 0 w 222"/>
                <a:gd name="T37" fmla="*/ 2147483647 h 157"/>
                <a:gd name="T38" fmla="*/ 2147483647 w 222"/>
                <a:gd name="T39" fmla="*/ 2147483647 h 157"/>
                <a:gd name="T40" fmla="*/ 2147483647 w 222"/>
                <a:gd name="T41" fmla="*/ 2147483647 h 157"/>
                <a:gd name="T42" fmla="*/ 2147483647 w 222"/>
                <a:gd name="T43" fmla="*/ 2147483647 h 157"/>
                <a:gd name="T44" fmla="*/ 2147483647 w 222"/>
                <a:gd name="T45" fmla="*/ 2147483647 h 157"/>
                <a:gd name="T46" fmla="*/ 2147483647 w 222"/>
                <a:gd name="T47" fmla="*/ 2147483647 h 157"/>
                <a:gd name="T48" fmla="*/ 2147483647 w 222"/>
                <a:gd name="T49" fmla="*/ 2147483647 h 157"/>
                <a:gd name="T50" fmla="*/ 2147483647 w 222"/>
                <a:gd name="T51" fmla="*/ 2147483647 h 157"/>
                <a:gd name="T52" fmla="*/ 2147483647 w 222"/>
                <a:gd name="T53" fmla="*/ 0 h 157"/>
                <a:gd name="T54" fmla="*/ 2147483647 w 222"/>
                <a:gd name="T55" fmla="*/ 2147483647 h 157"/>
                <a:gd name="T56" fmla="*/ 2147483647 w 222"/>
                <a:gd name="T57" fmla="*/ 2147483647 h 157"/>
                <a:gd name="T58" fmla="*/ 2147483647 w 222"/>
                <a:gd name="T59" fmla="*/ 2147483647 h 157"/>
                <a:gd name="T60" fmla="*/ 2147483647 w 222"/>
                <a:gd name="T61" fmla="*/ 2147483647 h 157"/>
                <a:gd name="T62" fmla="*/ 2147483647 w 222"/>
                <a:gd name="T63" fmla="*/ 2147483647 h 157"/>
                <a:gd name="T64" fmla="*/ 2147483647 w 222"/>
                <a:gd name="T65" fmla="*/ 2147483647 h 157"/>
                <a:gd name="T66" fmla="*/ 2147483647 w 222"/>
                <a:gd name="T67" fmla="*/ 2147483647 h 157"/>
                <a:gd name="T68" fmla="*/ 2147483647 w 222"/>
                <a:gd name="T69" fmla="*/ 0 h 157"/>
                <a:gd name="T70" fmla="*/ 2147483647 w 222"/>
                <a:gd name="T71" fmla="*/ 0 h 157"/>
                <a:gd name="T72" fmla="*/ 2147483647 w 222"/>
                <a:gd name="T73" fmla="*/ 2147483647 h 157"/>
                <a:gd name="T74" fmla="*/ 2147483647 w 222"/>
                <a:gd name="T75" fmla="*/ 2147483647 h 157"/>
                <a:gd name="T76" fmla="*/ 2147483647 w 222"/>
                <a:gd name="T77" fmla="*/ 2147483647 h 157"/>
                <a:gd name="T78" fmla="*/ 2147483647 w 222"/>
                <a:gd name="T79" fmla="*/ 2147483647 h 157"/>
                <a:gd name="T80" fmla="*/ 2147483647 w 222"/>
                <a:gd name="T81" fmla="*/ 2147483647 h 157"/>
                <a:gd name="T82" fmla="*/ 2147483647 w 222"/>
                <a:gd name="T83" fmla="*/ 2147483647 h 157"/>
                <a:gd name="T84" fmla="*/ 2147483647 w 222"/>
                <a:gd name="T85" fmla="*/ 2147483647 h 157"/>
                <a:gd name="T86" fmla="*/ 2147483647 w 222"/>
                <a:gd name="T87" fmla="*/ 2147483647 h 157"/>
                <a:gd name="T88" fmla="*/ 2147483647 w 222"/>
                <a:gd name="T89" fmla="*/ 2147483647 h 157"/>
                <a:gd name="T90" fmla="*/ 2147483647 w 222"/>
                <a:gd name="T91" fmla="*/ 2147483647 h 157"/>
                <a:gd name="T92" fmla="*/ 2147483647 w 222"/>
                <a:gd name="T93" fmla="*/ 2147483647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2"/>
                <a:gd name="T142" fmla="*/ 0 h 157"/>
                <a:gd name="T143" fmla="*/ 222 w 222"/>
                <a:gd name="T144" fmla="*/ 157 h 15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2" h="157">
                  <a:moveTo>
                    <a:pt x="18" y="113"/>
                  </a:moveTo>
                  <a:lnTo>
                    <a:pt x="94" y="113"/>
                  </a:lnTo>
                  <a:lnTo>
                    <a:pt x="107" y="157"/>
                  </a:lnTo>
                  <a:lnTo>
                    <a:pt x="5" y="157"/>
                  </a:lnTo>
                  <a:lnTo>
                    <a:pt x="18" y="113"/>
                  </a:lnTo>
                  <a:close/>
                  <a:moveTo>
                    <a:pt x="209" y="73"/>
                  </a:moveTo>
                  <a:lnTo>
                    <a:pt x="209" y="86"/>
                  </a:lnTo>
                  <a:lnTo>
                    <a:pt x="220" y="95"/>
                  </a:lnTo>
                  <a:lnTo>
                    <a:pt x="207" y="95"/>
                  </a:lnTo>
                  <a:lnTo>
                    <a:pt x="200" y="106"/>
                  </a:lnTo>
                  <a:lnTo>
                    <a:pt x="200" y="93"/>
                  </a:lnTo>
                  <a:lnTo>
                    <a:pt x="187" y="84"/>
                  </a:lnTo>
                  <a:lnTo>
                    <a:pt x="200" y="86"/>
                  </a:lnTo>
                  <a:lnTo>
                    <a:pt x="209" y="73"/>
                  </a:lnTo>
                  <a:close/>
                  <a:moveTo>
                    <a:pt x="20" y="84"/>
                  </a:moveTo>
                  <a:lnTo>
                    <a:pt x="14" y="95"/>
                  </a:lnTo>
                  <a:lnTo>
                    <a:pt x="0" y="95"/>
                  </a:lnTo>
                  <a:lnTo>
                    <a:pt x="11" y="102"/>
                  </a:lnTo>
                  <a:lnTo>
                    <a:pt x="11" y="115"/>
                  </a:lnTo>
                  <a:lnTo>
                    <a:pt x="18" y="104"/>
                  </a:lnTo>
                  <a:lnTo>
                    <a:pt x="34" y="104"/>
                  </a:lnTo>
                  <a:lnTo>
                    <a:pt x="20" y="97"/>
                  </a:lnTo>
                  <a:lnTo>
                    <a:pt x="20" y="84"/>
                  </a:lnTo>
                  <a:close/>
                  <a:moveTo>
                    <a:pt x="82" y="0"/>
                  </a:moveTo>
                  <a:lnTo>
                    <a:pt x="80" y="26"/>
                  </a:lnTo>
                  <a:lnTo>
                    <a:pt x="105" y="42"/>
                  </a:lnTo>
                  <a:lnTo>
                    <a:pt x="78" y="39"/>
                  </a:lnTo>
                  <a:lnTo>
                    <a:pt x="62" y="64"/>
                  </a:lnTo>
                  <a:lnTo>
                    <a:pt x="65" y="37"/>
                  </a:lnTo>
                  <a:lnTo>
                    <a:pt x="40" y="22"/>
                  </a:lnTo>
                  <a:lnTo>
                    <a:pt x="67" y="22"/>
                  </a:lnTo>
                  <a:lnTo>
                    <a:pt x="82" y="0"/>
                  </a:lnTo>
                  <a:close/>
                  <a:moveTo>
                    <a:pt x="133" y="113"/>
                  </a:moveTo>
                  <a:lnTo>
                    <a:pt x="209" y="113"/>
                  </a:lnTo>
                  <a:lnTo>
                    <a:pt x="222" y="157"/>
                  </a:lnTo>
                  <a:lnTo>
                    <a:pt x="120" y="157"/>
                  </a:lnTo>
                  <a:lnTo>
                    <a:pt x="133" y="113"/>
                  </a:lnTo>
                  <a:close/>
                  <a:moveTo>
                    <a:pt x="74" y="55"/>
                  </a:moveTo>
                  <a:lnTo>
                    <a:pt x="60" y="99"/>
                  </a:lnTo>
                  <a:lnTo>
                    <a:pt x="162" y="99"/>
                  </a:lnTo>
                  <a:lnTo>
                    <a:pt x="149" y="55"/>
                  </a:lnTo>
                  <a:lnTo>
                    <a:pt x="74" y="55"/>
                  </a:lnTo>
                  <a:close/>
                </a:path>
              </a:pathLst>
            </a:custGeom>
            <a:solidFill>
              <a:schemeClr val="bg1"/>
            </a:solidFill>
            <a:ln w="9525">
              <a:noFill/>
              <a:round/>
              <a:headEnd/>
              <a:tailEnd/>
            </a:ln>
          </p:spPr>
          <p:txBody>
            <a:bodyPr/>
            <a:lstStyle/>
            <a:p>
              <a:endParaRPr lang="zh-CN" altLang="en-US"/>
            </a:p>
          </p:txBody>
        </p:sp>
        <p:sp>
          <p:nvSpPr>
            <p:cNvPr id="35847" name="TextBox 16"/>
            <p:cNvSpPr txBox="1">
              <a:spLocks noChangeArrowheads="1"/>
            </p:cNvSpPr>
            <p:nvPr/>
          </p:nvSpPr>
          <p:spPr bwMode="auto">
            <a:xfrm>
              <a:off x="6023428" y="4252686"/>
              <a:ext cx="2510971" cy="461665"/>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追寻生命意义的方法</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42" presetClass="path" presetSubtype="0" accel="50000" decel="50000" fill="hold" nodeType="withEffect">
                                  <p:stCondLst>
                                    <p:cond delay="0"/>
                                  </p:stCondLst>
                                  <p:childTnLst>
                                    <p:animMotion origin="layout" path="M 6.25E-7 -2.96296E-6 L 0.00065 -0.17384 " pathEditMode="relative" rAng="0" ptsTypes="AA">
                                      <p:cBhvr>
                                        <p:cTn id="13" dur="1000" spd="-100000" fill="hold"/>
                                        <p:tgtEl>
                                          <p:spTgt spid="7"/>
                                        </p:tgtEl>
                                        <p:attrNameLst>
                                          <p:attrName>ppt_x</p:attrName>
                                          <p:attrName>ppt_y</p:attrName>
                                        </p:attrNameLst>
                                      </p:cBhvr>
                                      <p:rCtr x="26" y="-8704"/>
                                    </p:animMotion>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000" fill="hold"/>
                                        <p:tgtEl>
                                          <p:spTgt spid="3"/>
                                        </p:tgtEl>
                                        <p:attrNameLst>
                                          <p:attrName>ppt_x</p:attrName>
                                        </p:attrNameLst>
                                      </p:cBhvr>
                                      <p:tavLst>
                                        <p:tav tm="0">
                                          <p:val>
                                            <p:strVal val="1+#ppt_w/2"/>
                                          </p:val>
                                        </p:tav>
                                        <p:tav tm="100000">
                                          <p:val>
                                            <p:strVal val="#ppt_x"/>
                                          </p:val>
                                        </p:tav>
                                      </p:tavLst>
                                    </p:anim>
                                    <p:anim calcmode="lin" valueType="num">
                                      <p:cBhvr additive="base">
                                        <p:cTn id="2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6866" name="组合 43"/>
          <p:cNvGrpSpPr>
            <a:grpSpLocks/>
          </p:cNvGrpSpPr>
          <p:nvPr/>
        </p:nvGrpSpPr>
        <p:grpSpPr bwMode="auto">
          <a:xfrm>
            <a:off x="1920875" y="2809875"/>
            <a:ext cx="8528050" cy="1719263"/>
            <a:chOff x="1804988" y="2578100"/>
            <a:chExt cx="5583237" cy="1125538"/>
          </a:xfrm>
        </p:grpSpPr>
        <p:sp>
          <p:nvSpPr>
            <p:cNvPr id="5" name="Rectangle 6"/>
            <p:cNvSpPr>
              <a:spLocks noChangeArrowheads="1"/>
            </p:cNvSpPr>
            <p:nvPr/>
          </p:nvSpPr>
          <p:spPr bwMode="auto">
            <a:xfrm rot="-2700000">
              <a:off x="6267836" y="2578100"/>
              <a:ext cx="1120389" cy="1120341"/>
            </a:xfrm>
            <a:custGeom>
              <a:avLst/>
              <a:gdLst>
                <a:gd name="T0" fmla="*/ 41551 w 1120064"/>
                <a:gd name="T1" fmla="*/ 0 h 1120063"/>
                <a:gd name="T2" fmla="*/ 1064737 w 1120064"/>
                <a:gd name="T3" fmla="*/ 58174 h 1120063"/>
                <a:gd name="T4" fmla="*/ 1122910 w 1120064"/>
                <a:gd name="T5" fmla="*/ 1081362 h 1120063"/>
                <a:gd name="T6" fmla="*/ 0 w 1120064"/>
                <a:gd name="T7" fmla="*/ 1122913 h 1120063"/>
                <a:gd name="T8" fmla="*/ 41551 w 1120064"/>
                <a:gd name="T9" fmla="*/ 0 h 1120063"/>
                <a:gd name="T10" fmla="*/ 0 60000 65536"/>
                <a:gd name="T11" fmla="*/ 0 60000 65536"/>
                <a:gd name="T12" fmla="*/ 0 60000 65536"/>
                <a:gd name="T13" fmla="*/ 0 60000 65536"/>
                <a:gd name="T14" fmla="*/ 0 60000 65536"/>
                <a:gd name="T15" fmla="*/ 0 w 1120064"/>
                <a:gd name="T16" fmla="*/ 0 h 1120063"/>
                <a:gd name="T17" fmla="*/ 1120064 w 1120064"/>
                <a:gd name="T18" fmla="*/ 1120063 h 1120063"/>
              </a:gdLst>
              <a:ahLst/>
              <a:cxnLst>
                <a:cxn ang="T10">
                  <a:pos x="T0" y="T1"/>
                </a:cxn>
                <a:cxn ang="T11">
                  <a:pos x="T2" y="T3"/>
                </a:cxn>
                <a:cxn ang="T12">
                  <a:pos x="T4" y="T5"/>
                </a:cxn>
                <a:cxn ang="T13">
                  <a:pos x="T6" y="T7"/>
                </a:cxn>
                <a:cxn ang="T14">
                  <a:pos x="T8" y="T9"/>
                </a:cxn>
              </a:cxnLst>
              <a:rect l="T15" t="T16" r="T17" b="T18"/>
              <a:pathLst>
                <a:path w="1120064" h="1120063">
                  <a:moveTo>
                    <a:pt x="41447" y="0"/>
                  </a:moveTo>
                  <a:lnTo>
                    <a:pt x="1062038" y="58026"/>
                  </a:lnTo>
                  <a:lnTo>
                    <a:pt x="1120064" y="1078616"/>
                  </a:lnTo>
                  <a:lnTo>
                    <a:pt x="0" y="1120063"/>
                  </a:lnTo>
                  <a:lnTo>
                    <a:pt x="41447" y="0"/>
                  </a:lnTo>
                  <a:close/>
                </a:path>
              </a:pathLst>
            </a:custGeom>
            <a:solidFill>
              <a:schemeClr val="bg1">
                <a:lumMod val="65000"/>
              </a:schemeClr>
            </a:solidFill>
            <a:ln w="6350">
              <a:noFill/>
              <a:miter lim="800000"/>
              <a:headEnd/>
              <a:tailEnd/>
            </a:ln>
          </p:spPr>
          <p:txBody>
            <a:bodyPr wrap="none" lIns="0" tIns="0" rIns="0" bIns="0" anchor="ctr"/>
            <a:lstStyle/>
            <a:p>
              <a:pPr fontAlgn="auto">
                <a:spcBef>
                  <a:spcPts val="0"/>
                </a:spcBef>
                <a:spcAft>
                  <a:spcPts val="0"/>
                </a:spcAft>
                <a:defRPr/>
              </a:pPr>
              <a:endParaRPr lang="zh-CN" altLang="en-US">
                <a:latin typeface="+mn-lt"/>
                <a:ea typeface="+mn-ea"/>
                <a:cs typeface="+mn-cs"/>
              </a:endParaRPr>
            </a:p>
          </p:txBody>
        </p:sp>
        <p:sp>
          <p:nvSpPr>
            <p:cNvPr id="6" name="Rectangle 6"/>
            <p:cNvSpPr>
              <a:spLocks noChangeArrowheads="1"/>
            </p:cNvSpPr>
            <p:nvPr/>
          </p:nvSpPr>
          <p:spPr bwMode="auto">
            <a:xfrm rot="-2700000">
              <a:off x="4049923" y="2578100"/>
              <a:ext cx="1119350" cy="1120341"/>
            </a:xfrm>
            <a:custGeom>
              <a:avLst/>
              <a:gdLst>
                <a:gd name="T0" fmla="*/ 41319 w 1120064"/>
                <a:gd name="T1" fmla="*/ 0 h 1120063"/>
                <a:gd name="T2" fmla="*/ 1058715 w 1120064"/>
                <a:gd name="T3" fmla="*/ 58174 h 1120063"/>
                <a:gd name="T4" fmla="*/ 1116560 w 1120064"/>
                <a:gd name="T5" fmla="*/ 1081362 h 1120063"/>
                <a:gd name="T6" fmla="*/ 0 w 1120064"/>
                <a:gd name="T7" fmla="*/ 1122913 h 1120063"/>
                <a:gd name="T8" fmla="*/ 41319 w 1120064"/>
                <a:gd name="T9" fmla="*/ 0 h 1120063"/>
                <a:gd name="T10" fmla="*/ 0 60000 65536"/>
                <a:gd name="T11" fmla="*/ 0 60000 65536"/>
                <a:gd name="T12" fmla="*/ 0 60000 65536"/>
                <a:gd name="T13" fmla="*/ 0 60000 65536"/>
                <a:gd name="T14" fmla="*/ 0 60000 65536"/>
                <a:gd name="T15" fmla="*/ 0 w 1120064"/>
                <a:gd name="T16" fmla="*/ 0 h 1120063"/>
                <a:gd name="T17" fmla="*/ 1120064 w 1120064"/>
                <a:gd name="T18" fmla="*/ 1120063 h 1120063"/>
              </a:gdLst>
              <a:ahLst/>
              <a:cxnLst>
                <a:cxn ang="T10">
                  <a:pos x="T0" y="T1"/>
                </a:cxn>
                <a:cxn ang="T11">
                  <a:pos x="T2" y="T3"/>
                </a:cxn>
                <a:cxn ang="T12">
                  <a:pos x="T4" y="T5"/>
                </a:cxn>
                <a:cxn ang="T13">
                  <a:pos x="T6" y="T7"/>
                </a:cxn>
                <a:cxn ang="T14">
                  <a:pos x="T8" y="T9"/>
                </a:cxn>
              </a:cxnLst>
              <a:rect l="T15" t="T16" r="T17" b="T18"/>
              <a:pathLst>
                <a:path w="1120064" h="1120063">
                  <a:moveTo>
                    <a:pt x="41447" y="0"/>
                  </a:moveTo>
                  <a:lnTo>
                    <a:pt x="1062038" y="58026"/>
                  </a:lnTo>
                  <a:lnTo>
                    <a:pt x="1120064" y="1078616"/>
                  </a:lnTo>
                  <a:lnTo>
                    <a:pt x="0" y="1120063"/>
                  </a:lnTo>
                  <a:lnTo>
                    <a:pt x="41447" y="0"/>
                  </a:lnTo>
                  <a:close/>
                </a:path>
              </a:pathLst>
            </a:custGeom>
            <a:solidFill>
              <a:schemeClr val="bg1">
                <a:lumMod val="75000"/>
              </a:schemeClr>
            </a:solidFill>
            <a:ln w="6350">
              <a:noFill/>
              <a:miter lim="800000"/>
              <a:headEnd/>
              <a:tailEnd/>
            </a:ln>
          </p:spPr>
          <p:txBody>
            <a:bodyPr wrap="none" lIns="0" tIns="0" rIns="0" bIns="0" anchor="ctr"/>
            <a:lstStyle/>
            <a:p>
              <a:pPr fontAlgn="auto">
                <a:spcBef>
                  <a:spcPts val="0"/>
                </a:spcBef>
                <a:spcAft>
                  <a:spcPts val="0"/>
                </a:spcAft>
                <a:defRPr/>
              </a:pPr>
              <a:endParaRPr lang="zh-CN" altLang="en-US">
                <a:latin typeface="+mn-lt"/>
                <a:ea typeface="+mn-ea"/>
                <a:cs typeface="+mn-cs"/>
              </a:endParaRPr>
            </a:p>
          </p:txBody>
        </p:sp>
        <p:sp>
          <p:nvSpPr>
            <p:cNvPr id="7" name="Rectangle 6"/>
            <p:cNvSpPr>
              <a:spLocks noChangeArrowheads="1"/>
            </p:cNvSpPr>
            <p:nvPr/>
          </p:nvSpPr>
          <p:spPr bwMode="auto">
            <a:xfrm rot="-2700000">
              <a:off x="1804988" y="2583297"/>
              <a:ext cx="1120389" cy="1120341"/>
            </a:xfrm>
            <a:custGeom>
              <a:avLst/>
              <a:gdLst>
                <a:gd name="T0" fmla="*/ 41551 w 1120064"/>
                <a:gd name="T1" fmla="*/ 0 h 1120063"/>
                <a:gd name="T2" fmla="*/ 1064737 w 1120064"/>
                <a:gd name="T3" fmla="*/ 58174 h 1120063"/>
                <a:gd name="T4" fmla="*/ 1122910 w 1120064"/>
                <a:gd name="T5" fmla="*/ 1081362 h 1120063"/>
                <a:gd name="T6" fmla="*/ 0 w 1120064"/>
                <a:gd name="T7" fmla="*/ 1122913 h 1120063"/>
                <a:gd name="T8" fmla="*/ 41551 w 1120064"/>
                <a:gd name="T9" fmla="*/ 0 h 1120063"/>
                <a:gd name="T10" fmla="*/ 0 60000 65536"/>
                <a:gd name="T11" fmla="*/ 0 60000 65536"/>
                <a:gd name="T12" fmla="*/ 0 60000 65536"/>
                <a:gd name="T13" fmla="*/ 0 60000 65536"/>
                <a:gd name="T14" fmla="*/ 0 60000 65536"/>
                <a:gd name="T15" fmla="*/ 0 w 1120064"/>
                <a:gd name="T16" fmla="*/ 0 h 1120063"/>
                <a:gd name="T17" fmla="*/ 1120064 w 1120064"/>
                <a:gd name="T18" fmla="*/ 1120063 h 1120063"/>
              </a:gdLst>
              <a:ahLst/>
              <a:cxnLst>
                <a:cxn ang="T10">
                  <a:pos x="T0" y="T1"/>
                </a:cxn>
                <a:cxn ang="T11">
                  <a:pos x="T2" y="T3"/>
                </a:cxn>
                <a:cxn ang="T12">
                  <a:pos x="T4" y="T5"/>
                </a:cxn>
                <a:cxn ang="T13">
                  <a:pos x="T6" y="T7"/>
                </a:cxn>
                <a:cxn ang="T14">
                  <a:pos x="T8" y="T9"/>
                </a:cxn>
              </a:cxnLst>
              <a:rect l="T15" t="T16" r="T17" b="T18"/>
              <a:pathLst>
                <a:path w="1120064" h="1120063">
                  <a:moveTo>
                    <a:pt x="41447" y="0"/>
                  </a:moveTo>
                  <a:lnTo>
                    <a:pt x="1062038" y="58026"/>
                  </a:lnTo>
                  <a:lnTo>
                    <a:pt x="1120064" y="1078616"/>
                  </a:lnTo>
                  <a:lnTo>
                    <a:pt x="0" y="1120063"/>
                  </a:lnTo>
                  <a:lnTo>
                    <a:pt x="41447" y="0"/>
                  </a:lnTo>
                  <a:close/>
                </a:path>
              </a:pathLst>
            </a:custGeom>
            <a:solidFill>
              <a:schemeClr val="bg1">
                <a:lumMod val="65000"/>
              </a:schemeClr>
            </a:solidFill>
            <a:ln w="6350">
              <a:noFill/>
              <a:miter lim="800000"/>
              <a:headEnd/>
              <a:tailEnd/>
            </a:ln>
          </p:spPr>
          <p:txBody>
            <a:bodyPr wrap="none" lIns="0" tIns="0" rIns="0" bIns="0" anchor="ctr"/>
            <a:lstStyle/>
            <a:p>
              <a:pPr fontAlgn="auto">
                <a:spcBef>
                  <a:spcPts val="0"/>
                </a:spcBef>
                <a:spcAft>
                  <a:spcPts val="0"/>
                </a:spcAft>
                <a:defRPr/>
              </a:pPr>
              <a:endParaRPr lang="zh-CN" altLang="en-US">
                <a:latin typeface="+mn-lt"/>
                <a:ea typeface="+mn-ea"/>
                <a:cs typeface="+mn-cs"/>
              </a:endParaRPr>
            </a:p>
          </p:txBody>
        </p:sp>
      </p:grpSp>
      <p:sp>
        <p:nvSpPr>
          <p:cNvPr id="15" name="Freeform 4"/>
          <p:cNvSpPr>
            <a:spLocks/>
          </p:cNvSpPr>
          <p:nvPr/>
        </p:nvSpPr>
        <p:spPr bwMode="auto">
          <a:xfrm>
            <a:off x="1212850" y="1957388"/>
            <a:ext cx="6343650" cy="3311525"/>
          </a:xfrm>
          <a:custGeom>
            <a:avLst/>
            <a:gdLst>
              <a:gd name="T0" fmla="*/ 2147483647 w 1558"/>
              <a:gd name="T1" fmla="*/ 2147483647 h 814"/>
              <a:gd name="T2" fmla="*/ 2147483647 w 1558"/>
              <a:gd name="T3" fmla="*/ 0 h 814"/>
              <a:gd name="T4" fmla="*/ 2147483647 w 1558"/>
              <a:gd name="T5" fmla="*/ 2147483647 h 814"/>
              <a:gd name="T6" fmla="*/ 0 w 1558"/>
              <a:gd name="T7" fmla="*/ 2147483647 h 814"/>
              <a:gd name="T8" fmla="*/ 2147483647 w 1558"/>
              <a:gd name="T9" fmla="*/ 2147483647 h 814"/>
              <a:gd name="T10" fmla="*/ 2147483647 w 1558"/>
              <a:gd name="T11" fmla="*/ 214748364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a:solidFill>
              <a:srgbClr val="2F3855"/>
            </a:solidFill>
            <a:round/>
            <a:headEnd/>
            <a:tailEnd/>
          </a:ln>
        </p:spPr>
        <p:txBody>
          <a:bodyPr wrap="none" lIns="0" tIns="0" rIns="0" bIns="0" anchor="ctr"/>
          <a:lstStyle/>
          <a:p>
            <a:endParaRPr lang="zh-CN" altLang="en-US"/>
          </a:p>
        </p:txBody>
      </p:sp>
      <p:sp>
        <p:nvSpPr>
          <p:cNvPr id="14" name="Rectangle 7"/>
          <p:cNvSpPr>
            <a:spLocks noChangeArrowheads="1"/>
          </p:cNvSpPr>
          <p:nvPr/>
        </p:nvSpPr>
        <p:spPr bwMode="auto">
          <a:xfrm rot="18900000">
            <a:off x="5370513" y="2822575"/>
            <a:ext cx="1589087" cy="1589088"/>
          </a:xfrm>
          <a:prstGeom prst="rect">
            <a:avLst/>
          </a:prstGeom>
          <a:solidFill>
            <a:schemeClr val="accent1">
              <a:lumMod val="50000"/>
            </a:schemeClr>
          </a:solidFill>
          <a:ln w="6350">
            <a:noFill/>
            <a:miter lim="800000"/>
            <a:headEnd/>
            <a:tailEnd/>
          </a:ln>
        </p:spPr>
        <p:txBody>
          <a:bodyPr wrap="none" lIns="0" tIns="0" rIns="0" bIns="0" anchor="ctr"/>
          <a:lstStyle/>
          <a:p>
            <a:pPr eaLnBrk="0" fontAlgn="auto" hangingPunct="0">
              <a:spcBef>
                <a:spcPts val="0"/>
              </a:spcBef>
              <a:spcAft>
                <a:spcPts val="0"/>
              </a:spcAft>
              <a:defRPr/>
            </a:pPr>
            <a:endParaRPr lang="zh-CN" altLang="en-US" sz="1300" b="1">
              <a:solidFill>
                <a:srgbClr val="000000"/>
              </a:solidFill>
              <a:latin typeface="+mn-lt"/>
              <a:ea typeface="+mn-ea"/>
              <a:cs typeface="+mn-cs"/>
            </a:endParaRPr>
          </a:p>
        </p:txBody>
      </p:sp>
      <p:sp>
        <p:nvSpPr>
          <p:cNvPr id="11" name="Freeform 5"/>
          <p:cNvSpPr>
            <a:spLocks/>
          </p:cNvSpPr>
          <p:nvPr/>
        </p:nvSpPr>
        <p:spPr bwMode="auto">
          <a:xfrm flipH="1" flipV="1">
            <a:off x="4791075" y="1957388"/>
            <a:ext cx="6343650" cy="3311525"/>
          </a:xfrm>
          <a:custGeom>
            <a:avLst/>
            <a:gdLst>
              <a:gd name="T0" fmla="*/ 2147483647 w 1558"/>
              <a:gd name="T1" fmla="*/ 2147483647 h 814"/>
              <a:gd name="T2" fmla="*/ 2147483647 w 1558"/>
              <a:gd name="T3" fmla="*/ 0 h 814"/>
              <a:gd name="T4" fmla="*/ 2147483647 w 1558"/>
              <a:gd name="T5" fmla="*/ 2147483647 h 814"/>
              <a:gd name="T6" fmla="*/ 0 w 1558"/>
              <a:gd name="T7" fmla="*/ 2147483647 h 814"/>
              <a:gd name="T8" fmla="*/ 2147483647 w 1558"/>
              <a:gd name="T9" fmla="*/ 2147483647 h 814"/>
              <a:gd name="T10" fmla="*/ 2147483647 w 1558"/>
              <a:gd name="T11" fmla="*/ 214748364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a:solidFill>
              <a:srgbClr val="2F3855"/>
            </a:solidFill>
            <a:round/>
            <a:headEnd/>
            <a:tailEnd/>
          </a:ln>
        </p:spPr>
        <p:txBody>
          <a:bodyPr wrap="none" lIns="0" tIns="0" rIns="0" bIns="0" anchor="ctr"/>
          <a:lstStyle/>
          <a:p>
            <a:endParaRPr lang="zh-CN" altLang="en-US"/>
          </a:p>
        </p:txBody>
      </p:sp>
      <p:sp>
        <p:nvSpPr>
          <p:cNvPr id="36870" name="Rectangle 8"/>
          <p:cNvSpPr>
            <a:spLocks noChangeArrowheads="1"/>
          </p:cNvSpPr>
          <p:nvPr/>
        </p:nvSpPr>
        <p:spPr bwMode="auto">
          <a:xfrm rot="-2700000">
            <a:off x="8696325" y="2822575"/>
            <a:ext cx="1590675" cy="1589088"/>
          </a:xfrm>
          <a:prstGeom prst="rect">
            <a:avLst/>
          </a:prstGeom>
          <a:solidFill>
            <a:srgbClr val="589876"/>
          </a:solidFill>
          <a:ln w="6350">
            <a:noFill/>
            <a:miter lim="800000"/>
            <a:headEnd/>
            <a:tailEnd/>
          </a:ln>
        </p:spPr>
        <p:txBody>
          <a:bodyPr wrap="none" lIns="0" tIns="0" rIns="0" bIns="0" anchor="ctr"/>
          <a:lstStyle/>
          <a:p>
            <a:pPr eaLnBrk="0" hangingPunct="0"/>
            <a:endParaRPr lang="zh-CN" altLang="en-US" sz="1300" b="1">
              <a:solidFill>
                <a:srgbClr val="000000"/>
              </a:solidFill>
              <a:latin typeface="等线"/>
            </a:endParaRPr>
          </a:p>
        </p:txBody>
      </p:sp>
      <p:sp>
        <p:nvSpPr>
          <p:cNvPr id="36871" name="矩形 29"/>
          <p:cNvSpPr>
            <a:spLocks noChangeArrowheads="1"/>
          </p:cNvSpPr>
          <p:nvPr/>
        </p:nvSpPr>
        <p:spPr bwMode="auto">
          <a:xfrm>
            <a:off x="5199063" y="2914650"/>
            <a:ext cx="1944687" cy="1347788"/>
          </a:xfrm>
          <a:prstGeom prst="rect">
            <a:avLst/>
          </a:prstGeom>
          <a:noFill/>
          <a:ln w="9525">
            <a:noFill/>
            <a:miter lim="800000"/>
            <a:headEnd/>
            <a:tailEnd/>
          </a:ln>
        </p:spPr>
        <p:txBody>
          <a:bodyPr>
            <a:spAutoFit/>
          </a:bodyPr>
          <a:lstStyle/>
          <a:p>
            <a:pPr algn="ctr">
              <a:spcBef>
                <a:spcPct val="20000"/>
              </a:spcBef>
            </a:pPr>
            <a:r>
              <a:rPr lang="zh-CN" altLang="en-US" sz="2400">
                <a:solidFill>
                  <a:schemeClr val="bg1"/>
                </a:solidFill>
                <a:latin typeface="等线"/>
                <a:ea typeface="微软雅黑" pitchFamily="34" charset="-122"/>
              </a:rPr>
              <a:t>生命的</a:t>
            </a:r>
            <a:endParaRPr lang="en-US" altLang="zh-CN" sz="2400">
              <a:solidFill>
                <a:schemeClr val="bg1"/>
              </a:solidFill>
              <a:latin typeface="等线"/>
              <a:ea typeface="微软雅黑" pitchFamily="34" charset="-122"/>
            </a:endParaRPr>
          </a:p>
          <a:p>
            <a:pPr algn="ctr">
              <a:spcBef>
                <a:spcPct val="20000"/>
              </a:spcBef>
            </a:pPr>
            <a:r>
              <a:rPr lang="zh-CN" altLang="en-US" sz="2400">
                <a:solidFill>
                  <a:schemeClr val="bg1"/>
                </a:solidFill>
                <a:latin typeface="等线"/>
                <a:ea typeface="微软雅黑" pitchFamily="34" charset="-122"/>
              </a:rPr>
              <a:t>苦难需要</a:t>
            </a:r>
            <a:endParaRPr lang="en-US" altLang="zh-CN" sz="2400">
              <a:solidFill>
                <a:schemeClr val="bg1"/>
              </a:solidFill>
              <a:latin typeface="等线"/>
              <a:ea typeface="微软雅黑" pitchFamily="34" charset="-122"/>
            </a:endParaRPr>
          </a:p>
          <a:p>
            <a:pPr algn="ctr">
              <a:spcBef>
                <a:spcPct val="20000"/>
              </a:spcBef>
            </a:pPr>
            <a:r>
              <a:rPr lang="zh-CN" altLang="en-US" sz="2400">
                <a:solidFill>
                  <a:schemeClr val="bg1"/>
                </a:solidFill>
                <a:latin typeface="等线"/>
                <a:ea typeface="微软雅黑" pitchFamily="34" charset="-122"/>
              </a:rPr>
              <a:t>意义去承载</a:t>
            </a:r>
            <a:endParaRPr lang="zh-CN" altLang="en-US" sz="2400">
              <a:solidFill>
                <a:schemeClr val="bg1"/>
              </a:solidFill>
              <a:latin typeface="方正兰亭纤黑_GBK"/>
              <a:ea typeface="微软雅黑" pitchFamily="34" charset="-122"/>
            </a:endParaRPr>
          </a:p>
        </p:txBody>
      </p:sp>
      <p:sp>
        <p:nvSpPr>
          <p:cNvPr id="36872" name="文本框 33"/>
          <p:cNvSpPr txBox="1">
            <a:spLocks noChangeArrowheads="1"/>
          </p:cNvSpPr>
          <p:nvPr/>
        </p:nvSpPr>
        <p:spPr bwMode="auto">
          <a:xfrm>
            <a:off x="6911975" y="2886075"/>
            <a:ext cx="5159375" cy="1347788"/>
          </a:xfrm>
          <a:prstGeom prst="rect">
            <a:avLst/>
          </a:prstGeom>
          <a:noFill/>
          <a:ln w="9525">
            <a:noFill/>
            <a:miter lim="800000"/>
            <a:headEnd/>
            <a:tailEnd/>
          </a:ln>
        </p:spPr>
        <p:txBody>
          <a:bodyPr>
            <a:spAutoFit/>
          </a:bodyPr>
          <a:lstStyle/>
          <a:p>
            <a:pPr algn="ctr">
              <a:spcBef>
                <a:spcPct val="20000"/>
              </a:spcBef>
            </a:pPr>
            <a:r>
              <a:rPr lang="zh-CN" altLang="en-US" sz="2400">
                <a:solidFill>
                  <a:schemeClr val="bg1"/>
                </a:solidFill>
                <a:latin typeface="等线"/>
                <a:ea typeface="微软雅黑" pitchFamily="34" charset="-122"/>
              </a:rPr>
              <a:t>生命的</a:t>
            </a:r>
            <a:endParaRPr lang="en-US" altLang="zh-CN" sz="2400">
              <a:solidFill>
                <a:schemeClr val="bg1"/>
              </a:solidFill>
              <a:latin typeface="等线"/>
              <a:ea typeface="微软雅黑" pitchFamily="34" charset="-122"/>
            </a:endParaRPr>
          </a:p>
          <a:p>
            <a:pPr algn="ctr">
              <a:spcBef>
                <a:spcPct val="20000"/>
              </a:spcBef>
            </a:pPr>
            <a:r>
              <a:rPr lang="zh-CN" altLang="en-US" sz="2400">
                <a:solidFill>
                  <a:schemeClr val="bg1"/>
                </a:solidFill>
                <a:latin typeface="等线"/>
                <a:ea typeface="微软雅黑" pitchFamily="34" charset="-122"/>
              </a:rPr>
              <a:t>有限需要</a:t>
            </a:r>
            <a:endParaRPr lang="en-US" altLang="zh-CN" sz="2400">
              <a:solidFill>
                <a:schemeClr val="bg1"/>
              </a:solidFill>
              <a:latin typeface="等线"/>
              <a:ea typeface="微软雅黑" pitchFamily="34" charset="-122"/>
            </a:endParaRPr>
          </a:p>
          <a:p>
            <a:pPr algn="ctr">
              <a:spcBef>
                <a:spcPct val="20000"/>
              </a:spcBef>
            </a:pPr>
            <a:r>
              <a:rPr lang="zh-CN" altLang="en-US" sz="2400">
                <a:solidFill>
                  <a:schemeClr val="bg1"/>
                </a:solidFill>
                <a:latin typeface="等线"/>
                <a:ea typeface="微软雅黑" pitchFamily="34" charset="-122"/>
              </a:rPr>
              <a:t>意义去超越</a:t>
            </a:r>
          </a:p>
        </p:txBody>
      </p:sp>
      <p:pic>
        <p:nvPicPr>
          <p:cNvPr id="36873" name="图片 21" descr="44.gif"/>
          <p:cNvPicPr>
            <a:picLocks noChangeAspect="1"/>
          </p:cNvPicPr>
          <p:nvPr/>
        </p:nvPicPr>
        <p:blipFill>
          <a:blip r:embed="rId2"/>
          <a:srcRect/>
          <a:stretch>
            <a:fillRect/>
          </a:stretch>
        </p:blipFill>
        <p:spPr bwMode="auto">
          <a:xfrm>
            <a:off x="1106488" y="2087563"/>
            <a:ext cx="3430587" cy="3122612"/>
          </a:xfrm>
          <a:prstGeom prst="rect">
            <a:avLst/>
          </a:prstGeom>
          <a:noFill/>
          <a:ln w="9525">
            <a:noFill/>
            <a:miter lim="800000"/>
            <a:headEnd/>
            <a:tailEnd/>
          </a:ln>
        </p:spPr>
      </p:pic>
      <p:sp>
        <p:nvSpPr>
          <p:cNvPr id="36874" name="文本框 28"/>
          <p:cNvSpPr txBox="1">
            <a:spLocks noChangeArrowheads="1"/>
          </p:cNvSpPr>
          <p:nvPr/>
        </p:nvSpPr>
        <p:spPr bwMode="auto">
          <a:xfrm>
            <a:off x="1176338" y="2855913"/>
            <a:ext cx="3160712" cy="1792287"/>
          </a:xfrm>
          <a:prstGeom prst="rect">
            <a:avLst/>
          </a:prstGeom>
          <a:noFill/>
          <a:ln w="9525">
            <a:noFill/>
            <a:miter lim="800000"/>
            <a:headEnd/>
            <a:tailEnd/>
          </a:ln>
        </p:spPr>
        <p:txBody>
          <a:bodyPr>
            <a:spAutoFit/>
          </a:bodyPr>
          <a:lstStyle/>
          <a:p>
            <a:pPr algn="ctr">
              <a:spcBef>
                <a:spcPct val="20000"/>
              </a:spcBef>
            </a:pPr>
            <a:r>
              <a:rPr lang="zh-CN" altLang="en-US" sz="2400">
                <a:latin typeface="等线"/>
                <a:ea typeface="微软雅黑" pitchFamily="34" charset="-122"/>
              </a:rPr>
              <a:t>生命的</a:t>
            </a:r>
            <a:endParaRPr lang="en-US" altLang="zh-CN" sz="2400">
              <a:latin typeface="等线"/>
              <a:ea typeface="微软雅黑" pitchFamily="34" charset="-122"/>
            </a:endParaRPr>
          </a:p>
          <a:p>
            <a:pPr algn="ctr">
              <a:spcBef>
                <a:spcPct val="20000"/>
              </a:spcBef>
            </a:pPr>
            <a:r>
              <a:rPr lang="zh-CN" altLang="en-US" sz="2400">
                <a:latin typeface="等线"/>
                <a:ea typeface="微软雅黑" pitchFamily="34" charset="-122"/>
              </a:rPr>
              <a:t>道路需要</a:t>
            </a:r>
            <a:endParaRPr lang="en-US" altLang="zh-CN" sz="2400">
              <a:latin typeface="等线"/>
              <a:ea typeface="微软雅黑" pitchFamily="34" charset="-122"/>
            </a:endParaRPr>
          </a:p>
          <a:p>
            <a:pPr algn="ctr">
              <a:spcBef>
                <a:spcPct val="20000"/>
              </a:spcBef>
            </a:pPr>
            <a:r>
              <a:rPr lang="zh-CN" altLang="en-US" sz="2400">
                <a:latin typeface="等线"/>
                <a:ea typeface="微软雅黑" pitchFamily="34" charset="-122"/>
              </a:rPr>
              <a:t>意义去引领</a:t>
            </a:r>
          </a:p>
          <a:p>
            <a:pPr algn="ctr">
              <a:spcBef>
                <a:spcPct val="20000"/>
              </a:spcBef>
            </a:pPr>
            <a:r>
              <a:rPr lang="zh-CN" altLang="en-US" sz="2400">
                <a:solidFill>
                  <a:schemeClr val="accent1"/>
                </a:solidFill>
                <a:latin typeface="等线"/>
                <a:ea typeface="微软雅黑" pitchFamily="34" charset="-122"/>
              </a:rPr>
              <a:t> </a:t>
            </a:r>
            <a:endParaRPr lang="zh-CN" altLang="en-US" sz="2400">
              <a:latin typeface="等线"/>
              <a:ea typeface="微软雅黑" pitchFamily="34" charset="-122"/>
            </a:endParaRPr>
          </a:p>
        </p:txBody>
      </p:sp>
      <p:sp>
        <p:nvSpPr>
          <p:cNvPr id="23" name="文本框 1"/>
          <p:cNvSpPr txBox="1">
            <a:spLocks noChangeArrowheads="1"/>
          </p:cNvSpPr>
          <p:nvPr/>
        </p:nvSpPr>
        <p:spPr bwMode="auto">
          <a:xfrm>
            <a:off x="385763" y="284163"/>
            <a:ext cx="3503612" cy="523875"/>
          </a:xfrm>
          <a:prstGeom prst="rect">
            <a:avLst/>
          </a:prstGeom>
          <a:noFill/>
          <a:ln w="9525">
            <a:noFill/>
            <a:miter lim="800000"/>
            <a:headEnd/>
            <a:tailEnd/>
          </a:ln>
        </p:spPr>
        <p:txBody>
          <a:bodyPr>
            <a:spAutoFit/>
          </a:bodyPr>
          <a:lstStyle/>
          <a:p>
            <a:pPr algn="dist" fontAlgn="auto">
              <a:spcBef>
                <a:spcPts val="0"/>
              </a:spcBef>
              <a:spcAft>
                <a:spcPts val="0"/>
              </a:spcAft>
              <a:defRPr/>
            </a:pPr>
            <a:r>
              <a:rPr lang="zh-CN" altLang="en-US" sz="2800" b="1" dirty="0">
                <a:solidFill>
                  <a:schemeClr val="accent1">
                    <a:lumMod val="75000"/>
                  </a:schemeClr>
                </a:solidFill>
                <a:latin typeface="+mn-lt"/>
                <a:ea typeface="微软雅黑" pitchFamily="34" charset="-122"/>
                <a:cs typeface="+mn-cs"/>
              </a:rPr>
              <a:t>追寻生命意义的必要</a:t>
            </a:r>
          </a:p>
        </p:txBody>
      </p:sp>
      <p:cxnSp>
        <p:nvCxnSpPr>
          <p:cNvPr id="25" name="直接连接符 24"/>
          <p:cNvCxnSpPr/>
          <p:nvPr/>
        </p:nvCxnSpPr>
        <p:spPr>
          <a:xfrm>
            <a:off x="420688" y="841375"/>
            <a:ext cx="4456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3" name="图片 22" descr="xia.jpg"/>
          <p:cNvPicPr>
            <a:picLocks noChangeAspect="1"/>
          </p:cNvPicPr>
          <p:nvPr/>
        </p:nvPicPr>
        <p:blipFill>
          <a:blip r:embed="rId2"/>
          <a:srcRect/>
          <a:stretch>
            <a:fillRect/>
          </a:stretch>
        </p:blipFill>
        <p:spPr bwMode="auto">
          <a:xfrm>
            <a:off x="0" y="1779588"/>
            <a:ext cx="12192000" cy="5078412"/>
          </a:xfrm>
          <a:prstGeom prst="rect">
            <a:avLst/>
          </a:prstGeom>
          <a:noFill/>
          <a:ln w="9525">
            <a:noFill/>
            <a:miter lim="800000"/>
            <a:headEnd/>
            <a:tailEnd/>
          </a:ln>
        </p:spPr>
      </p:pic>
      <p:pic>
        <p:nvPicPr>
          <p:cNvPr id="37891" name="图片 21" descr="shang.jpg"/>
          <p:cNvPicPr>
            <a:picLocks noChangeAspect="1"/>
          </p:cNvPicPr>
          <p:nvPr/>
        </p:nvPicPr>
        <p:blipFill>
          <a:blip r:embed="rId3"/>
          <a:srcRect/>
          <a:stretch>
            <a:fillRect/>
          </a:stretch>
        </p:blipFill>
        <p:spPr bwMode="auto">
          <a:xfrm>
            <a:off x="0" y="0"/>
            <a:ext cx="12192000" cy="1790700"/>
          </a:xfrm>
          <a:prstGeom prst="rect">
            <a:avLst/>
          </a:prstGeom>
          <a:noFill/>
          <a:ln w="9525">
            <a:noFill/>
            <a:miter lim="800000"/>
            <a:headEnd/>
            <a:tailEnd/>
          </a:ln>
        </p:spPr>
      </p:pic>
      <p:sp>
        <p:nvSpPr>
          <p:cNvPr id="11" name="TextBox 10"/>
          <p:cNvSpPr txBox="1">
            <a:spLocks noChangeArrowheads="1"/>
          </p:cNvSpPr>
          <p:nvPr/>
        </p:nvSpPr>
        <p:spPr bwMode="auto">
          <a:xfrm>
            <a:off x="3668713" y="2947988"/>
            <a:ext cx="7140575" cy="677862"/>
          </a:xfrm>
          <a:prstGeom prst="rect">
            <a:avLst/>
          </a:prstGeom>
          <a:noFill/>
          <a:ln w="9525">
            <a:noFill/>
            <a:miter lim="800000"/>
            <a:headEnd/>
            <a:tailEnd/>
          </a:ln>
        </p:spPr>
        <p:txBody>
          <a:bodyPr>
            <a:spAutoFit/>
          </a:bodyPr>
          <a:lstStyle/>
          <a:p>
            <a:r>
              <a:rPr lang="zh-CN" altLang="en-US" sz="3800">
                <a:solidFill>
                  <a:srgbClr val="3366FF"/>
                </a:solidFill>
                <a:latin typeface="微软雅黑" pitchFamily="34" charset="-122"/>
                <a:ea typeface="微软雅黑" pitchFamily="34" charset="-122"/>
              </a:rPr>
              <a:t>别人告诉你，人生的样子</a:t>
            </a:r>
            <a:r>
              <a:rPr lang="en-US" altLang="zh-CN" sz="3800">
                <a:solidFill>
                  <a:srgbClr val="3366FF"/>
                </a:solidFill>
                <a:latin typeface="微软雅黑" pitchFamily="34" charset="-122"/>
                <a:ea typeface="微软雅黑" pitchFamily="34" charset="-122"/>
              </a:rPr>
              <a:t>……</a:t>
            </a:r>
            <a:endParaRPr lang="zh-CN" altLang="en-US" sz="3800">
              <a:solidFill>
                <a:srgbClr val="3366FF"/>
              </a:solidFill>
              <a:latin typeface="微软雅黑" pitchFamily="34" charset="-122"/>
              <a:ea typeface="微软雅黑" pitchFamily="34" charset="-122"/>
            </a:endParaRPr>
          </a:p>
        </p:txBody>
      </p:sp>
      <p:sp>
        <p:nvSpPr>
          <p:cNvPr id="12" name="TextBox 11"/>
          <p:cNvSpPr txBox="1"/>
          <p:nvPr/>
        </p:nvSpPr>
        <p:spPr>
          <a:xfrm>
            <a:off x="2725738" y="3932238"/>
            <a:ext cx="8755062" cy="2008187"/>
          </a:xfrm>
          <a:prstGeom prst="rect">
            <a:avLst/>
          </a:prstGeom>
          <a:noFill/>
        </p:spPr>
        <p:txBody>
          <a:bodyPr>
            <a:spAutoFit/>
          </a:bodyPr>
          <a:lstStyle/>
          <a:p>
            <a:pPr fontAlgn="auto">
              <a:lnSpc>
                <a:spcPct val="150000"/>
              </a:lnSpc>
              <a:spcBef>
                <a:spcPts val="0"/>
              </a:spcBef>
              <a:spcAft>
                <a:spcPts val="0"/>
              </a:spcAft>
              <a:defRPr/>
            </a:pPr>
            <a:r>
              <a:rPr lang="zh-CN" altLang="en-US" sz="3600" b="1" dirty="0">
                <a:solidFill>
                  <a:schemeClr val="accent1">
                    <a:lumMod val="75000"/>
                  </a:schemeClr>
                </a:solidFill>
                <a:latin typeface="微软雅黑" pitchFamily="34" charset="-122"/>
                <a:ea typeface="微软雅黑" pitchFamily="34" charset="-122"/>
                <a:cs typeface="+mn-cs"/>
              </a:rPr>
              <a:t>那些生活当中的点滴没人告诉你</a:t>
            </a:r>
            <a:endParaRPr lang="en-US" altLang="zh-CN" sz="3600" b="1" dirty="0">
              <a:solidFill>
                <a:schemeClr val="accent1">
                  <a:lumMod val="75000"/>
                </a:schemeClr>
              </a:solidFill>
              <a:latin typeface="微软雅黑" pitchFamily="34" charset="-122"/>
              <a:ea typeface="微软雅黑" pitchFamily="34" charset="-122"/>
              <a:cs typeface="+mn-cs"/>
            </a:endParaRPr>
          </a:p>
          <a:p>
            <a:pPr fontAlgn="auto">
              <a:lnSpc>
                <a:spcPct val="150000"/>
              </a:lnSpc>
              <a:spcBef>
                <a:spcPts val="0"/>
              </a:spcBef>
              <a:spcAft>
                <a:spcPts val="0"/>
              </a:spcAft>
              <a:defRPr/>
            </a:pPr>
            <a:r>
              <a:rPr lang="en-US" altLang="zh-CN" sz="2900" b="1" dirty="0">
                <a:solidFill>
                  <a:schemeClr val="accent1">
                    <a:lumMod val="75000"/>
                  </a:schemeClr>
                </a:solidFill>
                <a:latin typeface="微软雅黑" pitchFamily="34" charset="-122"/>
                <a:ea typeface="微软雅黑" pitchFamily="34" charset="-122"/>
                <a:cs typeface="+mn-cs"/>
              </a:rPr>
              <a:t>                               </a:t>
            </a:r>
            <a:endParaRPr lang="en-US" altLang="zh-CN" sz="3800" b="1" dirty="0">
              <a:solidFill>
                <a:schemeClr val="accent1">
                  <a:lumMod val="75000"/>
                </a:schemeClr>
              </a:solidFill>
              <a:latin typeface="微软雅黑" pitchFamily="34" charset="-122"/>
              <a:ea typeface="微软雅黑" pitchFamily="34" charset="-122"/>
              <a:cs typeface="+mn-cs"/>
            </a:endParaRPr>
          </a:p>
          <a:p>
            <a:pPr fontAlgn="auto">
              <a:lnSpc>
                <a:spcPct val="150000"/>
              </a:lnSpc>
              <a:spcBef>
                <a:spcPts val="0"/>
              </a:spcBef>
              <a:spcAft>
                <a:spcPts val="0"/>
              </a:spcAft>
              <a:defRPr/>
            </a:pPr>
            <a:endParaRPr lang="zh-CN" altLang="en-US" dirty="0">
              <a:latin typeface="+mn-lt"/>
              <a:ea typeface="+mn-ea"/>
              <a:cs typeface="+mn-cs"/>
            </a:endParaRPr>
          </a:p>
        </p:txBody>
      </p:sp>
      <p:pic>
        <p:nvPicPr>
          <p:cNvPr id="18" name="图片 17" descr="44.gif"/>
          <p:cNvPicPr>
            <a:picLocks noChangeAspect="1"/>
          </p:cNvPicPr>
          <p:nvPr/>
        </p:nvPicPr>
        <p:blipFill>
          <a:blip r:embed="rId4"/>
          <a:srcRect/>
          <a:stretch>
            <a:fillRect/>
          </a:stretch>
        </p:blipFill>
        <p:spPr bwMode="auto">
          <a:xfrm>
            <a:off x="2149475" y="2530475"/>
            <a:ext cx="1554163" cy="1414463"/>
          </a:xfrm>
          <a:prstGeom prst="rect">
            <a:avLst/>
          </a:prstGeom>
          <a:noFill/>
          <a:ln w="9525">
            <a:noFill/>
            <a:miter lim="800000"/>
            <a:headEnd/>
            <a:tailEnd/>
          </a:ln>
        </p:spPr>
      </p:pic>
      <p:sp>
        <p:nvSpPr>
          <p:cNvPr id="37895" name="TextBox 23"/>
          <p:cNvSpPr txBox="1">
            <a:spLocks noChangeArrowheads="1"/>
          </p:cNvSpPr>
          <p:nvPr/>
        </p:nvSpPr>
        <p:spPr bwMode="auto">
          <a:xfrm>
            <a:off x="3246438" y="974725"/>
            <a:ext cx="5638800" cy="369888"/>
          </a:xfrm>
          <a:prstGeom prst="rect">
            <a:avLst/>
          </a:prstGeom>
          <a:noFill/>
          <a:ln w="9525">
            <a:noFill/>
            <a:miter lim="800000"/>
            <a:headEnd/>
            <a:tailEnd/>
          </a:ln>
        </p:spPr>
        <p:txBody>
          <a:bodyPr>
            <a:spAutoFit/>
          </a:bodyPr>
          <a:lstStyle/>
          <a:p>
            <a:endParaRPr lang="zh-CN" altLang="en-US">
              <a:latin typeface="等线"/>
            </a:endParaRPr>
          </a:p>
        </p:txBody>
      </p:sp>
      <p:sp>
        <p:nvSpPr>
          <p:cNvPr id="25" name="TextBox 24"/>
          <p:cNvSpPr txBox="1">
            <a:spLocks noChangeArrowheads="1"/>
          </p:cNvSpPr>
          <p:nvPr/>
        </p:nvSpPr>
        <p:spPr bwMode="auto">
          <a:xfrm>
            <a:off x="3540125" y="1771650"/>
            <a:ext cx="6064250" cy="830263"/>
          </a:xfrm>
          <a:prstGeom prst="rect">
            <a:avLst/>
          </a:prstGeom>
          <a:noFill/>
          <a:ln w="9525">
            <a:noFill/>
            <a:miter lim="800000"/>
            <a:headEnd/>
            <a:tailEnd/>
          </a:ln>
        </p:spPr>
        <p:txBody>
          <a:bodyPr>
            <a:spAutoFit/>
          </a:bodyPr>
          <a:lstStyle/>
          <a:p>
            <a:pPr algn="dist"/>
            <a:r>
              <a:rPr lang="zh-CN" altLang="en-US" sz="4800" b="1">
                <a:latin typeface="微软雅黑" pitchFamily="34" charset="-122"/>
                <a:ea typeface="微软雅黑" pitchFamily="34" charset="-122"/>
              </a:rPr>
              <a:t>但你一定会经历</a:t>
            </a:r>
            <a:r>
              <a:rPr lang="en-US" altLang="zh-CN" sz="4800" b="1">
                <a:latin typeface="微软雅黑" pitchFamily="34" charset="-122"/>
                <a:ea typeface="微软雅黑" pitchFamily="34" charset="-122"/>
              </a:rPr>
              <a:t>……</a:t>
            </a:r>
            <a:endParaRPr lang="zh-CN" altLang="en-US" sz="4800">
              <a:latin typeface="微软雅黑" pitchFamily="34" charset="-122"/>
              <a:ea typeface="微软雅黑" pitchFamily="3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2000"/>
                                        <p:tgtEl>
                                          <p:spTgt spid="11"/>
                                        </p:tgtEl>
                                      </p:cBhvr>
                                    </p:animEffect>
                                    <p:set>
                                      <p:cBhvr>
                                        <p:cTn id="15" dur="1" fill="hold">
                                          <p:stCondLst>
                                            <p:cond delay="1999"/>
                                          </p:stCondLst>
                                        </p:cTn>
                                        <p:tgtEl>
                                          <p:spTgt spid="1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2000"/>
                                        <p:tgtEl>
                                          <p:spTgt spid="18"/>
                                        </p:tgtEl>
                                      </p:cBhvr>
                                    </p:animEffect>
                                    <p:set>
                                      <p:cBhvr>
                                        <p:cTn id="18" dur="1" fill="hold">
                                          <p:stCondLst>
                                            <p:cond delay="1999"/>
                                          </p:stCondLst>
                                        </p:cTn>
                                        <p:tgtEl>
                                          <p:spTgt spid="18"/>
                                        </p:tgtEl>
                                        <p:attrNameLst>
                                          <p:attrName>style.visibility</p:attrName>
                                        </p:attrNameLst>
                                      </p:cBhvr>
                                      <p:to>
                                        <p:strVal val="hidden"/>
                                      </p:to>
                                    </p:set>
                                  </p:childTnLst>
                                </p:cTn>
                              </p:par>
                              <p:par>
                                <p:cTn id="19" presetID="37"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0" presetClass="exit" presetSubtype="0" fill="hold" grpId="1" nodeType="afterEffect">
                                  <p:stCondLst>
                                    <p:cond delay="0"/>
                                  </p:stCondLst>
                                  <p:childTnLst>
                                    <p:animEffect transition="out" filter="fade">
                                      <p:cBhvr>
                                        <p:cTn id="27" dur="2000"/>
                                        <p:tgtEl>
                                          <p:spTgt spid="12"/>
                                        </p:tgtEl>
                                      </p:cBhvr>
                                    </p:animEffect>
                                    <p:set>
                                      <p:cBhvr>
                                        <p:cTn id="28" dur="1" fill="hold">
                                          <p:stCondLst>
                                            <p:cond delay="19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1000" fill="hold"/>
                                        <p:tgtEl>
                                          <p:spTgt spid="23"/>
                                        </p:tgtEl>
                                        <p:attrNameLst>
                                          <p:attrName>ppt_x</p:attrName>
                                        </p:attrNameLst>
                                      </p:cBhvr>
                                      <p:tavLst>
                                        <p:tav tm="0">
                                          <p:val>
                                            <p:strVal val="#ppt_x"/>
                                          </p:val>
                                        </p:tav>
                                        <p:tav tm="100000">
                                          <p:val>
                                            <p:strVal val="#ppt_x"/>
                                          </p:val>
                                        </p:tav>
                                      </p:tavLst>
                                    </p:anim>
                                    <p:anim calcmode="lin" valueType="num">
                                      <p:cBhvr additive="base">
                                        <p:cTn id="34" dur="1000" fill="hold"/>
                                        <p:tgtEl>
                                          <p:spTgt spid="23"/>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5">
                                            <p:txEl>
                                              <p:pRg st="0" end="0"/>
                                            </p:txEl>
                                          </p:spTgt>
                                        </p:tgtEl>
                                        <p:attrNameLst>
                                          <p:attrName>style.visibility</p:attrName>
                                        </p:attrNameLst>
                                      </p:cBhvr>
                                      <p:to>
                                        <p:strVal val="visible"/>
                                      </p:to>
                                    </p:set>
                                    <p:animEffect transition="in" filter="wipe(left)">
                                      <p:cBhvr>
                                        <p:cTn id="38"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5" y="0"/>
            <a:ext cx="12192000" cy="6858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96863" y="-14288"/>
            <a:ext cx="6340476" cy="6872288"/>
          </a:xfrm>
          <a:prstGeom prst="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8915" name="Picture 6" descr="1"/>
          <p:cNvPicPr>
            <a:picLocks noChangeAspect="1" noChangeArrowheads="1"/>
          </p:cNvPicPr>
          <p:nvPr/>
        </p:nvPicPr>
        <p:blipFill>
          <a:blip r:embed="rId2"/>
          <a:srcRect/>
          <a:stretch>
            <a:fillRect/>
          </a:stretch>
        </p:blipFill>
        <p:spPr bwMode="auto">
          <a:xfrm>
            <a:off x="188913" y="1989138"/>
            <a:ext cx="5651500" cy="3308350"/>
          </a:xfrm>
          <a:prstGeom prst="rect">
            <a:avLst/>
          </a:prstGeom>
          <a:noFill/>
          <a:ln w="9525">
            <a:noFill/>
            <a:miter lim="800000"/>
            <a:headEnd/>
            <a:tailEnd/>
          </a:ln>
        </p:spPr>
      </p:pic>
      <p:pic>
        <p:nvPicPr>
          <p:cNvPr id="38916" name="Picture 7" descr="1"/>
          <p:cNvPicPr>
            <a:picLocks noChangeAspect="1" noChangeArrowheads="1"/>
          </p:cNvPicPr>
          <p:nvPr/>
        </p:nvPicPr>
        <p:blipFill>
          <a:blip r:embed="rId3"/>
          <a:srcRect/>
          <a:stretch>
            <a:fillRect/>
          </a:stretch>
        </p:blipFill>
        <p:spPr bwMode="auto">
          <a:xfrm>
            <a:off x="6323013" y="2001838"/>
            <a:ext cx="5607050" cy="3332162"/>
          </a:xfrm>
          <a:prstGeom prst="rect">
            <a:avLst/>
          </a:prstGeom>
          <a:noFill/>
          <a:ln w="9525">
            <a:noFill/>
            <a:miter lim="800000"/>
            <a:headEnd/>
            <a:tailEnd/>
          </a:ln>
        </p:spPr>
      </p:pic>
      <p:sp>
        <p:nvSpPr>
          <p:cNvPr id="8" name="TextBox 7"/>
          <p:cNvSpPr txBox="1">
            <a:spLocks noChangeArrowheads="1"/>
          </p:cNvSpPr>
          <p:nvPr/>
        </p:nvSpPr>
        <p:spPr bwMode="auto">
          <a:xfrm>
            <a:off x="1408113" y="566738"/>
            <a:ext cx="2887662" cy="522287"/>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别人告诉你</a:t>
            </a:r>
            <a:r>
              <a:rPr lang="en-US" altLang="zh-CN" sz="2800" b="1">
                <a:solidFill>
                  <a:schemeClr val="bg1"/>
                </a:solidFill>
                <a:latin typeface="微软雅黑" pitchFamily="34" charset="-122"/>
                <a:ea typeface="微软雅黑" pitchFamily="34" charset="-122"/>
              </a:rPr>
              <a:t>……</a:t>
            </a:r>
            <a:endParaRPr lang="zh-CN" altLang="en-US" sz="2800" b="1">
              <a:solidFill>
                <a:schemeClr val="bg1"/>
              </a:solidFill>
              <a:latin typeface="微软雅黑" pitchFamily="34" charset="-122"/>
              <a:ea typeface="微软雅黑" pitchFamily="34" charset="-122"/>
            </a:endParaRPr>
          </a:p>
        </p:txBody>
      </p:sp>
      <p:sp>
        <p:nvSpPr>
          <p:cNvPr id="9" name="TextBox 8"/>
          <p:cNvSpPr txBox="1"/>
          <p:nvPr/>
        </p:nvSpPr>
        <p:spPr>
          <a:xfrm>
            <a:off x="7721600" y="601663"/>
            <a:ext cx="2960688" cy="431800"/>
          </a:xfrm>
          <a:prstGeom prst="rect">
            <a:avLst/>
          </a:prstGeom>
          <a:noFill/>
        </p:spPr>
        <p:txBody>
          <a:bodyPr>
            <a:spAutoFit/>
          </a:bodyPr>
          <a:lstStyle/>
          <a:p>
            <a:pPr fontAlgn="auto">
              <a:spcBef>
                <a:spcPts val="0"/>
              </a:spcBef>
              <a:spcAft>
                <a:spcPts val="0"/>
              </a:spcAft>
              <a:defRPr/>
            </a:pPr>
            <a:r>
              <a:rPr lang="zh-CN" altLang="en-US" sz="2200" b="1" dirty="0">
                <a:solidFill>
                  <a:schemeClr val="accent1">
                    <a:lumMod val="50000"/>
                  </a:schemeClr>
                </a:solidFill>
                <a:latin typeface="微软雅黑" pitchFamily="34" charset="-122"/>
                <a:ea typeface="微软雅黑" pitchFamily="34" charset="-122"/>
                <a:cs typeface="+mn-cs"/>
              </a:rPr>
              <a:t>没人告诉你</a:t>
            </a:r>
            <a:r>
              <a:rPr lang="en-US" altLang="zh-CN" sz="2200" b="1" dirty="0">
                <a:solidFill>
                  <a:schemeClr val="accent1">
                    <a:lumMod val="50000"/>
                  </a:schemeClr>
                </a:solidFill>
                <a:latin typeface="微软雅黑" pitchFamily="34" charset="-122"/>
                <a:ea typeface="微软雅黑" pitchFamily="34" charset="-122"/>
                <a:cs typeface="+mn-cs"/>
              </a:rPr>
              <a:t>……</a:t>
            </a:r>
            <a:endParaRPr lang="zh-CN" altLang="en-US" sz="2200" b="1" dirty="0">
              <a:solidFill>
                <a:schemeClr val="accent1">
                  <a:lumMod val="50000"/>
                </a:schemeClr>
              </a:solidFill>
              <a:latin typeface="微软雅黑" pitchFamily="34" charset="-122"/>
              <a:ea typeface="微软雅黑" pitchFamily="34" charset="-122"/>
              <a:cs typeface="+mn-cs"/>
            </a:endParaRPr>
          </a:p>
        </p:txBody>
      </p:sp>
      <p:sp>
        <p:nvSpPr>
          <p:cNvPr id="10" name="TextBox 9"/>
          <p:cNvSpPr txBox="1">
            <a:spLocks noChangeArrowheads="1"/>
          </p:cNvSpPr>
          <p:nvPr/>
        </p:nvSpPr>
        <p:spPr bwMode="auto">
          <a:xfrm>
            <a:off x="1668463" y="5703888"/>
            <a:ext cx="2700337" cy="431800"/>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你降临到这个世界上</a:t>
            </a:r>
          </a:p>
        </p:txBody>
      </p:sp>
      <p:sp>
        <p:nvSpPr>
          <p:cNvPr id="11" name="Text Box 4"/>
          <p:cNvSpPr txBox="1">
            <a:spLocks noChangeArrowheads="1"/>
          </p:cNvSpPr>
          <p:nvPr/>
        </p:nvSpPr>
        <p:spPr bwMode="auto">
          <a:xfrm>
            <a:off x="6677025" y="5675313"/>
            <a:ext cx="5122863" cy="431800"/>
          </a:xfrm>
          <a:prstGeom prst="rect">
            <a:avLst/>
          </a:prstGeom>
          <a:noFill/>
          <a:ln w="9525">
            <a:noFill/>
            <a:miter lim="800000"/>
            <a:headEnd/>
            <a:tailEnd/>
          </a:ln>
        </p:spPr>
        <p:txBody>
          <a:bodyPr>
            <a:spAutoFit/>
          </a:bodyPr>
          <a:lstStyle/>
          <a:p>
            <a:pPr fontAlgn="auto">
              <a:spcBef>
                <a:spcPct val="50000"/>
              </a:spcBef>
              <a:spcAft>
                <a:spcPts val="0"/>
              </a:spcAft>
              <a:defRPr/>
            </a:pPr>
            <a:r>
              <a:rPr lang="zh-CN" altLang="en-US" sz="2200" b="1" dirty="0">
                <a:solidFill>
                  <a:schemeClr val="accent1">
                    <a:lumMod val="50000"/>
                  </a:schemeClr>
                </a:solidFill>
                <a:latin typeface="微软雅黑" pitchFamily="34" charset="-122"/>
                <a:ea typeface="微软雅黑" pitchFamily="34" charset="-122"/>
                <a:cs typeface="+mn-cs"/>
              </a:rPr>
              <a:t>你闯入父母的生活，变成他们的开心果</a:t>
            </a:r>
          </a:p>
        </p:txBody>
      </p:sp>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5" y="0"/>
            <a:ext cx="12192000" cy="6858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73050" y="-14288"/>
            <a:ext cx="6338888" cy="6872288"/>
          </a:xfrm>
          <a:prstGeom prst="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a:spLocks noChangeArrowheads="1"/>
          </p:cNvSpPr>
          <p:nvPr/>
        </p:nvSpPr>
        <p:spPr bwMode="auto">
          <a:xfrm>
            <a:off x="1457325" y="5673725"/>
            <a:ext cx="2809875" cy="522288"/>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你要努力学习</a:t>
            </a:r>
          </a:p>
        </p:txBody>
      </p:sp>
      <p:sp>
        <p:nvSpPr>
          <p:cNvPr id="11" name="Text Box 4"/>
          <p:cNvSpPr txBox="1">
            <a:spLocks noChangeArrowheads="1"/>
          </p:cNvSpPr>
          <p:nvPr/>
        </p:nvSpPr>
        <p:spPr bwMode="auto">
          <a:xfrm>
            <a:off x="7358063" y="5384800"/>
            <a:ext cx="5065712" cy="1747838"/>
          </a:xfrm>
          <a:prstGeom prst="rect">
            <a:avLst/>
          </a:prstGeom>
          <a:noFill/>
          <a:ln w="9525">
            <a:noFill/>
            <a:miter lim="800000"/>
            <a:headEnd/>
            <a:tailEnd/>
          </a:ln>
        </p:spPr>
        <p:txBody>
          <a:bodyPr>
            <a:spAutoFit/>
          </a:bodyPr>
          <a:lstStyle/>
          <a:p>
            <a:pPr fontAlgn="auto">
              <a:lnSpc>
                <a:spcPts val="2100"/>
              </a:lnSpc>
              <a:spcBef>
                <a:spcPct val="50000"/>
              </a:spcBef>
              <a:spcAft>
                <a:spcPts val="0"/>
              </a:spcAft>
              <a:defRPr/>
            </a:pPr>
            <a:r>
              <a:rPr lang="zh-CN" altLang="en-US" sz="2200" dirty="0">
                <a:solidFill>
                  <a:schemeClr val="accent1">
                    <a:lumMod val="50000"/>
                  </a:schemeClr>
                </a:solidFill>
                <a:latin typeface="微软雅黑" pitchFamily="34" charset="-122"/>
                <a:ea typeface="微软雅黑" pitchFamily="34" charset="-122"/>
                <a:cs typeface="+mn-cs"/>
              </a:rPr>
              <a:t>第一次上学时的兴奋那么难忘</a:t>
            </a:r>
            <a:endParaRPr lang="en-US" altLang="zh-CN" sz="2200" dirty="0">
              <a:solidFill>
                <a:schemeClr val="accent1">
                  <a:lumMod val="50000"/>
                </a:schemeClr>
              </a:solidFill>
              <a:latin typeface="微软雅黑" pitchFamily="34" charset="-122"/>
              <a:ea typeface="微软雅黑" pitchFamily="34" charset="-122"/>
              <a:cs typeface="+mn-cs"/>
            </a:endParaRPr>
          </a:p>
          <a:p>
            <a:pPr fontAlgn="auto">
              <a:lnSpc>
                <a:spcPts val="2100"/>
              </a:lnSpc>
              <a:spcBef>
                <a:spcPct val="50000"/>
              </a:spcBef>
              <a:spcAft>
                <a:spcPts val="0"/>
              </a:spcAft>
              <a:defRPr/>
            </a:pPr>
            <a:r>
              <a:rPr lang="zh-CN" altLang="en-US" sz="2200" dirty="0">
                <a:solidFill>
                  <a:schemeClr val="accent1">
                    <a:lumMod val="50000"/>
                  </a:schemeClr>
                </a:solidFill>
                <a:latin typeface="微软雅黑" pitchFamily="34" charset="-122"/>
                <a:ea typeface="微软雅黑" pitchFamily="34" charset="-122"/>
                <a:cs typeface="+mn-cs"/>
              </a:rPr>
              <a:t>第一次与好友一起罚站那么难忘</a:t>
            </a:r>
            <a:endParaRPr lang="en-US" altLang="zh-CN" sz="2200" dirty="0">
              <a:solidFill>
                <a:schemeClr val="accent1">
                  <a:lumMod val="50000"/>
                </a:schemeClr>
              </a:solidFill>
              <a:latin typeface="微软雅黑" pitchFamily="34" charset="-122"/>
              <a:ea typeface="微软雅黑" pitchFamily="34" charset="-122"/>
              <a:cs typeface="+mn-cs"/>
            </a:endParaRPr>
          </a:p>
          <a:p>
            <a:pPr fontAlgn="auto">
              <a:lnSpc>
                <a:spcPts val="2100"/>
              </a:lnSpc>
              <a:spcBef>
                <a:spcPct val="50000"/>
              </a:spcBef>
              <a:spcAft>
                <a:spcPts val="0"/>
              </a:spcAft>
              <a:defRPr/>
            </a:pPr>
            <a:r>
              <a:rPr lang="zh-CN" altLang="en-US" sz="2200" dirty="0">
                <a:solidFill>
                  <a:schemeClr val="accent1">
                    <a:lumMod val="50000"/>
                  </a:schemeClr>
                </a:solidFill>
                <a:latin typeface="微软雅黑" pitchFamily="34" charset="-122"/>
                <a:ea typeface="微软雅黑" pitchFamily="34" charset="-122"/>
                <a:cs typeface="+mn-cs"/>
              </a:rPr>
              <a:t>第一次的心动那么难忘</a:t>
            </a:r>
          </a:p>
          <a:p>
            <a:pPr fontAlgn="auto">
              <a:spcBef>
                <a:spcPct val="50000"/>
              </a:spcBef>
              <a:spcAft>
                <a:spcPts val="0"/>
              </a:spcAft>
              <a:defRPr/>
            </a:pPr>
            <a:endParaRPr lang="zh-CN" altLang="en-US" sz="2200" dirty="0">
              <a:solidFill>
                <a:schemeClr val="accent1">
                  <a:lumMod val="50000"/>
                </a:schemeClr>
              </a:solidFill>
              <a:latin typeface="微软雅黑" pitchFamily="34" charset="-122"/>
              <a:ea typeface="微软雅黑" pitchFamily="34" charset="-122"/>
              <a:cs typeface="+mn-cs"/>
            </a:endParaRPr>
          </a:p>
        </p:txBody>
      </p:sp>
      <p:pic>
        <p:nvPicPr>
          <p:cNvPr id="39941" name="Picture 4" descr="2"/>
          <p:cNvPicPr>
            <a:picLocks noChangeAspect="1" noChangeArrowheads="1"/>
          </p:cNvPicPr>
          <p:nvPr/>
        </p:nvPicPr>
        <p:blipFill>
          <a:blip r:embed="rId2"/>
          <a:srcRect/>
          <a:stretch>
            <a:fillRect/>
          </a:stretch>
        </p:blipFill>
        <p:spPr bwMode="auto">
          <a:xfrm>
            <a:off x="0" y="1947863"/>
            <a:ext cx="5656263" cy="3233737"/>
          </a:xfrm>
          <a:prstGeom prst="rect">
            <a:avLst/>
          </a:prstGeom>
          <a:noFill/>
          <a:ln w="9525">
            <a:noFill/>
            <a:miter lim="800000"/>
            <a:headEnd/>
            <a:tailEnd/>
          </a:ln>
        </p:spPr>
      </p:pic>
      <p:pic>
        <p:nvPicPr>
          <p:cNvPr id="39942" name="Picture 6"/>
          <p:cNvPicPr>
            <a:picLocks noChangeAspect="1" noChangeArrowheads="1"/>
          </p:cNvPicPr>
          <p:nvPr/>
        </p:nvPicPr>
        <p:blipFill>
          <a:blip r:embed="rId3"/>
          <a:srcRect/>
          <a:stretch>
            <a:fillRect/>
          </a:stretch>
        </p:blipFill>
        <p:spPr bwMode="auto">
          <a:xfrm>
            <a:off x="7469188" y="1350963"/>
            <a:ext cx="3349625" cy="3816350"/>
          </a:xfrm>
          <a:prstGeom prst="rect">
            <a:avLst/>
          </a:prstGeom>
          <a:noFill/>
          <a:ln w="9525">
            <a:noFill/>
            <a:miter lim="800000"/>
            <a:headEnd/>
            <a:tailEnd/>
          </a:ln>
        </p:spPr>
      </p:pic>
      <p:sp>
        <p:nvSpPr>
          <p:cNvPr id="14" name="TextBox 13"/>
          <p:cNvSpPr txBox="1">
            <a:spLocks noChangeArrowheads="1"/>
          </p:cNvSpPr>
          <p:nvPr/>
        </p:nvSpPr>
        <p:spPr bwMode="auto">
          <a:xfrm>
            <a:off x="1408113" y="566738"/>
            <a:ext cx="2887662" cy="522287"/>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别人告诉你</a:t>
            </a:r>
            <a:r>
              <a:rPr lang="en-US" altLang="zh-CN" sz="2800" b="1">
                <a:solidFill>
                  <a:schemeClr val="bg1"/>
                </a:solidFill>
                <a:latin typeface="微软雅黑" pitchFamily="34" charset="-122"/>
                <a:ea typeface="微软雅黑" pitchFamily="34" charset="-122"/>
              </a:rPr>
              <a:t>……</a:t>
            </a:r>
            <a:endParaRPr lang="zh-CN" altLang="en-US" sz="2800" b="1">
              <a:solidFill>
                <a:schemeClr val="bg1"/>
              </a:solidFill>
              <a:latin typeface="微软雅黑" pitchFamily="34" charset="-122"/>
              <a:ea typeface="微软雅黑" pitchFamily="34" charset="-122"/>
            </a:endParaRPr>
          </a:p>
        </p:txBody>
      </p:sp>
      <p:sp>
        <p:nvSpPr>
          <p:cNvPr id="15" name="TextBox 14"/>
          <p:cNvSpPr txBox="1"/>
          <p:nvPr/>
        </p:nvSpPr>
        <p:spPr>
          <a:xfrm>
            <a:off x="7721600" y="601663"/>
            <a:ext cx="2960688" cy="523875"/>
          </a:xfrm>
          <a:prstGeom prst="rect">
            <a:avLst/>
          </a:prstGeom>
          <a:noFill/>
        </p:spPr>
        <p:txBody>
          <a:bodyPr>
            <a:spAutoFit/>
          </a:bodyPr>
          <a:lstStyle/>
          <a:p>
            <a:pPr algn="dist" fontAlgn="auto">
              <a:spcBef>
                <a:spcPts val="0"/>
              </a:spcBef>
              <a:spcAft>
                <a:spcPts val="0"/>
              </a:spcAft>
              <a:defRPr/>
            </a:pPr>
            <a:r>
              <a:rPr lang="zh-CN" altLang="en-US" sz="2800" b="1" dirty="0">
                <a:solidFill>
                  <a:schemeClr val="accent1">
                    <a:lumMod val="50000"/>
                  </a:schemeClr>
                </a:solidFill>
                <a:latin typeface="微软雅黑" pitchFamily="34" charset="-122"/>
                <a:ea typeface="微软雅黑" pitchFamily="34" charset="-122"/>
                <a:cs typeface="+mn-cs"/>
              </a:rPr>
              <a:t>没人告诉你</a:t>
            </a:r>
            <a:r>
              <a:rPr lang="en-US" altLang="zh-CN" sz="2800" b="1" dirty="0">
                <a:solidFill>
                  <a:schemeClr val="accent1">
                    <a:lumMod val="50000"/>
                  </a:schemeClr>
                </a:solidFill>
                <a:latin typeface="微软雅黑" pitchFamily="34" charset="-122"/>
                <a:ea typeface="微软雅黑" pitchFamily="34" charset="-122"/>
                <a:cs typeface="+mn-cs"/>
              </a:rPr>
              <a:t>……</a:t>
            </a:r>
            <a:endParaRPr lang="zh-CN" altLang="en-US" sz="2800" b="1" dirty="0">
              <a:solidFill>
                <a:schemeClr val="accent1">
                  <a:lumMod val="50000"/>
                </a:schemeClr>
              </a:solidFill>
              <a:latin typeface="微软雅黑" pitchFamily="34" charset="-122"/>
              <a:ea typeface="微软雅黑" pitchFamily="34" charset="-122"/>
              <a:cs typeface="+mn-cs"/>
            </a:endParaRPr>
          </a:p>
        </p:txBody>
      </p:sp>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8575" y="-14288"/>
            <a:ext cx="6110288" cy="6872288"/>
          </a:xfrm>
          <a:prstGeom prst="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a:spLocks noChangeArrowheads="1"/>
          </p:cNvSpPr>
          <p:nvPr/>
        </p:nvSpPr>
        <p:spPr bwMode="auto">
          <a:xfrm>
            <a:off x="1087438" y="5608638"/>
            <a:ext cx="3613150" cy="1539875"/>
          </a:xfrm>
          <a:prstGeom prst="rect">
            <a:avLst/>
          </a:prstGeom>
          <a:noFill/>
          <a:ln w="9525">
            <a:noFill/>
            <a:miter lim="800000"/>
            <a:headEnd/>
            <a:tailEnd/>
          </a:ln>
        </p:spPr>
        <p:txBody>
          <a:bodyPr>
            <a:spAutoFit/>
          </a:bodyPr>
          <a:lstStyle/>
          <a:p>
            <a:pPr>
              <a:lnSpc>
                <a:spcPct val="150000"/>
              </a:lnSpc>
            </a:pPr>
            <a:r>
              <a:rPr lang="zh-CN" altLang="en-US" sz="2400">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你会工作、结婚，由此生活稳定下来</a:t>
            </a:r>
          </a:p>
          <a:p>
            <a:endParaRPr lang="zh-CN" altLang="en-US" sz="2200">
              <a:solidFill>
                <a:schemeClr val="bg1"/>
              </a:solidFill>
              <a:latin typeface="等线"/>
            </a:endParaRPr>
          </a:p>
        </p:txBody>
      </p:sp>
      <p:sp>
        <p:nvSpPr>
          <p:cNvPr id="11" name="Text Box 4"/>
          <p:cNvSpPr txBox="1">
            <a:spLocks noChangeArrowheads="1"/>
          </p:cNvSpPr>
          <p:nvPr/>
        </p:nvSpPr>
        <p:spPr bwMode="auto">
          <a:xfrm>
            <a:off x="6931025" y="5516563"/>
            <a:ext cx="4557713" cy="1135062"/>
          </a:xfrm>
          <a:prstGeom prst="rect">
            <a:avLst/>
          </a:prstGeom>
          <a:noFill/>
          <a:ln w="9525">
            <a:noFill/>
            <a:miter lim="800000"/>
            <a:headEnd/>
            <a:tailEnd/>
          </a:ln>
        </p:spPr>
        <p:txBody>
          <a:bodyPr>
            <a:spAutoFit/>
          </a:bodyPr>
          <a:lstStyle/>
          <a:p>
            <a:pPr algn="dist" fontAlgn="auto">
              <a:lnSpc>
                <a:spcPct val="150000"/>
              </a:lnSpc>
              <a:spcBef>
                <a:spcPct val="50000"/>
              </a:spcBef>
              <a:spcAft>
                <a:spcPts val="0"/>
              </a:spcAft>
              <a:defRPr/>
            </a:pPr>
            <a:r>
              <a:rPr lang="zh-CN" altLang="en-US" sz="2000" dirty="0">
                <a:solidFill>
                  <a:schemeClr val="accent1">
                    <a:lumMod val="50000"/>
                  </a:schemeClr>
                </a:solidFill>
                <a:latin typeface="+mn-lt"/>
                <a:ea typeface="+mn-ea"/>
                <a:cs typeface="+mn-cs"/>
              </a:rPr>
              <a:t>   </a:t>
            </a:r>
            <a:r>
              <a:rPr lang="zh-CN" altLang="en-US" sz="2400" b="1" dirty="0">
                <a:solidFill>
                  <a:schemeClr val="accent1">
                    <a:lumMod val="50000"/>
                  </a:schemeClr>
                </a:solidFill>
                <a:latin typeface="微软雅黑" pitchFamily="34" charset="-122"/>
                <a:ea typeface="微软雅黑" pitchFamily="34" charset="-122"/>
                <a:cs typeface="+mn-cs"/>
              </a:rPr>
              <a:t>过程中有工作被拒、尝试以前不敢做的事、为家操持</a:t>
            </a:r>
          </a:p>
        </p:txBody>
      </p:sp>
      <p:pic>
        <p:nvPicPr>
          <p:cNvPr id="40965" name="Picture 8"/>
          <p:cNvPicPr>
            <a:picLocks noChangeAspect="1" noChangeArrowheads="1"/>
          </p:cNvPicPr>
          <p:nvPr/>
        </p:nvPicPr>
        <p:blipFill>
          <a:blip r:embed="rId2"/>
          <a:srcRect/>
          <a:stretch>
            <a:fillRect/>
          </a:stretch>
        </p:blipFill>
        <p:spPr bwMode="auto">
          <a:xfrm>
            <a:off x="979488" y="1047750"/>
            <a:ext cx="3984625" cy="4497388"/>
          </a:xfrm>
          <a:prstGeom prst="rect">
            <a:avLst/>
          </a:prstGeom>
          <a:noFill/>
          <a:ln w="9525">
            <a:noFill/>
            <a:miter lim="800000"/>
            <a:headEnd/>
            <a:tailEnd/>
          </a:ln>
        </p:spPr>
      </p:pic>
      <p:sp>
        <p:nvSpPr>
          <p:cNvPr id="12" name="TextBox 11"/>
          <p:cNvSpPr txBox="1">
            <a:spLocks noChangeArrowheads="1"/>
          </p:cNvSpPr>
          <p:nvPr/>
        </p:nvSpPr>
        <p:spPr bwMode="auto">
          <a:xfrm>
            <a:off x="1597025" y="363538"/>
            <a:ext cx="2887663" cy="522287"/>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别人告诉你</a:t>
            </a:r>
            <a:r>
              <a:rPr lang="en-US" altLang="zh-CN" sz="2800" b="1">
                <a:solidFill>
                  <a:schemeClr val="bg1"/>
                </a:solidFill>
                <a:latin typeface="微软雅黑" pitchFamily="34" charset="-122"/>
                <a:ea typeface="微软雅黑" pitchFamily="34" charset="-122"/>
              </a:rPr>
              <a:t>……</a:t>
            </a:r>
            <a:endParaRPr lang="zh-CN" altLang="en-US" sz="2800" b="1">
              <a:solidFill>
                <a:schemeClr val="bg1"/>
              </a:solidFill>
              <a:latin typeface="微软雅黑" pitchFamily="34" charset="-122"/>
              <a:ea typeface="微软雅黑" pitchFamily="34" charset="-122"/>
            </a:endParaRPr>
          </a:p>
        </p:txBody>
      </p:sp>
      <p:sp>
        <p:nvSpPr>
          <p:cNvPr id="16" name="TextBox 15"/>
          <p:cNvSpPr txBox="1"/>
          <p:nvPr/>
        </p:nvSpPr>
        <p:spPr>
          <a:xfrm>
            <a:off x="7735888" y="369888"/>
            <a:ext cx="2960687" cy="523875"/>
          </a:xfrm>
          <a:prstGeom prst="rect">
            <a:avLst/>
          </a:prstGeom>
          <a:noFill/>
        </p:spPr>
        <p:txBody>
          <a:bodyPr>
            <a:spAutoFit/>
          </a:bodyPr>
          <a:lstStyle/>
          <a:p>
            <a:pPr algn="dist" fontAlgn="auto">
              <a:spcBef>
                <a:spcPts val="0"/>
              </a:spcBef>
              <a:spcAft>
                <a:spcPts val="0"/>
              </a:spcAft>
              <a:defRPr/>
            </a:pPr>
            <a:r>
              <a:rPr lang="zh-CN" altLang="en-US" sz="2800" b="1" dirty="0">
                <a:solidFill>
                  <a:schemeClr val="accent1">
                    <a:lumMod val="50000"/>
                  </a:schemeClr>
                </a:solidFill>
                <a:latin typeface="微软雅黑" pitchFamily="34" charset="-122"/>
                <a:ea typeface="微软雅黑" pitchFamily="34" charset="-122"/>
                <a:cs typeface="+mn-cs"/>
              </a:rPr>
              <a:t>没人告诉你</a:t>
            </a:r>
            <a:r>
              <a:rPr lang="en-US" altLang="zh-CN" sz="2800" b="1" dirty="0">
                <a:solidFill>
                  <a:schemeClr val="accent1">
                    <a:lumMod val="50000"/>
                  </a:schemeClr>
                </a:solidFill>
                <a:latin typeface="微软雅黑" pitchFamily="34" charset="-122"/>
                <a:ea typeface="微软雅黑" pitchFamily="34" charset="-122"/>
                <a:cs typeface="+mn-cs"/>
              </a:rPr>
              <a:t>……</a:t>
            </a:r>
            <a:endParaRPr lang="zh-CN" altLang="en-US" sz="2800" b="1" dirty="0">
              <a:solidFill>
                <a:schemeClr val="accent1">
                  <a:lumMod val="50000"/>
                </a:schemeClr>
              </a:solidFill>
              <a:latin typeface="微软雅黑" pitchFamily="34" charset="-122"/>
              <a:ea typeface="微软雅黑" pitchFamily="34" charset="-122"/>
              <a:cs typeface="+mn-cs"/>
            </a:endParaRPr>
          </a:p>
        </p:txBody>
      </p:sp>
      <p:pic>
        <p:nvPicPr>
          <p:cNvPr id="40968" name="Picture 10"/>
          <p:cNvPicPr>
            <a:picLocks noChangeAspect="1" noChangeArrowheads="1"/>
          </p:cNvPicPr>
          <p:nvPr/>
        </p:nvPicPr>
        <p:blipFill>
          <a:blip r:embed="rId3"/>
          <a:srcRect/>
          <a:stretch>
            <a:fillRect/>
          </a:stretch>
        </p:blipFill>
        <p:spPr bwMode="auto">
          <a:xfrm>
            <a:off x="7204075" y="1073150"/>
            <a:ext cx="3971925" cy="4441825"/>
          </a:xfrm>
          <a:prstGeom prst="rect">
            <a:avLst/>
          </a:prstGeom>
          <a:noFill/>
          <a:ln w="9525">
            <a:noFill/>
            <a:miter lim="800000"/>
            <a:headEnd/>
            <a:tailEnd/>
          </a:ln>
        </p:spPr>
      </p:pic>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5" y="0"/>
            <a:ext cx="12192000" cy="6858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73050" y="-14288"/>
            <a:ext cx="6338888" cy="6872288"/>
          </a:xfrm>
          <a:prstGeom prst="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TextBox 7"/>
          <p:cNvSpPr txBox="1">
            <a:spLocks noChangeArrowheads="1"/>
          </p:cNvSpPr>
          <p:nvPr/>
        </p:nvSpPr>
        <p:spPr bwMode="auto">
          <a:xfrm>
            <a:off x="1450975" y="347663"/>
            <a:ext cx="2889250" cy="523875"/>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别人告诉你</a:t>
            </a:r>
            <a:r>
              <a:rPr lang="en-US" altLang="zh-CN" sz="2800" b="1">
                <a:solidFill>
                  <a:schemeClr val="bg1"/>
                </a:solidFill>
                <a:latin typeface="微软雅黑" pitchFamily="34" charset="-122"/>
                <a:ea typeface="微软雅黑" pitchFamily="34" charset="-122"/>
              </a:rPr>
              <a:t>……</a:t>
            </a:r>
            <a:endParaRPr lang="zh-CN" altLang="en-US" sz="2800" b="1">
              <a:solidFill>
                <a:schemeClr val="bg1"/>
              </a:solidFill>
              <a:latin typeface="微软雅黑" pitchFamily="34" charset="-122"/>
              <a:ea typeface="微软雅黑" pitchFamily="34" charset="-122"/>
            </a:endParaRPr>
          </a:p>
        </p:txBody>
      </p:sp>
      <p:sp>
        <p:nvSpPr>
          <p:cNvPr id="9" name="TextBox 8"/>
          <p:cNvSpPr txBox="1"/>
          <p:nvPr/>
        </p:nvSpPr>
        <p:spPr>
          <a:xfrm>
            <a:off x="7721600" y="355600"/>
            <a:ext cx="2873375" cy="523875"/>
          </a:xfrm>
          <a:prstGeom prst="rect">
            <a:avLst/>
          </a:prstGeom>
          <a:noFill/>
        </p:spPr>
        <p:txBody>
          <a:bodyPr>
            <a:spAutoFit/>
          </a:bodyPr>
          <a:lstStyle/>
          <a:p>
            <a:pPr algn="dist" fontAlgn="auto">
              <a:spcBef>
                <a:spcPts val="0"/>
              </a:spcBef>
              <a:spcAft>
                <a:spcPts val="0"/>
              </a:spcAft>
              <a:defRPr/>
            </a:pPr>
            <a:r>
              <a:rPr lang="zh-CN" altLang="en-US" sz="2800" b="1" dirty="0">
                <a:solidFill>
                  <a:schemeClr val="accent1">
                    <a:lumMod val="50000"/>
                  </a:schemeClr>
                </a:solidFill>
                <a:latin typeface="微软雅黑" pitchFamily="34" charset="-122"/>
                <a:ea typeface="微软雅黑" pitchFamily="34" charset="-122"/>
                <a:cs typeface="+mn-cs"/>
              </a:rPr>
              <a:t>没人告诉你</a:t>
            </a:r>
            <a:r>
              <a:rPr lang="en-US" altLang="zh-CN" sz="2800" b="1" dirty="0">
                <a:solidFill>
                  <a:schemeClr val="accent1">
                    <a:lumMod val="50000"/>
                  </a:schemeClr>
                </a:solidFill>
                <a:latin typeface="微软雅黑" pitchFamily="34" charset="-122"/>
                <a:ea typeface="微软雅黑" pitchFamily="34" charset="-122"/>
                <a:cs typeface="+mn-cs"/>
              </a:rPr>
              <a:t>……</a:t>
            </a:r>
            <a:endParaRPr lang="zh-CN" altLang="en-US" sz="2800" b="1" dirty="0">
              <a:solidFill>
                <a:schemeClr val="accent1">
                  <a:lumMod val="50000"/>
                </a:schemeClr>
              </a:solidFill>
              <a:latin typeface="微软雅黑" pitchFamily="34" charset="-122"/>
              <a:ea typeface="微软雅黑" pitchFamily="34" charset="-122"/>
              <a:cs typeface="+mn-cs"/>
            </a:endParaRPr>
          </a:p>
        </p:txBody>
      </p:sp>
      <p:sp>
        <p:nvSpPr>
          <p:cNvPr id="10" name="TextBox 9"/>
          <p:cNvSpPr txBox="1">
            <a:spLocks noChangeArrowheads="1"/>
          </p:cNvSpPr>
          <p:nvPr/>
        </p:nvSpPr>
        <p:spPr bwMode="auto">
          <a:xfrm>
            <a:off x="936625" y="5600700"/>
            <a:ext cx="4087813" cy="1539875"/>
          </a:xfrm>
          <a:prstGeom prst="rect">
            <a:avLst/>
          </a:prstGeom>
          <a:noFill/>
          <a:ln w="9525">
            <a:noFill/>
            <a:miter lim="800000"/>
            <a:headEnd/>
            <a:tailEnd/>
          </a:ln>
        </p:spPr>
        <p:txBody>
          <a:bodyPr>
            <a:spAutoFit/>
          </a:bodyPr>
          <a:lstStyle/>
          <a:p>
            <a:pPr>
              <a:lnSpc>
                <a:spcPct val="150000"/>
              </a:lnSpc>
            </a:pPr>
            <a:r>
              <a:rPr lang="zh-CN" altLang="en-US" sz="2400">
                <a:solidFill>
                  <a:schemeClr val="bg1"/>
                </a:solidFill>
                <a:latin typeface="等线"/>
              </a:rPr>
              <a:t>    </a:t>
            </a:r>
            <a:r>
              <a:rPr lang="zh-CN" altLang="en-US" sz="2400" b="1">
                <a:solidFill>
                  <a:schemeClr val="bg1"/>
                </a:solidFill>
                <a:latin typeface="微软雅黑" pitchFamily="34" charset="-122"/>
                <a:ea typeface="微软雅黑" pitchFamily="34" charset="-122"/>
              </a:rPr>
              <a:t>有了孩子，整日应付压力和责任，仿佛成了机器</a:t>
            </a:r>
          </a:p>
          <a:p>
            <a:endParaRPr lang="zh-CN" altLang="en-US" sz="2200">
              <a:solidFill>
                <a:schemeClr val="bg1"/>
              </a:solidFill>
              <a:latin typeface="等线"/>
            </a:endParaRPr>
          </a:p>
        </p:txBody>
      </p:sp>
      <p:sp>
        <p:nvSpPr>
          <p:cNvPr id="11" name="Text Box 4"/>
          <p:cNvSpPr txBox="1">
            <a:spLocks noChangeArrowheads="1"/>
          </p:cNvSpPr>
          <p:nvPr/>
        </p:nvSpPr>
        <p:spPr bwMode="auto">
          <a:xfrm>
            <a:off x="7056438" y="5605463"/>
            <a:ext cx="4224337" cy="1708150"/>
          </a:xfrm>
          <a:prstGeom prst="rect">
            <a:avLst/>
          </a:prstGeom>
          <a:noFill/>
          <a:ln w="9525">
            <a:noFill/>
            <a:miter lim="800000"/>
            <a:headEnd/>
            <a:tailEnd/>
          </a:ln>
        </p:spPr>
        <p:txBody>
          <a:bodyPr>
            <a:spAutoFit/>
          </a:bodyPr>
          <a:lstStyle/>
          <a:p>
            <a:pPr fontAlgn="auto">
              <a:lnSpc>
                <a:spcPct val="150000"/>
              </a:lnSpc>
              <a:spcBef>
                <a:spcPct val="50000"/>
              </a:spcBef>
              <a:spcAft>
                <a:spcPts val="0"/>
              </a:spcAft>
              <a:defRPr/>
            </a:pPr>
            <a:r>
              <a:rPr lang="zh-CN" altLang="en-US" sz="2400" dirty="0">
                <a:solidFill>
                  <a:srgbClr val="05588E"/>
                </a:solidFill>
                <a:latin typeface="+mn-lt"/>
                <a:ea typeface="+mn-ea"/>
                <a:cs typeface="+mn-cs"/>
              </a:rPr>
              <a:t>    </a:t>
            </a:r>
            <a:r>
              <a:rPr lang="zh-CN" altLang="en-US" sz="2400" b="1" dirty="0">
                <a:solidFill>
                  <a:srgbClr val="05588E"/>
                </a:solidFill>
                <a:latin typeface="微软雅黑" pitchFamily="34" charset="-122"/>
                <a:ea typeface="微软雅黑" pitchFamily="34" charset="-122"/>
                <a:cs typeface="+mn-cs"/>
              </a:rPr>
              <a:t>半夜起来换尿片、看着孩子成长落下幸福的泪</a:t>
            </a:r>
          </a:p>
          <a:p>
            <a:pPr fontAlgn="auto">
              <a:spcBef>
                <a:spcPct val="50000"/>
              </a:spcBef>
              <a:spcAft>
                <a:spcPts val="0"/>
              </a:spcAft>
              <a:defRPr/>
            </a:pPr>
            <a:endParaRPr lang="zh-CN" altLang="en-US" sz="2200" dirty="0">
              <a:solidFill>
                <a:schemeClr val="accent1">
                  <a:lumMod val="50000"/>
                </a:schemeClr>
              </a:solidFill>
              <a:latin typeface="+mn-lt"/>
              <a:ea typeface="+mn-ea"/>
              <a:cs typeface="+mn-cs"/>
            </a:endParaRPr>
          </a:p>
        </p:txBody>
      </p:sp>
      <p:pic>
        <p:nvPicPr>
          <p:cNvPr id="41991" name="Picture 3"/>
          <p:cNvPicPr>
            <a:picLocks noChangeAspect="1" noChangeArrowheads="1"/>
          </p:cNvPicPr>
          <p:nvPr/>
        </p:nvPicPr>
        <p:blipFill>
          <a:blip r:embed="rId2"/>
          <a:srcRect/>
          <a:stretch>
            <a:fillRect/>
          </a:stretch>
        </p:blipFill>
        <p:spPr bwMode="auto">
          <a:xfrm>
            <a:off x="1012825" y="1114425"/>
            <a:ext cx="3922713" cy="4414838"/>
          </a:xfrm>
          <a:prstGeom prst="rect">
            <a:avLst/>
          </a:prstGeom>
          <a:noFill/>
          <a:ln w="9525">
            <a:noFill/>
            <a:miter lim="800000"/>
            <a:headEnd/>
            <a:tailEnd/>
          </a:ln>
        </p:spPr>
      </p:pic>
      <p:pic>
        <p:nvPicPr>
          <p:cNvPr id="41992" name="Picture 4"/>
          <p:cNvPicPr>
            <a:picLocks noChangeAspect="1" noChangeArrowheads="1"/>
          </p:cNvPicPr>
          <p:nvPr/>
        </p:nvPicPr>
        <p:blipFill>
          <a:blip r:embed="rId3"/>
          <a:srcRect/>
          <a:stretch>
            <a:fillRect/>
          </a:stretch>
        </p:blipFill>
        <p:spPr bwMode="auto">
          <a:xfrm>
            <a:off x="7135813" y="1130300"/>
            <a:ext cx="3895725" cy="4425950"/>
          </a:xfrm>
          <a:prstGeom prst="rect">
            <a:avLst/>
          </a:prstGeom>
          <a:noFill/>
          <a:ln w="9525">
            <a:noFill/>
            <a:miter lim="800000"/>
            <a:headEnd/>
            <a:tailEnd/>
          </a:ln>
        </p:spPr>
      </p:pic>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5" y="0"/>
            <a:ext cx="12192000" cy="6858000"/>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73050" y="-14288"/>
            <a:ext cx="6338888" cy="6872288"/>
          </a:xfrm>
          <a:prstGeom prst="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TextBox 7"/>
          <p:cNvSpPr txBox="1">
            <a:spLocks noChangeArrowheads="1"/>
          </p:cNvSpPr>
          <p:nvPr/>
        </p:nvSpPr>
        <p:spPr bwMode="auto">
          <a:xfrm>
            <a:off x="1450975" y="333375"/>
            <a:ext cx="2889250" cy="523875"/>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别人告诉你</a:t>
            </a:r>
            <a:r>
              <a:rPr lang="en-US" altLang="zh-CN" sz="2800" b="1">
                <a:solidFill>
                  <a:schemeClr val="bg1"/>
                </a:solidFill>
                <a:latin typeface="微软雅黑" pitchFamily="34" charset="-122"/>
                <a:ea typeface="微软雅黑" pitchFamily="34" charset="-122"/>
              </a:rPr>
              <a:t>……</a:t>
            </a:r>
            <a:endParaRPr lang="zh-CN" altLang="en-US" sz="2800" b="1">
              <a:solidFill>
                <a:schemeClr val="bg1"/>
              </a:solidFill>
              <a:latin typeface="微软雅黑" pitchFamily="34" charset="-122"/>
              <a:ea typeface="微软雅黑" pitchFamily="34" charset="-122"/>
            </a:endParaRPr>
          </a:p>
        </p:txBody>
      </p:sp>
      <p:sp>
        <p:nvSpPr>
          <p:cNvPr id="9" name="TextBox 8"/>
          <p:cNvSpPr txBox="1"/>
          <p:nvPr/>
        </p:nvSpPr>
        <p:spPr>
          <a:xfrm>
            <a:off x="7721600" y="355600"/>
            <a:ext cx="2873375" cy="523875"/>
          </a:xfrm>
          <a:prstGeom prst="rect">
            <a:avLst/>
          </a:prstGeom>
          <a:noFill/>
        </p:spPr>
        <p:txBody>
          <a:bodyPr>
            <a:spAutoFit/>
          </a:bodyPr>
          <a:lstStyle/>
          <a:p>
            <a:pPr algn="dist" fontAlgn="auto">
              <a:spcBef>
                <a:spcPts val="0"/>
              </a:spcBef>
              <a:spcAft>
                <a:spcPts val="0"/>
              </a:spcAft>
              <a:defRPr/>
            </a:pPr>
            <a:r>
              <a:rPr lang="zh-CN" altLang="en-US" sz="2800" b="1" dirty="0">
                <a:solidFill>
                  <a:schemeClr val="accent1">
                    <a:lumMod val="50000"/>
                  </a:schemeClr>
                </a:solidFill>
                <a:latin typeface="微软雅黑" pitchFamily="34" charset="-122"/>
                <a:ea typeface="微软雅黑" pitchFamily="34" charset="-122"/>
                <a:cs typeface="+mn-cs"/>
              </a:rPr>
              <a:t>没人告诉你</a:t>
            </a:r>
            <a:r>
              <a:rPr lang="en-US" altLang="zh-CN" sz="2800" b="1" dirty="0">
                <a:solidFill>
                  <a:schemeClr val="accent1">
                    <a:lumMod val="50000"/>
                  </a:schemeClr>
                </a:solidFill>
                <a:latin typeface="微软雅黑" pitchFamily="34" charset="-122"/>
                <a:ea typeface="微软雅黑" pitchFamily="34" charset="-122"/>
                <a:cs typeface="+mn-cs"/>
              </a:rPr>
              <a:t>……</a:t>
            </a:r>
            <a:endParaRPr lang="zh-CN" altLang="en-US" sz="2800" b="1" dirty="0">
              <a:solidFill>
                <a:schemeClr val="accent1">
                  <a:lumMod val="50000"/>
                </a:schemeClr>
              </a:solidFill>
              <a:latin typeface="微软雅黑" pitchFamily="34" charset="-122"/>
              <a:ea typeface="微软雅黑" pitchFamily="34" charset="-122"/>
              <a:cs typeface="+mn-cs"/>
            </a:endParaRPr>
          </a:p>
        </p:txBody>
      </p:sp>
      <p:sp>
        <p:nvSpPr>
          <p:cNvPr id="10" name="TextBox 9"/>
          <p:cNvSpPr txBox="1">
            <a:spLocks noChangeArrowheads="1"/>
          </p:cNvSpPr>
          <p:nvPr/>
        </p:nvSpPr>
        <p:spPr bwMode="auto">
          <a:xfrm>
            <a:off x="0" y="5576888"/>
            <a:ext cx="5472113" cy="1908175"/>
          </a:xfrm>
          <a:prstGeom prst="rect">
            <a:avLst/>
          </a:prstGeom>
          <a:noFill/>
          <a:ln w="9525">
            <a:noFill/>
            <a:miter lim="800000"/>
            <a:headEnd/>
            <a:tailEnd/>
          </a:ln>
        </p:spPr>
        <p:txBody>
          <a:bodyPr>
            <a:spAutoFit/>
          </a:bodyPr>
          <a:lstStyle/>
          <a:p>
            <a:pPr>
              <a:lnSpc>
                <a:spcPct val="150000"/>
              </a:lnSpc>
            </a:pPr>
            <a:r>
              <a:rPr lang="zh-CN" altLang="en-US" sz="2400">
                <a:solidFill>
                  <a:schemeClr val="bg1"/>
                </a:solidFill>
                <a:latin typeface="等线"/>
              </a:rPr>
              <a:t>    </a:t>
            </a:r>
            <a:r>
              <a:rPr lang="zh-CN" altLang="en-US" sz="2400" b="1">
                <a:solidFill>
                  <a:schemeClr val="bg1"/>
                </a:solidFill>
                <a:latin typeface="微软雅黑" pitchFamily="34" charset="-122"/>
                <a:ea typeface="微软雅黑" pitchFamily="34" charset="-122"/>
              </a:rPr>
              <a:t>等孩子长大，你也老了，剩下你们俩相依为命，直至老死</a:t>
            </a:r>
            <a:endParaRPr lang="zh-CN" altLang="en-US" sz="2800" b="1">
              <a:solidFill>
                <a:schemeClr val="bg1"/>
              </a:solidFill>
              <a:latin typeface="微软雅黑" pitchFamily="34" charset="-122"/>
              <a:ea typeface="微软雅黑" pitchFamily="34" charset="-122"/>
            </a:endParaRPr>
          </a:p>
          <a:p>
            <a:endParaRPr lang="zh-CN" altLang="en-US" sz="2400">
              <a:solidFill>
                <a:schemeClr val="bg1"/>
              </a:solidFill>
              <a:latin typeface="等线"/>
            </a:endParaRPr>
          </a:p>
          <a:p>
            <a:endParaRPr lang="zh-CN" altLang="en-US" sz="2200">
              <a:solidFill>
                <a:schemeClr val="bg1"/>
              </a:solidFill>
              <a:latin typeface="等线"/>
            </a:endParaRPr>
          </a:p>
        </p:txBody>
      </p:sp>
      <p:sp>
        <p:nvSpPr>
          <p:cNvPr id="11" name="Text Box 4"/>
          <p:cNvSpPr txBox="1">
            <a:spLocks noChangeArrowheads="1"/>
          </p:cNvSpPr>
          <p:nvPr/>
        </p:nvSpPr>
        <p:spPr bwMode="auto">
          <a:xfrm>
            <a:off x="6978650" y="5591175"/>
            <a:ext cx="4222750" cy="2262188"/>
          </a:xfrm>
          <a:prstGeom prst="rect">
            <a:avLst/>
          </a:prstGeom>
          <a:noFill/>
          <a:ln w="9525">
            <a:noFill/>
            <a:miter lim="800000"/>
            <a:headEnd/>
            <a:tailEnd/>
          </a:ln>
        </p:spPr>
        <p:txBody>
          <a:bodyPr>
            <a:spAutoFit/>
          </a:bodyPr>
          <a:lstStyle/>
          <a:p>
            <a:pPr fontAlgn="auto">
              <a:lnSpc>
                <a:spcPct val="150000"/>
              </a:lnSpc>
              <a:spcBef>
                <a:spcPct val="50000"/>
              </a:spcBef>
              <a:spcAft>
                <a:spcPts val="0"/>
              </a:spcAft>
              <a:defRPr/>
            </a:pPr>
            <a:r>
              <a:rPr lang="zh-CN" altLang="en-US" sz="2400" dirty="0">
                <a:solidFill>
                  <a:srgbClr val="05588E"/>
                </a:solidFill>
                <a:latin typeface="+mn-lt"/>
                <a:ea typeface="+mn-ea"/>
                <a:cs typeface="+mn-cs"/>
              </a:rPr>
              <a:t>    </a:t>
            </a:r>
            <a:r>
              <a:rPr lang="zh-CN" altLang="en-US" sz="2400" b="1" dirty="0">
                <a:solidFill>
                  <a:schemeClr val="accent1">
                    <a:lumMod val="50000"/>
                  </a:schemeClr>
                </a:solidFill>
                <a:latin typeface="微软雅黑" pitchFamily="34" charset="-122"/>
                <a:ea typeface="微软雅黑" pitchFamily="34" charset="-122"/>
                <a:cs typeface="+mn-cs"/>
              </a:rPr>
              <a:t>看着孩子生活如意，会有满满的成就感</a:t>
            </a:r>
          </a:p>
          <a:p>
            <a:pPr fontAlgn="auto">
              <a:spcBef>
                <a:spcPct val="50000"/>
              </a:spcBef>
              <a:spcAft>
                <a:spcPts val="0"/>
              </a:spcAft>
              <a:defRPr/>
            </a:pPr>
            <a:endParaRPr lang="zh-CN" altLang="en-US" sz="2400" dirty="0">
              <a:solidFill>
                <a:srgbClr val="05588E"/>
              </a:solidFill>
              <a:latin typeface="+mn-lt"/>
              <a:ea typeface="+mn-ea"/>
              <a:cs typeface="+mn-cs"/>
            </a:endParaRPr>
          </a:p>
          <a:p>
            <a:pPr fontAlgn="auto">
              <a:spcBef>
                <a:spcPct val="50000"/>
              </a:spcBef>
              <a:spcAft>
                <a:spcPts val="0"/>
              </a:spcAft>
              <a:defRPr/>
            </a:pPr>
            <a:endParaRPr lang="zh-CN" altLang="en-US" sz="2200" dirty="0">
              <a:solidFill>
                <a:schemeClr val="accent1">
                  <a:lumMod val="50000"/>
                </a:schemeClr>
              </a:solidFill>
              <a:latin typeface="+mn-lt"/>
              <a:ea typeface="+mn-ea"/>
              <a:cs typeface="+mn-cs"/>
            </a:endParaRPr>
          </a:p>
        </p:txBody>
      </p:sp>
      <p:pic>
        <p:nvPicPr>
          <p:cNvPr id="43015" name="Picture 3"/>
          <p:cNvPicPr>
            <a:picLocks noChangeAspect="1" noChangeArrowheads="1"/>
          </p:cNvPicPr>
          <p:nvPr/>
        </p:nvPicPr>
        <p:blipFill>
          <a:blip r:embed="rId2"/>
          <a:srcRect/>
          <a:stretch>
            <a:fillRect/>
          </a:stretch>
        </p:blipFill>
        <p:spPr bwMode="auto">
          <a:xfrm>
            <a:off x="998538" y="896938"/>
            <a:ext cx="3810000" cy="4613275"/>
          </a:xfrm>
          <a:prstGeom prst="rect">
            <a:avLst/>
          </a:prstGeom>
          <a:noFill/>
          <a:ln w="9525">
            <a:noFill/>
            <a:miter lim="800000"/>
            <a:headEnd/>
            <a:tailEnd/>
          </a:ln>
        </p:spPr>
      </p:pic>
      <p:pic>
        <p:nvPicPr>
          <p:cNvPr id="43016" name="Picture 4"/>
          <p:cNvPicPr>
            <a:picLocks noChangeAspect="1" noChangeArrowheads="1"/>
          </p:cNvPicPr>
          <p:nvPr/>
        </p:nvPicPr>
        <p:blipFill>
          <a:blip r:embed="rId3"/>
          <a:srcRect/>
          <a:stretch>
            <a:fillRect/>
          </a:stretch>
        </p:blipFill>
        <p:spPr bwMode="auto">
          <a:xfrm>
            <a:off x="7232650" y="900113"/>
            <a:ext cx="3754438" cy="4641850"/>
          </a:xfrm>
          <a:prstGeom prst="rect">
            <a:avLst/>
          </a:prstGeom>
          <a:noFill/>
          <a:ln w="9525">
            <a:noFill/>
            <a:miter lim="800000"/>
            <a:headEnd/>
            <a:tailEnd/>
          </a:ln>
        </p:spPr>
      </p:pic>
    </p:spTree>
  </p:cSld>
  <p:clrMapOvr>
    <a:masterClrMapping/>
  </p:clrMapOvr>
  <p:transition spd="slow" advTm="3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rcRect/>
          <a:stretch>
            <a:fillRect/>
          </a:stretch>
        </p:blipFill>
        <p:spPr bwMode="auto">
          <a:xfrm>
            <a:off x="0" y="0"/>
            <a:ext cx="7072313" cy="6858000"/>
          </a:xfrm>
          <a:prstGeom prst="rect">
            <a:avLst/>
          </a:prstGeom>
          <a:noFill/>
          <a:ln w="9525">
            <a:noFill/>
            <a:miter lim="800000"/>
            <a:headEnd/>
            <a:tailEnd/>
          </a:ln>
        </p:spPr>
      </p:pic>
      <p:sp>
        <p:nvSpPr>
          <p:cNvPr id="9" name="直角三角形 8"/>
          <p:cNvSpPr/>
          <p:nvPr/>
        </p:nvSpPr>
        <p:spPr>
          <a:xfrm>
            <a:off x="5181600" y="4381500"/>
            <a:ext cx="1701800" cy="1701800"/>
          </a:xfrm>
          <a:prstGeom prst="rtTriangle">
            <a:avLst/>
          </a:prstGeom>
          <a:solidFill>
            <a:srgbClr val="3D82B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直角三角形 9"/>
          <p:cNvSpPr/>
          <p:nvPr/>
        </p:nvSpPr>
        <p:spPr>
          <a:xfrm>
            <a:off x="1574800" y="1117600"/>
            <a:ext cx="863600" cy="863600"/>
          </a:xfrm>
          <a:prstGeom prst="rtTriangle">
            <a:avLst/>
          </a:prstGeom>
          <a:solidFill>
            <a:schemeClr val="tx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文本框 128"/>
          <p:cNvSpPr txBox="1">
            <a:spLocks noChangeArrowheads="1"/>
          </p:cNvSpPr>
          <p:nvPr/>
        </p:nvSpPr>
        <p:spPr bwMode="auto">
          <a:xfrm>
            <a:off x="5308600" y="2960688"/>
            <a:ext cx="4475163" cy="768350"/>
          </a:xfrm>
          <a:prstGeom prst="rect">
            <a:avLst/>
          </a:prstGeom>
          <a:noFill/>
          <a:ln w="9525">
            <a:noFill/>
            <a:miter lim="800000"/>
            <a:headEnd/>
            <a:tailEnd/>
          </a:ln>
        </p:spPr>
        <p:txBody>
          <a:bodyPr>
            <a:spAutoFit/>
          </a:bodyPr>
          <a:lstStyle/>
          <a:p>
            <a:r>
              <a:rPr lang="zh-CN" altLang="en-US" sz="4400" b="1">
                <a:solidFill>
                  <a:srgbClr val="0070C0"/>
                </a:solidFill>
                <a:latin typeface="微软雅黑" pitchFamily="34" charset="-122"/>
                <a:ea typeface="微软雅黑" pitchFamily="34" charset="-122"/>
              </a:rPr>
              <a:t>生命之初的奇迹</a:t>
            </a:r>
          </a:p>
        </p:txBody>
      </p:sp>
      <p:sp>
        <p:nvSpPr>
          <p:cNvPr id="12" name="文本框 128"/>
          <p:cNvSpPr txBox="1">
            <a:spLocks noChangeArrowheads="1"/>
          </p:cNvSpPr>
          <p:nvPr/>
        </p:nvSpPr>
        <p:spPr bwMode="auto">
          <a:xfrm>
            <a:off x="1574800" y="3421063"/>
            <a:ext cx="2589213" cy="4508500"/>
          </a:xfrm>
          <a:prstGeom prst="rect">
            <a:avLst/>
          </a:prstGeom>
          <a:noFill/>
          <a:ln w="9525">
            <a:noFill/>
            <a:miter lim="800000"/>
            <a:headEnd/>
            <a:tailEnd/>
          </a:ln>
        </p:spPr>
        <p:txBody>
          <a:bodyPr>
            <a:spAutoFit/>
          </a:bodyPr>
          <a:lstStyle/>
          <a:p>
            <a:r>
              <a:rPr lang="en-US" altLang="zh-CN" sz="28700" b="1" i="1">
                <a:solidFill>
                  <a:schemeClr val="bg1"/>
                </a:solidFill>
                <a:latin typeface="微软雅黑" pitchFamily="34" charset="-122"/>
                <a:ea typeface="微软雅黑" pitchFamily="34" charset="-122"/>
              </a:rPr>
              <a:t>1</a:t>
            </a:r>
            <a:endParaRPr lang="zh-CN" altLang="en-US" sz="28700" b="1" i="1">
              <a:solidFill>
                <a:schemeClr val="bg1"/>
              </a:solidFill>
              <a:latin typeface="微软雅黑" pitchFamily="34" charset="-122"/>
              <a:ea typeface="微软雅黑" pitchFamily="34" charset="-122"/>
            </a:endParaRPr>
          </a:p>
        </p:txBody>
      </p:sp>
      <p:sp>
        <p:nvSpPr>
          <p:cNvPr id="13" name="文本框 128"/>
          <p:cNvSpPr txBox="1">
            <a:spLocks noChangeArrowheads="1"/>
          </p:cNvSpPr>
          <p:nvPr/>
        </p:nvSpPr>
        <p:spPr bwMode="auto">
          <a:xfrm>
            <a:off x="6502400" y="3870325"/>
            <a:ext cx="5659438" cy="430213"/>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我们先看一个视频，看完你有什么感觉呢？</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14" name="TextBox 13"/>
          <p:cNvSpPr txBox="1">
            <a:spLocks noChangeArrowheads="1"/>
          </p:cNvSpPr>
          <p:nvPr/>
        </p:nvSpPr>
        <p:spPr bwMode="auto">
          <a:xfrm>
            <a:off x="4724400" y="2560638"/>
            <a:ext cx="3063875" cy="461962"/>
          </a:xfrm>
          <a:prstGeom prst="rect">
            <a:avLst/>
          </a:prstGeom>
          <a:noFill/>
          <a:ln w="9525">
            <a:noFill/>
            <a:miter lim="800000"/>
            <a:headEnd/>
            <a:tailEnd/>
          </a:ln>
        </p:spPr>
        <p:txBody>
          <a:bodyPr>
            <a:spAutoFit/>
          </a:bodyPr>
          <a:lstStyle/>
          <a:p>
            <a:r>
              <a:rPr lang="zh-CN" altLang="en-US" sz="2400" b="1">
                <a:solidFill>
                  <a:srgbClr val="0070C0"/>
                </a:solidFill>
                <a:latin typeface="微软雅黑" pitchFamily="34" charset="-122"/>
                <a:ea typeface="微软雅黑" pitchFamily="34" charset="-122"/>
              </a:rPr>
              <a:t>课程导入：</a:t>
            </a:r>
          </a:p>
        </p:txBody>
      </p:sp>
      <p:sp>
        <p:nvSpPr>
          <p:cNvPr id="15" name="TextBox 14"/>
          <p:cNvSpPr txBox="1">
            <a:spLocks noChangeArrowheads="1"/>
          </p:cNvSpPr>
          <p:nvPr/>
        </p:nvSpPr>
        <p:spPr bwMode="auto">
          <a:xfrm>
            <a:off x="6072188" y="4371975"/>
            <a:ext cx="5451475" cy="769938"/>
          </a:xfrm>
          <a:prstGeom prst="rect">
            <a:avLst/>
          </a:prstGeom>
          <a:noFill/>
          <a:ln w="9525">
            <a:noFill/>
            <a:miter lim="800000"/>
            <a:headEnd/>
            <a:tailEnd/>
          </a:ln>
        </p:spPr>
        <p:txBody>
          <a:bodyPr>
            <a:spAutoFit/>
          </a:bodyPr>
          <a:lstStyle/>
          <a:p>
            <a:r>
              <a:rPr lang="zh-CN" altLang="en-US" sz="4400">
                <a:solidFill>
                  <a:srgbClr val="002060"/>
                </a:solidFill>
                <a:latin typeface="叶根友刀锋黑草" pitchFamily="2" charset="-122"/>
                <a:ea typeface="叶根友刀锋黑草" pitchFamily="2" charset="-122"/>
              </a:rPr>
              <a:t>每个人都是一个</a:t>
            </a:r>
            <a:r>
              <a:rPr lang="zh-CN" altLang="en-US" sz="4400">
                <a:solidFill>
                  <a:srgbClr val="FF0000"/>
                </a:solidFill>
                <a:latin typeface="叶根友刀锋黑草" pitchFamily="2" charset="-122"/>
                <a:ea typeface="叶根友刀锋黑草" pitchFamily="2" charset="-122"/>
              </a:rPr>
              <a:t>奇迹</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3500"/>
                            </p:stCondLst>
                            <p:childTnLst>
                              <p:par>
                                <p:cTn id="39" presetID="2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edge">
                                      <p:cBhvr>
                                        <p:cTn id="4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dirty="0"/>
              <a:t>人生的意义就在于一件件小事，那一件件小事，回过头看，原来，都是大事</a:t>
            </a:r>
          </a:p>
        </p:txBody>
      </p:sp>
      <p:pic>
        <p:nvPicPr>
          <p:cNvPr id="44034" name="图片 2" descr="105R343O-6.jpg"/>
          <p:cNvPicPr>
            <a:picLocks noChangeAspect="1"/>
          </p:cNvPicPr>
          <p:nvPr/>
        </p:nvPicPr>
        <p:blipFill>
          <a:blip r:embed="rId2"/>
          <a:srcRect/>
          <a:stretch>
            <a:fillRect/>
          </a:stretch>
        </p:blipFill>
        <p:spPr bwMode="auto">
          <a:xfrm>
            <a:off x="396875" y="381000"/>
            <a:ext cx="9129713" cy="5135563"/>
          </a:xfrm>
          <a:prstGeom prst="rect">
            <a:avLst/>
          </a:prstGeom>
          <a:noFill/>
          <a:ln w="9525">
            <a:noFill/>
            <a:miter lim="800000"/>
            <a:headEnd/>
            <a:tailEnd/>
          </a:ln>
        </p:spPr>
      </p:pic>
      <p:sp>
        <p:nvSpPr>
          <p:cNvPr id="5" name="椭圆 4"/>
          <p:cNvSpPr/>
          <p:nvPr/>
        </p:nvSpPr>
        <p:spPr>
          <a:xfrm>
            <a:off x="1006475" y="1219200"/>
            <a:ext cx="1263650" cy="1265238"/>
          </a:xfrm>
          <a:prstGeom prst="ellipse">
            <a:avLst/>
          </a:prstGeom>
          <a:solidFill>
            <a:schemeClr val="accent1">
              <a:lumMod val="50000"/>
              <a:alpha val="57000"/>
            </a:schemeClr>
          </a:solidFill>
          <a:ln>
            <a:solidFill>
              <a:schemeClr val="accent1">
                <a:lumMod val="5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484438" y="2073275"/>
            <a:ext cx="1020762" cy="1020763"/>
          </a:xfrm>
          <a:prstGeom prst="ellipse">
            <a:avLst/>
          </a:prstGeom>
          <a:solidFill>
            <a:schemeClr val="bg1">
              <a:alpha val="57000"/>
            </a:schemeClr>
          </a:solidFill>
          <a:ln>
            <a:solidFill>
              <a:schemeClr val="bg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898525" y="3733800"/>
            <a:ext cx="747713" cy="746125"/>
          </a:xfrm>
          <a:prstGeom prst="ellipse">
            <a:avLst/>
          </a:prstGeom>
          <a:solidFill>
            <a:schemeClr val="bg1">
              <a:alpha val="57000"/>
            </a:schemeClr>
          </a:solidFill>
          <a:ln>
            <a:solidFill>
              <a:schemeClr val="bg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4953000" y="1752600"/>
            <a:ext cx="503238" cy="503238"/>
          </a:xfrm>
          <a:prstGeom prst="ellipse">
            <a:avLst/>
          </a:prstGeom>
          <a:solidFill>
            <a:schemeClr val="accent1">
              <a:lumMod val="50000"/>
              <a:alpha val="57000"/>
            </a:schemeClr>
          </a:solidFill>
          <a:ln>
            <a:solidFill>
              <a:schemeClr val="accent1">
                <a:lumMod val="5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3946525" y="3717925"/>
            <a:ext cx="565150" cy="565150"/>
          </a:xfrm>
          <a:prstGeom prst="ellipse">
            <a:avLst/>
          </a:prstGeom>
          <a:solidFill>
            <a:schemeClr val="accent4">
              <a:lumMod val="60000"/>
              <a:lumOff val="40000"/>
              <a:alpha val="57000"/>
            </a:schemeClr>
          </a:solidFill>
          <a:ln>
            <a:solidFill>
              <a:schemeClr val="accent4">
                <a:lumMod val="60000"/>
                <a:lumOff val="4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Box 10"/>
          <p:cNvSpPr txBox="1"/>
          <p:nvPr/>
        </p:nvSpPr>
        <p:spPr>
          <a:xfrm>
            <a:off x="2087563" y="5857875"/>
            <a:ext cx="9693275" cy="708025"/>
          </a:xfrm>
          <a:prstGeom prst="rect">
            <a:avLst/>
          </a:prstGeom>
          <a:noFill/>
        </p:spPr>
        <p:txBody>
          <a:bodyPr>
            <a:spAutoFit/>
          </a:bodyPr>
          <a:lstStyle/>
          <a:p>
            <a:pPr fontAlgn="auto">
              <a:spcBef>
                <a:spcPts val="0"/>
              </a:spcBef>
              <a:spcAft>
                <a:spcPts val="0"/>
              </a:spcAft>
              <a:defRPr/>
            </a:pPr>
            <a:r>
              <a:rPr lang="zh-CN" altLang="en-US" sz="2200" b="1" dirty="0">
                <a:solidFill>
                  <a:schemeClr val="accent1">
                    <a:lumMod val="50000"/>
                  </a:schemeClr>
                </a:solidFill>
                <a:latin typeface="微软雅黑" pitchFamily="34" charset="-122"/>
                <a:ea typeface="微软雅黑" pitchFamily="34" charset="-122"/>
                <a:cs typeface="+mn-cs"/>
              </a:rPr>
              <a:t>人生的意义就在于一件件小事，那一件件小事，回过头看，原来，都是大事。</a:t>
            </a:r>
          </a:p>
          <a:p>
            <a:pPr fontAlgn="auto">
              <a:spcBef>
                <a:spcPts val="0"/>
              </a:spcBef>
              <a:spcAft>
                <a:spcPts val="0"/>
              </a:spcAft>
              <a:defRPr/>
            </a:pPr>
            <a:endParaRPr lang="zh-CN" altLang="en-US" dirty="0">
              <a:latin typeface="+mn-lt"/>
              <a:ea typeface="+mn-ea"/>
              <a:cs typeface="+mn-cs"/>
            </a:endParaRPr>
          </a:p>
        </p:txBody>
      </p:sp>
      <p:cxnSp>
        <p:nvCxnSpPr>
          <p:cNvPr id="13" name="直接箭头连接符 12"/>
          <p:cNvCxnSpPr/>
          <p:nvPr/>
        </p:nvCxnSpPr>
        <p:spPr>
          <a:xfrm>
            <a:off x="1616075" y="6461125"/>
            <a:ext cx="10210800" cy="0"/>
          </a:xfrm>
          <a:prstGeom prst="straightConnector1">
            <a:avLst/>
          </a:prstGeom>
          <a:ln w="1270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2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11">
                                            <p:txEl>
                                              <p:pRg st="0" end="0"/>
                                            </p:txEl>
                                          </p:spTgt>
                                        </p:tgtEl>
                                        <p:attrNameLst>
                                          <p:attrName>fill.type</p:attrName>
                                        </p:attrNameLst>
                                      </p:cBhvr>
                                      <p:to>
                                        <p:strVal val="solid"/>
                                      </p:to>
                                    </p:set>
                                  </p:childTnLst>
                                </p:cTn>
                              </p:par>
                              <p:par>
                                <p:cTn id="30" presetID="2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2"/>
          <p:cNvGrpSpPr>
            <a:grpSpLocks/>
          </p:cNvGrpSpPr>
          <p:nvPr/>
        </p:nvGrpSpPr>
        <p:grpSpPr bwMode="auto">
          <a:xfrm>
            <a:off x="3603625" y="1776413"/>
            <a:ext cx="4967288" cy="1822450"/>
            <a:chOff x="3603814" y="1776556"/>
            <a:chExt cx="4966446" cy="1823058"/>
          </a:xfrm>
        </p:grpSpPr>
        <p:grpSp>
          <p:nvGrpSpPr>
            <p:cNvPr id="45088" name="组合 4"/>
            <p:cNvGrpSpPr>
              <a:grpSpLocks/>
            </p:cNvGrpSpPr>
            <p:nvPr/>
          </p:nvGrpSpPr>
          <p:grpSpPr bwMode="auto">
            <a:xfrm>
              <a:off x="3603815" y="1776556"/>
              <a:ext cx="4966445" cy="1823056"/>
              <a:chOff x="3603815" y="1776556"/>
              <a:chExt cx="4966445" cy="1823056"/>
            </a:xfrm>
          </p:grpSpPr>
          <p:sp>
            <p:nvSpPr>
              <p:cNvPr id="26" name="Freeform 27"/>
              <p:cNvSpPr>
                <a:spLocks/>
              </p:cNvSpPr>
              <p:nvPr/>
            </p:nvSpPr>
            <p:spPr bwMode="auto">
              <a:xfrm rot="5400000">
                <a:off x="4988215" y="392155"/>
                <a:ext cx="1823058" cy="4591860"/>
              </a:xfrm>
              <a:custGeom>
                <a:avLst/>
                <a:gdLst>
                  <a:gd name="T0" fmla="*/ 365 w 720"/>
                  <a:gd name="T1" fmla="*/ 0 h 1287"/>
                  <a:gd name="T2" fmla="*/ 358 w 720"/>
                  <a:gd name="T3" fmla="*/ 0 h 1287"/>
                  <a:gd name="T4" fmla="*/ 0 w 720"/>
                  <a:gd name="T5" fmla="*/ 0 h 1287"/>
                  <a:gd name="T6" fmla="*/ 0 w 720"/>
                  <a:gd name="T7" fmla="*/ 1287 h 1287"/>
                  <a:gd name="T8" fmla="*/ 358 w 720"/>
                  <a:gd name="T9" fmla="*/ 1287 h 1287"/>
                  <a:gd name="T10" fmla="*/ 365 w 720"/>
                  <a:gd name="T11" fmla="*/ 1287 h 1287"/>
                  <a:gd name="T12" fmla="*/ 720 w 720"/>
                  <a:gd name="T13" fmla="*/ 1287 h 1287"/>
                  <a:gd name="T14" fmla="*/ 720 w 720"/>
                  <a:gd name="T15" fmla="*/ 0 h 1287"/>
                  <a:gd name="T16" fmla="*/ 365 w 720"/>
                  <a:gd name="T17"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1287">
                    <a:moveTo>
                      <a:pt x="365" y="0"/>
                    </a:moveTo>
                    <a:lnTo>
                      <a:pt x="358" y="0"/>
                    </a:lnTo>
                    <a:lnTo>
                      <a:pt x="0" y="0"/>
                    </a:lnTo>
                    <a:lnTo>
                      <a:pt x="0" y="1287"/>
                    </a:lnTo>
                    <a:lnTo>
                      <a:pt x="358" y="1287"/>
                    </a:lnTo>
                    <a:lnTo>
                      <a:pt x="365" y="1287"/>
                    </a:lnTo>
                    <a:lnTo>
                      <a:pt x="720" y="1287"/>
                    </a:lnTo>
                    <a:lnTo>
                      <a:pt x="720" y="0"/>
                    </a:lnTo>
                    <a:lnTo>
                      <a:pt x="365" y="0"/>
                    </a:lnTo>
                    <a:close/>
                  </a:path>
                </a:pathLst>
              </a:custGeom>
              <a:solidFill>
                <a:srgbClr val="DADDE3"/>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9"/>
              <p:cNvSpPr>
                <a:spLocks noChangeArrowheads="1"/>
              </p:cNvSpPr>
              <p:nvPr/>
            </p:nvSpPr>
            <p:spPr bwMode="auto">
              <a:xfrm rot="5400000">
                <a:off x="8029730" y="2500774"/>
                <a:ext cx="706434" cy="374626"/>
              </a:xfrm>
              <a:prstGeom prst="rect">
                <a:avLst/>
              </a:prstGeom>
              <a:solidFill>
                <a:schemeClr val="tx1">
                  <a:lumMod val="50000"/>
                  <a:lumOff val="50000"/>
                </a:schemeClr>
              </a:solidFill>
              <a:ln>
                <a:gradFill>
                  <a:gsLst>
                    <a:gs pos="0">
                      <a:sysClr val="window" lastClr="FFFFFF">
                        <a:lumMod val="75000"/>
                      </a:sysClr>
                    </a:gs>
                    <a:gs pos="74000">
                      <a:sysClr val="window" lastClr="FFFFFF">
                        <a:lumMod val="85000"/>
                      </a:sysClr>
                    </a:gs>
                    <a:gs pos="100000">
                      <a:sysClr val="window" lastClr="FFFFFF">
                        <a:lumMod val="75000"/>
                      </a:sysClr>
                    </a:gs>
                  </a:gsLst>
                  <a:lin ang="5400000" scaled="1"/>
                </a:grad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 name="Rectangle 30"/>
            <p:cNvSpPr>
              <a:spLocks noChangeArrowheads="1"/>
            </p:cNvSpPr>
            <p:nvPr/>
          </p:nvSpPr>
          <p:spPr bwMode="auto">
            <a:xfrm rot="5400000">
              <a:off x="7089657" y="2493637"/>
              <a:ext cx="1823056" cy="388897"/>
            </a:xfrm>
            <a:prstGeom prst="rect">
              <a:avLst/>
            </a:prstGeom>
            <a:solidFill>
              <a:schemeClr val="accent6">
                <a:lumMod val="75000"/>
              </a:schemeClr>
            </a:solidFill>
            <a:ln>
              <a:gradFill>
                <a:gsLst>
                  <a:gs pos="0">
                    <a:sysClr val="window" lastClr="FFFFFF">
                      <a:lumMod val="75000"/>
                    </a:sysClr>
                  </a:gs>
                  <a:gs pos="74000">
                    <a:sysClr val="window" lastClr="FFFFFF">
                      <a:lumMod val="85000"/>
                    </a:sysClr>
                  </a:gs>
                  <a:gs pos="100000">
                    <a:sysClr val="window" lastClr="FFFFFF">
                      <a:lumMod val="75000"/>
                    </a:sysClr>
                  </a:gs>
                </a:gsLst>
                <a:lin ang="5400000" scaled="1"/>
              </a:grad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1"/>
            <p:cNvSpPr>
              <a:spLocks noChangeArrowheads="1"/>
            </p:cNvSpPr>
            <p:nvPr/>
          </p:nvSpPr>
          <p:spPr bwMode="auto">
            <a:xfrm rot="5400000">
              <a:off x="2883166" y="2497205"/>
              <a:ext cx="1823056" cy="381760"/>
            </a:xfrm>
            <a:prstGeom prst="rect">
              <a:avLst/>
            </a:prstGeom>
            <a:solidFill>
              <a:srgbClr val="445469"/>
            </a:solidFill>
            <a:ln>
              <a:gradFill>
                <a:gsLst>
                  <a:gs pos="0">
                    <a:sysClr val="window" lastClr="FFFFFF">
                      <a:lumMod val="85000"/>
                    </a:sysClr>
                  </a:gs>
                  <a:gs pos="100000">
                    <a:sysClr val="window" lastClr="FFFFFF">
                      <a:lumMod val="65000"/>
                    </a:sysClr>
                  </a:gs>
                </a:gsLst>
                <a:lin ang="5400000" scaled="1"/>
              </a:grad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p:cNvSpPr>
            <p:nvPr/>
          </p:nvSpPr>
          <p:spPr bwMode="auto">
            <a:xfrm rot="5400000">
              <a:off x="3422411" y="2415081"/>
              <a:ext cx="1823058" cy="546007"/>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chemeClr val="accent6"/>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8"/>
            <p:cNvSpPr>
              <a:spLocks/>
            </p:cNvSpPr>
            <p:nvPr/>
          </p:nvSpPr>
          <p:spPr bwMode="auto">
            <a:xfrm rot="5400000">
              <a:off x="4044606" y="2415081"/>
              <a:ext cx="1823058" cy="546007"/>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F0000"/>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8"/>
            <p:cNvSpPr>
              <a:spLocks/>
            </p:cNvSpPr>
            <p:nvPr/>
          </p:nvSpPr>
          <p:spPr bwMode="auto">
            <a:xfrm rot="5400000">
              <a:off x="4674737" y="2415081"/>
              <a:ext cx="1823058" cy="546007"/>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chemeClr val="accent4"/>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8"/>
            <p:cNvSpPr>
              <a:spLocks/>
            </p:cNvSpPr>
            <p:nvPr/>
          </p:nvSpPr>
          <p:spPr bwMode="auto">
            <a:xfrm rot="5400000">
              <a:off x="5298518" y="2415081"/>
              <a:ext cx="1823058" cy="546007"/>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05588E"/>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8"/>
            <p:cNvSpPr>
              <a:spLocks/>
            </p:cNvSpPr>
            <p:nvPr/>
          </p:nvSpPr>
          <p:spPr bwMode="auto">
            <a:xfrm rot="5400000">
              <a:off x="5919920" y="2415874"/>
              <a:ext cx="1823058" cy="544421"/>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7030A0"/>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8"/>
            <p:cNvSpPr>
              <a:spLocks/>
            </p:cNvSpPr>
            <p:nvPr/>
          </p:nvSpPr>
          <p:spPr bwMode="auto">
            <a:xfrm rot="5400000">
              <a:off x="6541320" y="2415081"/>
              <a:ext cx="1823058" cy="546007"/>
            </a:xfrm>
            <a:custGeom>
              <a:avLst/>
              <a:gdLst>
                <a:gd name="T0" fmla="*/ 365 w 720"/>
                <a:gd name="T1" fmla="*/ 0 h 976"/>
                <a:gd name="T2" fmla="*/ 358 w 720"/>
                <a:gd name="T3" fmla="*/ 0 h 976"/>
                <a:gd name="T4" fmla="*/ 0 w 720"/>
                <a:gd name="T5" fmla="*/ 0 h 976"/>
                <a:gd name="T6" fmla="*/ 0 w 720"/>
                <a:gd name="T7" fmla="*/ 976 h 976"/>
                <a:gd name="T8" fmla="*/ 358 w 720"/>
                <a:gd name="T9" fmla="*/ 976 h 976"/>
                <a:gd name="T10" fmla="*/ 365 w 720"/>
                <a:gd name="T11" fmla="*/ 976 h 976"/>
                <a:gd name="T12" fmla="*/ 720 w 720"/>
                <a:gd name="T13" fmla="*/ 976 h 976"/>
                <a:gd name="T14" fmla="*/ 720 w 720"/>
                <a:gd name="T15" fmla="*/ 0 h 976"/>
                <a:gd name="T16" fmla="*/ 365 w 720"/>
                <a:gd name="T17" fmla="*/ 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00B0F0"/>
            </a:solidFill>
            <a:ln>
              <a:noFill/>
            </a:ln>
          </p:spPr>
          <p:txBody>
            <a:bodyPr/>
            <a:lstStyle/>
            <a:p>
              <a:pPr fontAlgn="auto">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组合 27"/>
          <p:cNvGrpSpPr>
            <a:grpSpLocks/>
          </p:cNvGrpSpPr>
          <p:nvPr/>
        </p:nvGrpSpPr>
        <p:grpSpPr bwMode="auto">
          <a:xfrm>
            <a:off x="1290638" y="3576638"/>
            <a:ext cx="9659937" cy="976312"/>
            <a:chOff x="1290918" y="3576913"/>
            <a:chExt cx="9660102" cy="976123"/>
          </a:xfrm>
        </p:grpSpPr>
        <p:cxnSp>
          <p:nvCxnSpPr>
            <p:cNvPr id="45070" name="Straight Connector 7"/>
            <p:cNvCxnSpPr>
              <a:cxnSpLocks noChangeShapeType="1"/>
            </p:cNvCxnSpPr>
            <p:nvPr/>
          </p:nvCxnSpPr>
          <p:spPr bwMode="auto">
            <a:xfrm>
              <a:off x="4329953" y="3576913"/>
              <a:ext cx="0" cy="232180"/>
            </a:xfrm>
            <a:prstGeom prst="line">
              <a:avLst/>
            </a:prstGeom>
            <a:noFill/>
            <a:ln w="19050" algn="ctr">
              <a:solidFill>
                <a:srgbClr val="ADBACA"/>
              </a:solidFill>
              <a:miter lim="800000"/>
              <a:headEnd/>
              <a:tailEnd/>
            </a:ln>
          </p:spPr>
        </p:cxnSp>
        <p:cxnSp>
          <p:nvCxnSpPr>
            <p:cNvPr id="45071" name="Straight Connector 157"/>
            <p:cNvCxnSpPr>
              <a:cxnSpLocks noChangeShapeType="1"/>
            </p:cNvCxnSpPr>
            <p:nvPr/>
          </p:nvCxnSpPr>
          <p:spPr bwMode="auto">
            <a:xfrm>
              <a:off x="4956748" y="3576913"/>
              <a:ext cx="0" cy="515263"/>
            </a:xfrm>
            <a:prstGeom prst="line">
              <a:avLst/>
            </a:prstGeom>
            <a:noFill/>
            <a:ln w="19050" algn="ctr">
              <a:solidFill>
                <a:srgbClr val="ADBACA"/>
              </a:solidFill>
              <a:miter lim="800000"/>
              <a:headEnd/>
              <a:tailEnd/>
            </a:ln>
          </p:spPr>
        </p:cxnSp>
        <p:cxnSp>
          <p:nvCxnSpPr>
            <p:cNvPr id="45072" name="Straight Connector 158"/>
            <p:cNvCxnSpPr>
              <a:cxnSpLocks noChangeShapeType="1"/>
            </p:cNvCxnSpPr>
            <p:nvPr/>
          </p:nvCxnSpPr>
          <p:spPr bwMode="auto">
            <a:xfrm>
              <a:off x="5585680" y="3576913"/>
              <a:ext cx="0" cy="785162"/>
            </a:xfrm>
            <a:prstGeom prst="line">
              <a:avLst/>
            </a:prstGeom>
            <a:noFill/>
            <a:ln w="19050" algn="ctr">
              <a:solidFill>
                <a:srgbClr val="ADBACA"/>
              </a:solidFill>
              <a:miter lim="800000"/>
              <a:headEnd/>
              <a:tailEnd/>
            </a:ln>
          </p:spPr>
        </p:cxnSp>
        <p:cxnSp>
          <p:nvCxnSpPr>
            <p:cNvPr id="45073" name="Straight Connector 159"/>
            <p:cNvCxnSpPr>
              <a:cxnSpLocks noChangeShapeType="1"/>
            </p:cNvCxnSpPr>
            <p:nvPr/>
          </p:nvCxnSpPr>
          <p:spPr bwMode="auto">
            <a:xfrm>
              <a:off x="6210334" y="3576913"/>
              <a:ext cx="0" cy="785162"/>
            </a:xfrm>
            <a:prstGeom prst="line">
              <a:avLst/>
            </a:prstGeom>
            <a:noFill/>
            <a:ln w="19050" algn="ctr">
              <a:solidFill>
                <a:srgbClr val="ADBACA"/>
              </a:solidFill>
              <a:miter lim="800000"/>
              <a:headEnd/>
              <a:tailEnd/>
            </a:ln>
          </p:spPr>
        </p:cxnSp>
        <p:cxnSp>
          <p:nvCxnSpPr>
            <p:cNvPr id="45074" name="Straight Connector 160"/>
            <p:cNvCxnSpPr>
              <a:cxnSpLocks noChangeShapeType="1"/>
            </p:cNvCxnSpPr>
            <p:nvPr/>
          </p:nvCxnSpPr>
          <p:spPr bwMode="auto">
            <a:xfrm>
              <a:off x="6831524" y="3576913"/>
              <a:ext cx="0" cy="515263"/>
            </a:xfrm>
            <a:prstGeom prst="line">
              <a:avLst/>
            </a:prstGeom>
            <a:noFill/>
            <a:ln w="19050" algn="ctr">
              <a:solidFill>
                <a:srgbClr val="ADBACA"/>
              </a:solidFill>
              <a:miter lim="800000"/>
              <a:headEnd/>
              <a:tailEnd/>
            </a:ln>
          </p:spPr>
        </p:cxnSp>
        <p:cxnSp>
          <p:nvCxnSpPr>
            <p:cNvPr id="45075" name="Straight Connector 161"/>
            <p:cNvCxnSpPr>
              <a:cxnSpLocks noChangeShapeType="1"/>
            </p:cNvCxnSpPr>
            <p:nvPr/>
          </p:nvCxnSpPr>
          <p:spPr bwMode="auto">
            <a:xfrm>
              <a:off x="7452715" y="3576913"/>
              <a:ext cx="0" cy="232180"/>
            </a:xfrm>
            <a:prstGeom prst="line">
              <a:avLst/>
            </a:prstGeom>
            <a:noFill/>
            <a:ln w="19050" algn="ctr">
              <a:solidFill>
                <a:srgbClr val="ADBACA"/>
              </a:solidFill>
              <a:miter lim="800000"/>
              <a:headEnd/>
              <a:tailEnd/>
            </a:ln>
          </p:spPr>
        </p:cxnSp>
        <p:cxnSp>
          <p:nvCxnSpPr>
            <p:cNvPr id="45076" name="Straight Connector 9"/>
            <p:cNvCxnSpPr>
              <a:cxnSpLocks noChangeShapeType="1"/>
            </p:cNvCxnSpPr>
            <p:nvPr/>
          </p:nvCxnSpPr>
          <p:spPr bwMode="auto">
            <a:xfrm flipH="1">
              <a:off x="1290918" y="3809093"/>
              <a:ext cx="3048000" cy="0"/>
            </a:xfrm>
            <a:prstGeom prst="line">
              <a:avLst/>
            </a:prstGeom>
            <a:noFill/>
            <a:ln w="19050" algn="ctr">
              <a:solidFill>
                <a:srgbClr val="ADBACA"/>
              </a:solidFill>
              <a:miter lim="800000"/>
              <a:headEnd/>
              <a:tailEnd/>
            </a:ln>
          </p:spPr>
        </p:cxnSp>
        <p:cxnSp>
          <p:nvCxnSpPr>
            <p:cNvPr id="45077" name="Straight Connector 162"/>
            <p:cNvCxnSpPr>
              <a:cxnSpLocks noChangeShapeType="1"/>
            </p:cNvCxnSpPr>
            <p:nvPr/>
          </p:nvCxnSpPr>
          <p:spPr bwMode="auto">
            <a:xfrm flipH="1">
              <a:off x="7440707" y="3809093"/>
              <a:ext cx="3510313" cy="0"/>
            </a:xfrm>
            <a:prstGeom prst="line">
              <a:avLst/>
            </a:prstGeom>
            <a:noFill/>
            <a:ln w="19050" algn="ctr">
              <a:solidFill>
                <a:srgbClr val="ADBACA"/>
              </a:solidFill>
              <a:miter lim="800000"/>
              <a:headEnd/>
              <a:tailEnd/>
            </a:ln>
          </p:spPr>
        </p:cxnSp>
        <p:cxnSp>
          <p:nvCxnSpPr>
            <p:cNvPr id="45078" name="Straight Connector 163"/>
            <p:cNvCxnSpPr>
              <a:cxnSpLocks noChangeShapeType="1"/>
            </p:cNvCxnSpPr>
            <p:nvPr/>
          </p:nvCxnSpPr>
          <p:spPr bwMode="auto">
            <a:xfrm flipH="1">
              <a:off x="3200400" y="4092176"/>
              <a:ext cx="1765313" cy="0"/>
            </a:xfrm>
            <a:prstGeom prst="line">
              <a:avLst/>
            </a:prstGeom>
            <a:noFill/>
            <a:ln w="19050" algn="ctr">
              <a:solidFill>
                <a:srgbClr val="ADBACA"/>
              </a:solidFill>
              <a:miter lim="800000"/>
              <a:headEnd/>
              <a:tailEnd/>
            </a:ln>
          </p:spPr>
        </p:cxnSp>
        <p:cxnSp>
          <p:nvCxnSpPr>
            <p:cNvPr id="45079" name="Straight Connector 164"/>
            <p:cNvCxnSpPr>
              <a:cxnSpLocks noChangeShapeType="1"/>
            </p:cNvCxnSpPr>
            <p:nvPr/>
          </p:nvCxnSpPr>
          <p:spPr bwMode="auto">
            <a:xfrm flipH="1">
              <a:off x="6842917" y="4092176"/>
              <a:ext cx="2112824" cy="0"/>
            </a:xfrm>
            <a:prstGeom prst="line">
              <a:avLst/>
            </a:prstGeom>
            <a:noFill/>
            <a:ln w="19050" algn="ctr">
              <a:solidFill>
                <a:srgbClr val="ADBACA"/>
              </a:solidFill>
              <a:miter lim="800000"/>
              <a:headEnd/>
              <a:tailEnd/>
            </a:ln>
          </p:spPr>
        </p:cxnSp>
        <p:cxnSp>
          <p:nvCxnSpPr>
            <p:cNvPr id="45080" name="Straight Connector 165"/>
            <p:cNvCxnSpPr>
              <a:cxnSpLocks noChangeShapeType="1"/>
            </p:cNvCxnSpPr>
            <p:nvPr/>
          </p:nvCxnSpPr>
          <p:spPr bwMode="auto">
            <a:xfrm flipH="1">
              <a:off x="5102450" y="4364093"/>
              <a:ext cx="485615" cy="0"/>
            </a:xfrm>
            <a:prstGeom prst="line">
              <a:avLst/>
            </a:prstGeom>
            <a:noFill/>
            <a:ln w="19050" algn="ctr">
              <a:solidFill>
                <a:srgbClr val="ADBACA"/>
              </a:solidFill>
              <a:miter lim="800000"/>
              <a:headEnd/>
              <a:tailEnd/>
            </a:ln>
          </p:spPr>
        </p:cxnSp>
        <p:cxnSp>
          <p:nvCxnSpPr>
            <p:cNvPr id="45081" name="Straight Connector 166"/>
            <p:cNvCxnSpPr>
              <a:cxnSpLocks noChangeShapeType="1"/>
            </p:cNvCxnSpPr>
            <p:nvPr/>
          </p:nvCxnSpPr>
          <p:spPr bwMode="auto">
            <a:xfrm flipH="1">
              <a:off x="6210334" y="4355965"/>
              <a:ext cx="817995" cy="0"/>
            </a:xfrm>
            <a:prstGeom prst="line">
              <a:avLst/>
            </a:prstGeom>
            <a:noFill/>
            <a:ln w="19050" algn="ctr">
              <a:solidFill>
                <a:srgbClr val="ADBACA"/>
              </a:solidFill>
              <a:miter lim="800000"/>
              <a:headEnd/>
              <a:tailEnd/>
            </a:ln>
          </p:spPr>
        </p:cxnSp>
        <p:cxnSp>
          <p:nvCxnSpPr>
            <p:cNvPr id="45082" name="Straight Connector 167"/>
            <p:cNvCxnSpPr>
              <a:cxnSpLocks noChangeShapeType="1"/>
            </p:cNvCxnSpPr>
            <p:nvPr/>
          </p:nvCxnSpPr>
          <p:spPr bwMode="auto">
            <a:xfrm>
              <a:off x="1290918" y="3800276"/>
              <a:ext cx="0" cy="752760"/>
            </a:xfrm>
            <a:prstGeom prst="line">
              <a:avLst/>
            </a:prstGeom>
            <a:noFill/>
            <a:ln w="19050" algn="ctr">
              <a:solidFill>
                <a:srgbClr val="ADBACA"/>
              </a:solidFill>
              <a:miter lim="800000"/>
              <a:headEnd/>
              <a:tailEnd/>
            </a:ln>
          </p:spPr>
        </p:cxnSp>
        <p:cxnSp>
          <p:nvCxnSpPr>
            <p:cNvPr id="45083" name="Straight Connector 168"/>
            <p:cNvCxnSpPr>
              <a:cxnSpLocks noChangeShapeType="1"/>
            </p:cNvCxnSpPr>
            <p:nvPr/>
          </p:nvCxnSpPr>
          <p:spPr bwMode="auto">
            <a:xfrm>
              <a:off x="10942055" y="3800276"/>
              <a:ext cx="0" cy="752760"/>
            </a:xfrm>
            <a:prstGeom prst="line">
              <a:avLst/>
            </a:prstGeom>
            <a:noFill/>
            <a:ln w="19050" algn="ctr">
              <a:solidFill>
                <a:srgbClr val="ADBACA"/>
              </a:solidFill>
              <a:miter lim="800000"/>
              <a:headEnd/>
              <a:tailEnd/>
            </a:ln>
          </p:spPr>
        </p:cxnSp>
        <p:cxnSp>
          <p:nvCxnSpPr>
            <p:cNvPr id="45084" name="Straight Connector 169"/>
            <p:cNvCxnSpPr>
              <a:cxnSpLocks noChangeShapeType="1"/>
            </p:cNvCxnSpPr>
            <p:nvPr/>
          </p:nvCxnSpPr>
          <p:spPr bwMode="auto">
            <a:xfrm>
              <a:off x="8951890" y="4091455"/>
              <a:ext cx="0" cy="447714"/>
            </a:xfrm>
            <a:prstGeom prst="line">
              <a:avLst/>
            </a:prstGeom>
            <a:noFill/>
            <a:ln w="19050" algn="ctr">
              <a:solidFill>
                <a:srgbClr val="ADBACA"/>
              </a:solidFill>
              <a:miter lim="800000"/>
              <a:headEnd/>
              <a:tailEnd/>
            </a:ln>
          </p:spPr>
        </p:cxnSp>
        <p:cxnSp>
          <p:nvCxnSpPr>
            <p:cNvPr id="45085" name="Straight Connector 170"/>
            <p:cNvCxnSpPr>
              <a:cxnSpLocks noChangeShapeType="1"/>
            </p:cNvCxnSpPr>
            <p:nvPr/>
          </p:nvCxnSpPr>
          <p:spPr bwMode="auto">
            <a:xfrm>
              <a:off x="3214478" y="4091455"/>
              <a:ext cx="0" cy="447714"/>
            </a:xfrm>
            <a:prstGeom prst="line">
              <a:avLst/>
            </a:prstGeom>
            <a:noFill/>
            <a:ln w="19050" algn="ctr">
              <a:solidFill>
                <a:srgbClr val="ADBACA"/>
              </a:solidFill>
              <a:miter lim="800000"/>
              <a:headEnd/>
              <a:tailEnd/>
            </a:ln>
          </p:spPr>
        </p:cxnSp>
        <p:cxnSp>
          <p:nvCxnSpPr>
            <p:cNvPr id="45086" name="Straight Connector 171"/>
            <p:cNvCxnSpPr>
              <a:cxnSpLocks noChangeShapeType="1"/>
            </p:cNvCxnSpPr>
            <p:nvPr/>
          </p:nvCxnSpPr>
          <p:spPr bwMode="auto">
            <a:xfrm>
              <a:off x="5102450" y="4355941"/>
              <a:ext cx="0" cy="134950"/>
            </a:xfrm>
            <a:prstGeom prst="line">
              <a:avLst/>
            </a:prstGeom>
            <a:noFill/>
            <a:ln w="19050" algn="ctr">
              <a:solidFill>
                <a:srgbClr val="ADBACA"/>
              </a:solidFill>
              <a:miter lim="800000"/>
              <a:headEnd/>
              <a:tailEnd/>
            </a:ln>
          </p:spPr>
        </p:cxnSp>
        <p:cxnSp>
          <p:nvCxnSpPr>
            <p:cNvPr id="45087" name="Straight Connector 172"/>
            <p:cNvCxnSpPr>
              <a:cxnSpLocks noChangeShapeType="1"/>
            </p:cNvCxnSpPr>
            <p:nvPr/>
          </p:nvCxnSpPr>
          <p:spPr bwMode="auto">
            <a:xfrm>
              <a:off x="7027595" y="4349831"/>
              <a:ext cx="0" cy="134950"/>
            </a:xfrm>
            <a:prstGeom prst="line">
              <a:avLst/>
            </a:prstGeom>
            <a:noFill/>
            <a:ln w="19050" algn="ctr">
              <a:solidFill>
                <a:srgbClr val="ADBACA"/>
              </a:solidFill>
              <a:miter lim="800000"/>
              <a:headEnd/>
              <a:tailEnd/>
            </a:ln>
          </p:spPr>
        </p:cxnSp>
      </p:grpSp>
      <p:grpSp>
        <p:nvGrpSpPr>
          <p:cNvPr id="13" name="组合 70"/>
          <p:cNvGrpSpPr>
            <a:grpSpLocks/>
          </p:cNvGrpSpPr>
          <p:nvPr/>
        </p:nvGrpSpPr>
        <p:grpSpPr bwMode="auto">
          <a:xfrm>
            <a:off x="544513" y="4613275"/>
            <a:ext cx="11241087" cy="939800"/>
            <a:chOff x="543833" y="4613315"/>
            <a:chExt cx="11241082" cy="938969"/>
          </a:xfrm>
        </p:grpSpPr>
        <p:sp>
          <p:nvSpPr>
            <p:cNvPr id="60" name="文本框 45"/>
            <p:cNvSpPr txBox="1">
              <a:spLocks noChangeArrowheads="1"/>
            </p:cNvSpPr>
            <p:nvPr/>
          </p:nvSpPr>
          <p:spPr bwMode="auto">
            <a:xfrm>
              <a:off x="543833" y="4708481"/>
              <a:ext cx="2116136" cy="843803"/>
            </a:xfrm>
            <a:prstGeom prst="rect">
              <a:avLst/>
            </a:prstGeom>
            <a:noFill/>
            <a:ln w="9525">
              <a:noFill/>
              <a:miter lim="800000"/>
              <a:headEnd/>
              <a:tailEnd/>
            </a:ln>
          </p:spPr>
          <p:txBody>
            <a:bodyPr>
              <a:spAutoFit/>
            </a:bodyPr>
            <a:lstStyle/>
            <a:p>
              <a:pPr fontAlgn="auto">
                <a:spcBef>
                  <a:spcPct val="20000"/>
                </a:spcBef>
                <a:spcAft>
                  <a:spcPts val="0"/>
                </a:spcAft>
                <a:defRPr/>
              </a:pPr>
              <a:r>
                <a:rPr lang="zh-CN" altLang="en-US" sz="2000" b="1" dirty="0">
                  <a:solidFill>
                    <a:schemeClr val="accent1">
                      <a:lumMod val="50000"/>
                    </a:schemeClr>
                  </a:solidFill>
                  <a:latin typeface="+mn-lt"/>
                  <a:ea typeface="微软雅黑" pitchFamily="34" charset="-122"/>
                  <a:cs typeface="+mn-cs"/>
                </a:rPr>
                <a:t>学习中思考</a:t>
              </a:r>
            </a:p>
            <a:p>
              <a:pPr fontAlgn="auto">
                <a:spcBef>
                  <a:spcPct val="20000"/>
                </a:spcBef>
                <a:spcAft>
                  <a:spcPts val="0"/>
                </a:spcAft>
                <a:defRPr/>
              </a:pPr>
              <a:endParaRPr lang="zh-CN" altLang="en-US" sz="2400" dirty="0">
                <a:solidFill>
                  <a:srgbClr val="FF99FF"/>
                </a:solidFill>
                <a:latin typeface="微软雅黑" pitchFamily="34" charset="-122"/>
                <a:ea typeface="微软雅黑" pitchFamily="34" charset="-122"/>
                <a:cs typeface="+mn-cs"/>
              </a:endParaRPr>
            </a:p>
          </p:txBody>
        </p:sp>
        <p:sp>
          <p:nvSpPr>
            <p:cNvPr id="61" name="文本框 48"/>
            <p:cNvSpPr txBox="1">
              <a:spLocks noChangeArrowheads="1"/>
            </p:cNvSpPr>
            <p:nvPr/>
          </p:nvSpPr>
          <p:spPr bwMode="auto">
            <a:xfrm>
              <a:off x="2464707" y="4613315"/>
              <a:ext cx="2114549" cy="499621"/>
            </a:xfrm>
            <a:prstGeom prst="rect">
              <a:avLst/>
            </a:prstGeom>
            <a:noFill/>
            <a:ln w="9525">
              <a:noFill/>
              <a:miter lim="800000"/>
              <a:headEnd/>
              <a:tailEnd/>
            </a:ln>
          </p:spPr>
          <p:txBody>
            <a:bodyPr>
              <a:spAutoFit/>
            </a:bodyPr>
            <a:lstStyle/>
            <a:p>
              <a:pPr fontAlgn="auto">
                <a:lnSpc>
                  <a:spcPct val="150000"/>
                </a:lnSpc>
                <a:spcBef>
                  <a:spcPts val="0"/>
                </a:spcBef>
                <a:spcAft>
                  <a:spcPts val="0"/>
                </a:spcAft>
                <a:defRPr/>
              </a:pPr>
              <a:r>
                <a:rPr lang="zh-CN" altLang="en-US" sz="2000" b="1" dirty="0">
                  <a:solidFill>
                    <a:schemeClr val="accent1">
                      <a:lumMod val="75000"/>
                    </a:schemeClr>
                  </a:solidFill>
                  <a:latin typeface="微软雅黑" pitchFamily="34" charset="-122"/>
                  <a:ea typeface="微软雅黑" pitchFamily="34" charset="-122"/>
                  <a:cs typeface="+mn-cs"/>
                </a:rPr>
                <a:t>生活中体验</a:t>
              </a:r>
            </a:p>
          </p:txBody>
        </p:sp>
        <p:sp>
          <p:nvSpPr>
            <p:cNvPr id="62" name="文本框 46"/>
            <p:cNvSpPr txBox="1">
              <a:spLocks noChangeArrowheads="1"/>
            </p:cNvSpPr>
            <p:nvPr/>
          </p:nvSpPr>
          <p:spPr bwMode="auto">
            <a:xfrm>
              <a:off x="4376056" y="4619659"/>
              <a:ext cx="2117724" cy="502793"/>
            </a:xfrm>
            <a:prstGeom prst="rect">
              <a:avLst/>
            </a:prstGeom>
            <a:noFill/>
            <a:ln w="9525">
              <a:noFill/>
              <a:miter lim="800000"/>
              <a:headEnd/>
              <a:tailEnd/>
            </a:ln>
          </p:spPr>
          <p:txBody>
            <a:bodyPr>
              <a:spAutoFit/>
            </a:bodyPr>
            <a:lstStyle/>
            <a:p>
              <a:pPr fontAlgn="auto">
                <a:lnSpc>
                  <a:spcPct val="150000"/>
                </a:lnSpc>
                <a:spcBef>
                  <a:spcPts val="0"/>
                </a:spcBef>
                <a:spcAft>
                  <a:spcPts val="0"/>
                </a:spcAft>
                <a:defRPr/>
              </a:pPr>
              <a:r>
                <a:rPr lang="zh-CN" altLang="en-US" sz="2000" b="1" dirty="0">
                  <a:solidFill>
                    <a:schemeClr val="accent1">
                      <a:lumMod val="50000"/>
                    </a:schemeClr>
                  </a:solidFill>
                  <a:latin typeface="+mn-lt"/>
                  <a:ea typeface="微软雅黑" pitchFamily="34" charset="-122"/>
                  <a:cs typeface="+mn-cs"/>
                </a:rPr>
                <a:t>博爱中诠释</a:t>
              </a:r>
            </a:p>
          </p:txBody>
        </p:sp>
        <p:sp>
          <p:nvSpPr>
            <p:cNvPr id="63" name="文本框 49"/>
            <p:cNvSpPr txBox="1">
              <a:spLocks noChangeArrowheads="1"/>
            </p:cNvSpPr>
            <p:nvPr/>
          </p:nvSpPr>
          <p:spPr bwMode="auto">
            <a:xfrm>
              <a:off x="6309630" y="4711653"/>
              <a:ext cx="1455736" cy="399696"/>
            </a:xfrm>
            <a:prstGeom prst="rect">
              <a:avLst/>
            </a:prstGeom>
            <a:noFill/>
            <a:ln w="9525">
              <a:noFill/>
              <a:miter lim="800000"/>
              <a:headEnd/>
              <a:tailEnd/>
            </a:ln>
          </p:spPr>
          <p:txBody>
            <a:bodyPr>
              <a:spAutoFit/>
            </a:bodyPr>
            <a:lstStyle/>
            <a:p>
              <a:pPr fontAlgn="auto">
                <a:spcBef>
                  <a:spcPct val="20000"/>
                </a:spcBef>
                <a:spcAft>
                  <a:spcPts val="0"/>
                </a:spcAft>
                <a:defRPr/>
              </a:pPr>
              <a:r>
                <a:rPr lang="zh-CN" altLang="en-US" sz="2000" b="1" dirty="0">
                  <a:solidFill>
                    <a:schemeClr val="accent1">
                      <a:lumMod val="75000"/>
                    </a:schemeClr>
                  </a:solidFill>
                  <a:latin typeface="+mn-lt"/>
                  <a:ea typeface="微软雅黑" pitchFamily="34" charset="-122"/>
                  <a:cs typeface="+mn-cs"/>
                </a:rPr>
                <a:t>创造中开拓</a:t>
              </a:r>
              <a:endParaRPr lang="zh-CN" altLang="en-US" sz="2000" b="1" dirty="0">
                <a:solidFill>
                  <a:schemeClr val="accent1">
                    <a:lumMod val="75000"/>
                  </a:schemeClr>
                </a:solidFill>
                <a:latin typeface="微软雅黑" pitchFamily="34" charset="-122"/>
                <a:ea typeface="微软雅黑" pitchFamily="34" charset="-122"/>
                <a:cs typeface="+mn-cs"/>
              </a:endParaRPr>
            </a:p>
          </p:txBody>
        </p:sp>
        <p:sp>
          <p:nvSpPr>
            <p:cNvPr id="64" name="文本框 47"/>
            <p:cNvSpPr txBox="1">
              <a:spLocks noChangeArrowheads="1"/>
            </p:cNvSpPr>
            <p:nvPr/>
          </p:nvSpPr>
          <p:spPr bwMode="auto">
            <a:xfrm>
              <a:off x="8208280" y="4624418"/>
              <a:ext cx="2116136" cy="499620"/>
            </a:xfrm>
            <a:prstGeom prst="rect">
              <a:avLst/>
            </a:prstGeom>
            <a:noFill/>
            <a:ln w="9525">
              <a:noFill/>
              <a:miter lim="800000"/>
              <a:headEnd/>
              <a:tailEnd/>
            </a:ln>
          </p:spPr>
          <p:txBody>
            <a:bodyPr>
              <a:spAutoFit/>
            </a:bodyPr>
            <a:lstStyle/>
            <a:p>
              <a:pPr fontAlgn="auto">
                <a:lnSpc>
                  <a:spcPct val="150000"/>
                </a:lnSpc>
                <a:spcBef>
                  <a:spcPts val="0"/>
                </a:spcBef>
                <a:spcAft>
                  <a:spcPts val="0"/>
                </a:spcAft>
                <a:defRPr/>
              </a:pPr>
              <a:r>
                <a:rPr lang="zh-CN" altLang="en-US" sz="2000" b="1" dirty="0">
                  <a:solidFill>
                    <a:schemeClr val="accent1">
                      <a:lumMod val="50000"/>
                    </a:schemeClr>
                  </a:solidFill>
                  <a:latin typeface="+mn-lt"/>
                  <a:ea typeface="微软雅黑" pitchFamily="34" charset="-122"/>
                  <a:cs typeface="+mn-cs"/>
                </a:rPr>
                <a:t>痛苦中参透</a:t>
              </a:r>
            </a:p>
          </p:txBody>
        </p:sp>
        <p:sp>
          <p:nvSpPr>
            <p:cNvPr id="65" name="Rectangle 51"/>
            <p:cNvSpPr>
              <a:spLocks noChangeArrowheads="1"/>
            </p:cNvSpPr>
            <p:nvPr/>
          </p:nvSpPr>
          <p:spPr bwMode="auto">
            <a:xfrm>
              <a:off x="10062479" y="4711653"/>
              <a:ext cx="1722436" cy="401283"/>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2000" b="1" dirty="0">
                  <a:solidFill>
                    <a:schemeClr val="accent1">
                      <a:lumMod val="75000"/>
                    </a:schemeClr>
                  </a:solidFill>
                  <a:latin typeface="+mn-lt"/>
                  <a:ea typeface="微软雅黑" pitchFamily="34" charset="-122"/>
                  <a:cs typeface="+mn-cs"/>
                </a:rPr>
                <a:t>死亡面前领悟</a:t>
              </a:r>
            </a:p>
          </p:txBody>
        </p:sp>
      </p:grpSp>
      <p:sp>
        <p:nvSpPr>
          <p:cNvPr id="66" name="文本框 1"/>
          <p:cNvSpPr txBox="1">
            <a:spLocks noChangeArrowheads="1"/>
          </p:cNvSpPr>
          <p:nvPr/>
        </p:nvSpPr>
        <p:spPr bwMode="auto">
          <a:xfrm>
            <a:off x="385763" y="284163"/>
            <a:ext cx="3243262" cy="523875"/>
          </a:xfrm>
          <a:prstGeom prst="rect">
            <a:avLst/>
          </a:prstGeom>
          <a:noFill/>
          <a:ln w="9525">
            <a:noFill/>
            <a:miter lim="800000"/>
            <a:headEnd/>
            <a:tailEnd/>
          </a:ln>
        </p:spPr>
        <p:txBody>
          <a:bodyPr>
            <a:spAutoFit/>
          </a:bodyPr>
          <a:lstStyle/>
          <a:p>
            <a:pPr algn="dist" fontAlgn="auto">
              <a:spcBef>
                <a:spcPts val="0"/>
              </a:spcBef>
              <a:spcAft>
                <a:spcPts val="0"/>
              </a:spcAft>
              <a:defRPr/>
            </a:pPr>
            <a:r>
              <a:rPr lang="zh-CN" altLang="en-US" sz="2800" b="1" dirty="0">
                <a:solidFill>
                  <a:schemeClr val="accent1">
                    <a:lumMod val="75000"/>
                  </a:schemeClr>
                </a:solidFill>
                <a:latin typeface="+mn-lt"/>
                <a:ea typeface="微软雅黑" pitchFamily="34" charset="-122"/>
                <a:cs typeface="+mn-cs"/>
              </a:rPr>
              <a:t>追寻生命的方法</a:t>
            </a:r>
          </a:p>
        </p:txBody>
      </p:sp>
      <p:cxnSp>
        <p:nvCxnSpPr>
          <p:cNvPr id="67" name="直接连接符 66"/>
          <p:cNvCxnSpPr/>
          <p:nvPr/>
        </p:nvCxnSpPr>
        <p:spPr>
          <a:xfrm>
            <a:off x="420688" y="841375"/>
            <a:ext cx="4456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71" descr="1.jpg"/>
          <p:cNvPicPr>
            <a:picLocks noChangeAspect="1"/>
          </p:cNvPicPr>
          <p:nvPr/>
        </p:nvPicPr>
        <p:blipFill>
          <a:blip r:embed="rId2"/>
          <a:srcRect/>
          <a:stretch>
            <a:fillRect/>
          </a:stretch>
        </p:blipFill>
        <p:spPr bwMode="auto">
          <a:xfrm>
            <a:off x="14288" y="5864225"/>
            <a:ext cx="12207875" cy="2219325"/>
          </a:xfrm>
          <a:prstGeom prst="rect">
            <a:avLst/>
          </a:prstGeom>
          <a:noFill/>
          <a:ln w="9525">
            <a:noFill/>
            <a:miter lim="800000"/>
            <a:headEnd/>
            <a:tailEn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0.20469 -1.85185E-6 L 8.33333E-7 -1.85185E-6 " pathEditMode="relative" rAng="0" ptsTypes="AA">
                                      <p:cBhvr>
                                        <p:cTn id="11" dur="1000" fill="hold"/>
                                        <p:tgtEl>
                                          <p:spTgt spid="2"/>
                                        </p:tgtEl>
                                        <p:attrNameLst>
                                          <p:attrName>ppt_x</p:attrName>
                                          <p:attrName>ppt_y</p:attrName>
                                        </p:attrNameLst>
                                      </p:cBhvr>
                                      <p:rCtr x="10226" y="0"/>
                                    </p:animMotion>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left)">
                                      <p:cBhvr>
                                        <p:cTn id="18" dur="500"/>
                                        <p:tgtEl>
                                          <p:spTgt spid="67"/>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childTnLst>
                                </p:cTn>
                              </p:par>
                              <p:par>
                                <p:cTn id="22" presetID="22" presetClass="entr" presetSubtype="1"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up)">
                                      <p:cBhvr>
                                        <p:cTn id="2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26" descr="3-140526220519.jpg"/>
          <p:cNvPicPr>
            <a:picLocks noChangeAspect="1"/>
          </p:cNvPicPr>
          <p:nvPr/>
        </p:nvPicPr>
        <p:blipFill>
          <a:blip r:embed="rId2"/>
          <a:srcRect/>
          <a:stretch>
            <a:fillRect/>
          </a:stretch>
        </p:blipFill>
        <p:spPr bwMode="auto">
          <a:xfrm>
            <a:off x="0" y="0"/>
            <a:ext cx="12192000" cy="8094663"/>
          </a:xfrm>
          <a:prstGeom prst="rect">
            <a:avLst/>
          </a:prstGeom>
          <a:noFill/>
          <a:ln w="9525">
            <a:noFill/>
            <a:miter lim="800000"/>
            <a:headEnd/>
            <a:tailEnd/>
          </a:ln>
        </p:spPr>
      </p:pic>
      <p:sp>
        <p:nvSpPr>
          <p:cNvPr id="5" name="矩形 4"/>
          <p:cNvSpPr/>
          <p:nvPr/>
        </p:nvSpPr>
        <p:spPr>
          <a:xfrm>
            <a:off x="1331913" y="0"/>
            <a:ext cx="9618662" cy="6865938"/>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2" name="组合 5"/>
          <p:cNvGrpSpPr>
            <a:grpSpLocks/>
          </p:cNvGrpSpPr>
          <p:nvPr/>
        </p:nvGrpSpPr>
        <p:grpSpPr bwMode="auto">
          <a:xfrm>
            <a:off x="2085975" y="552450"/>
            <a:ext cx="8435975" cy="6540500"/>
            <a:chOff x="1239335" y="1106056"/>
            <a:chExt cx="3553320" cy="6540725"/>
          </a:xfrm>
        </p:grpSpPr>
        <p:sp>
          <p:nvSpPr>
            <p:cNvPr id="46084" name="文本框 6"/>
            <p:cNvSpPr txBox="1">
              <a:spLocks noChangeArrowheads="1"/>
            </p:cNvSpPr>
            <p:nvPr/>
          </p:nvSpPr>
          <p:spPr bwMode="auto">
            <a:xfrm>
              <a:off x="1239335" y="2076025"/>
              <a:ext cx="3553320" cy="5570756"/>
            </a:xfrm>
            <a:prstGeom prst="rect">
              <a:avLst/>
            </a:prstGeom>
            <a:noFill/>
            <a:ln w="9525">
              <a:noFill/>
              <a:miter lim="800000"/>
              <a:headEnd/>
              <a:tailEnd/>
            </a:ln>
          </p:spPr>
          <p:txBody>
            <a:bodyPr>
              <a:spAutoFit/>
            </a:bodyPr>
            <a:lstStyle/>
            <a:p>
              <a:pPr>
                <a:lnSpc>
                  <a:spcPct val="150000"/>
                </a:lnSpc>
              </a:pPr>
              <a:r>
                <a:rPr lang="en-US" altLang="zh-CN" sz="2000" b="1">
                  <a:solidFill>
                    <a:schemeClr val="bg1"/>
                  </a:solidFill>
                  <a:latin typeface="微软雅黑" pitchFamily="34" charset="-122"/>
                  <a:ea typeface="微软雅黑" pitchFamily="34" charset="-122"/>
                </a:rPr>
                <a:t>【</a:t>
              </a:r>
              <a:r>
                <a:rPr lang="zh-CN" altLang="en-US" sz="2400" b="1">
                  <a:solidFill>
                    <a:srgbClr val="FFC000"/>
                  </a:solidFill>
                  <a:latin typeface="微软雅黑" pitchFamily="34" charset="-122"/>
                  <a:ea typeface="微软雅黑" pitchFamily="34" charset="-122"/>
                </a:rPr>
                <a:t>主题</a:t>
              </a:r>
              <a:r>
                <a:rPr lang="en-US" altLang="zh-CN" sz="2000" b="1">
                  <a:solidFill>
                    <a:schemeClr val="bg1"/>
                  </a:solidFill>
                  <a:latin typeface="微软雅黑" pitchFamily="34" charset="-122"/>
                  <a:ea typeface="微软雅黑" pitchFamily="34" charset="-122"/>
                </a:rPr>
                <a:t>】  </a:t>
              </a:r>
              <a:r>
                <a:rPr lang="zh-CN" altLang="en-US" sz="2000">
                  <a:solidFill>
                    <a:schemeClr val="bg1"/>
                  </a:solidFill>
                  <a:latin typeface="微软雅黑" pitchFamily="34" charset="-122"/>
                  <a:ea typeface="微软雅黑" pitchFamily="34" charset="-122"/>
                </a:rPr>
                <a:t>生命线</a:t>
              </a:r>
              <a:endParaRPr lang="en-US" altLang="zh-CN" sz="2000">
                <a:solidFill>
                  <a:schemeClr val="bg1"/>
                </a:solidFill>
                <a:latin typeface="微软雅黑" pitchFamily="34" charset="-122"/>
                <a:ea typeface="微软雅黑" pitchFamily="34" charset="-122"/>
              </a:endParaRPr>
            </a:p>
            <a:p>
              <a:pPr>
                <a:lnSpc>
                  <a:spcPct val="150000"/>
                </a:lnSpc>
              </a:pPr>
              <a:r>
                <a:rPr lang="en-US" altLang="zh-CN" sz="2000" b="1">
                  <a:solidFill>
                    <a:schemeClr val="bg1"/>
                  </a:solidFill>
                  <a:latin typeface="微软雅黑" pitchFamily="34" charset="-122"/>
                  <a:ea typeface="微软雅黑" pitchFamily="34" charset="-122"/>
                </a:rPr>
                <a:t>【</a:t>
              </a:r>
              <a:r>
                <a:rPr lang="zh-CN" altLang="en-US" sz="2400" b="1">
                  <a:solidFill>
                    <a:srgbClr val="FFC000"/>
                  </a:solidFill>
                  <a:latin typeface="微软雅黑" pitchFamily="34" charset="-122"/>
                  <a:ea typeface="微软雅黑" pitchFamily="34" charset="-122"/>
                </a:rPr>
                <a:t>目的</a:t>
              </a:r>
              <a:r>
                <a:rPr lang="en-US" altLang="zh-CN" sz="2000" b="1">
                  <a:solidFill>
                    <a:schemeClr val="bg1"/>
                  </a:solidFill>
                  <a:latin typeface="微软雅黑" pitchFamily="34" charset="-122"/>
                  <a:ea typeface="微软雅黑" pitchFamily="34" charset="-122"/>
                </a:rPr>
                <a:t>】</a:t>
              </a:r>
              <a:r>
                <a:rPr lang="en-US" altLang="zh-CN" sz="2000">
                  <a:solidFill>
                    <a:schemeClr val="bg1"/>
                  </a:solidFill>
                  <a:latin typeface="微软雅黑" pitchFamily="34" charset="-122"/>
                  <a:ea typeface="微软雅黑" pitchFamily="34" charset="-122"/>
                </a:rPr>
                <a:t> </a:t>
              </a:r>
              <a:r>
                <a:rPr lang="zh-CN" altLang="en-US" sz="2000">
                  <a:solidFill>
                    <a:schemeClr val="bg1"/>
                  </a:solidFill>
                  <a:latin typeface="微软雅黑" pitchFamily="34" charset="-122"/>
                  <a:ea typeface="微软雅黑" pitchFamily="34" charset="-122"/>
                </a:rPr>
                <a:t>思考自己的人生轨迹，认 识生命的价值，树立正确的人生观。</a:t>
              </a:r>
              <a:endParaRPr lang="zh-CN" altLang="en-US" sz="1600">
                <a:solidFill>
                  <a:schemeClr val="bg1"/>
                </a:solidFill>
                <a:latin typeface="微软雅黑" pitchFamily="34" charset="-122"/>
                <a:ea typeface="微软雅黑" pitchFamily="34" charset="-122"/>
              </a:endParaRPr>
            </a:p>
            <a:p>
              <a:pPr>
                <a:lnSpc>
                  <a:spcPct val="150000"/>
                </a:lnSpc>
              </a:pPr>
              <a:r>
                <a:rPr lang="en-US" altLang="zh-CN" sz="2000" b="1">
                  <a:solidFill>
                    <a:schemeClr val="bg1"/>
                  </a:solidFill>
                  <a:latin typeface="微软雅黑" pitchFamily="34" charset="-122"/>
                  <a:ea typeface="微软雅黑" pitchFamily="34" charset="-122"/>
                </a:rPr>
                <a:t>【</a:t>
              </a:r>
              <a:r>
                <a:rPr lang="zh-CN" altLang="en-US" sz="2400" b="1">
                  <a:solidFill>
                    <a:srgbClr val="FFC000"/>
                  </a:solidFill>
                  <a:latin typeface="微软雅黑" pitchFamily="34" charset="-122"/>
                  <a:ea typeface="微软雅黑" pitchFamily="34" charset="-122"/>
                </a:rPr>
                <a:t>过程</a:t>
              </a:r>
              <a:r>
                <a:rPr lang="en-US" altLang="zh-CN" sz="2000" b="1">
                  <a:solidFill>
                    <a:schemeClr val="bg1"/>
                  </a:solidFill>
                  <a:latin typeface="微软雅黑" pitchFamily="34" charset="-122"/>
                  <a:ea typeface="微软雅黑" pitchFamily="34" charset="-122"/>
                </a:rPr>
                <a:t>】</a:t>
              </a:r>
              <a:r>
                <a:rPr lang="en-US" altLang="zh-CN" sz="2000">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每个人准备纸和彩笔。在纸上画一条线，在右侧标出箭头，这一  天线代表你的生命线，起点代表你出生的时候，在终点写上你预测死亡年龄。然后找出自己现在所处的位置。回忆过去发生在你生活中的事情，并将他们按事件顺序在生命线上列出来，根据感受，愉快的可以放线条上方，不愉快的可以放在线条下方。然后再想象未来想要做的事情及可能发生的事情，仍然按愉快或不愉快放在线条上下方。最后自信看看你的生命线，它就是你的心灵地图。</a:t>
              </a:r>
              <a:endParaRPr lang="en-US" altLang="zh-CN">
                <a:solidFill>
                  <a:schemeClr val="bg1"/>
                </a:solidFill>
                <a:latin typeface="微软雅黑" pitchFamily="34" charset="-122"/>
                <a:ea typeface="微软雅黑" pitchFamily="34" charset="-122"/>
              </a:endParaRPr>
            </a:p>
            <a:p>
              <a:pPr>
                <a:lnSpc>
                  <a:spcPct val="150000"/>
                </a:lnSpc>
              </a:pPr>
              <a:r>
                <a:rPr lang="en-US" altLang="zh-CN" sz="2000" b="1">
                  <a:solidFill>
                    <a:schemeClr val="bg1"/>
                  </a:solidFill>
                  <a:latin typeface="微软雅黑" pitchFamily="34" charset="-122"/>
                  <a:ea typeface="微软雅黑" pitchFamily="34" charset="-122"/>
                </a:rPr>
                <a:t>【</a:t>
              </a:r>
              <a:r>
                <a:rPr lang="zh-CN" altLang="en-US" sz="2400" b="1">
                  <a:solidFill>
                    <a:srgbClr val="FFC000"/>
                  </a:solidFill>
                  <a:latin typeface="微软雅黑" pitchFamily="34" charset="-122"/>
                  <a:ea typeface="微软雅黑" pitchFamily="34" charset="-122"/>
                </a:rPr>
                <a:t>小结</a:t>
              </a:r>
              <a:r>
                <a:rPr lang="en-US" altLang="zh-CN" sz="2000" b="1">
                  <a:solidFill>
                    <a:schemeClr val="bg1"/>
                  </a:solidFill>
                  <a:latin typeface="微软雅黑" pitchFamily="34" charset="-122"/>
                  <a:ea typeface="微软雅黑" pitchFamily="34" charset="-122"/>
                </a:rPr>
                <a:t>】</a:t>
              </a:r>
              <a:r>
                <a:rPr lang="en-US" altLang="zh-CN">
                  <a:solidFill>
                    <a:schemeClr val="bg1"/>
                  </a:solidFill>
                  <a:latin typeface="微软雅黑" pitchFamily="34" charset="-122"/>
                  <a:ea typeface="微软雅黑" pitchFamily="34" charset="-122"/>
                </a:rPr>
                <a:t>感受生命的神圣和美好，激发生命的潜能；用心呵护生命的尊严；学会感激爱与被爱；最大程度地实现生命的价值，提升生命的品质。</a:t>
              </a:r>
              <a:endParaRPr lang="zh-CN" altLang="en-US">
                <a:solidFill>
                  <a:schemeClr val="bg1"/>
                </a:solidFill>
                <a:latin typeface="微软雅黑" pitchFamily="34" charset="-122"/>
                <a:ea typeface="微软雅黑" pitchFamily="34" charset="-122"/>
              </a:endParaRPr>
            </a:p>
            <a:p>
              <a:pPr>
                <a:lnSpc>
                  <a:spcPct val="150000"/>
                </a:lnSpc>
              </a:pPr>
              <a:endParaRPr lang="zh-CN" altLang="en-US" sz="2000" b="1">
                <a:solidFill>
                  <a:schemeClr val="bg1"/>
                </a:solidFill>
                <a:latin typeface="微软雅黑" pitchFamily="34" charset="-122"/>
                <a:ea typeface="微软雅黑" pitchFamily="34" charset="-122"/>
              </a:endParaRPr>
            </a:p>
            <a:p>
              <a:pPr>
                <a:lnSpc>
                  <a:spcPts val="2400"/>
                </a:lnSpc>
              </a:pPr>
              <a:endParaRPr lang="zh-CN" altLang="en-US" sz="1600">
                <a:solidFill>
                  <a:schemeClr val="bg1"/>
                </a:solidFill>
                <a:latin typeface="微软雅黑" pitchFamily="34" charset="-122"/>
                <a:ea typeface="微软雅黑" pitchFamily="34" charset="-122"/>
              </a:endParaRPr>
            </a:p>
          </p:txBody>
        </p:sp>
        <p:sp>
          <p:nvSpPr>
            <p:cNvPr id="46085" name="文本框 7"/>
            <p:cNvSpPr txBox="1">
              <a:spLocks noChangeArrowheads="1"/>
            </p:cNvSpPr>
            <p:nvPr/>
          </p:nvSpPr>
          <p:spPr bwMode="auto">
            <a:xfrm>
              <a:off x="1657746" y="1106056"/>
              <a:ext cx="2687470" cy="461665"/>
            </a:xfrm>
            <a:prstGeom prst="rect">
              <a:avLst/>
            </a:prstGeom>
            <a:noFill/>
            <a:ln w="9525">
              <a:noFill/>
              <a:miter lim="800000"/>
              <a:headEnd/>
              <a:tailEnd/>
            </a:ln>
          </p:spPr>
          <p:txBody>
            <a:bodyPr>
              <a:spAutoFit/>
            </a:bodyPr>
            <a:lstStyle/>
            <a:p>
              <a:pPr algn="ctr"/>
              <a:r>
                <a:rPr lang="zh-CN" altLang="en-US" sz="2400" b="1">
                  <a:solidFill>
                    <a:srgbClr val="FFC000"/>
                  </a:solidFill>
                  <a:latin typeface="微软雅黑" pitchFamily="34" charset="-122"/>
                  <a:ea typeface="微软雅黑" pitchFamily="34" charset="-122"/>
                </a:rPr>
                <a:t>课堂互动</a:t>
              </a:r>
            </a:p>
          </p:txBody>
        </p:sp>
        <p:cxnSp>
          <p:nvCxnSpPr>
            <p:cNvPr id="9" name="直接连接符 8"/>
            <p:cNvCxnSpPr/>
            <p:nvPr/>
          </p:nvCxnSpPr>
          <p:spPr>
            <a:xfrm>
              <a:off x="1857856" y="1815693"/>
              <a:ext cx="23864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087" name="组合 11"/>
            <p:cNvGrpSpPr>
              <a:grpSpLocks/>
            </p:cNvGrpSpPr>
            <p:nvPr/>
          </p:nvGrpSpPr>
          <p:grpSpPr bwMode="auto">
            <a:xfrm>
              <a:off x="4244575" y="2564819"/>
              <a:ext cx="357188" cy="269875"/>
              <a:chOff x="4833539" y="2283574"/>
              <a:chExt cx="357188" cy="269875"/>
            </a:xfrm>
          </p:grpSpPr>
          <p:sp>
            <p:nvSpPr>
              <p:cNvPr id="15" name="椭圆 14"/>
              <p:cNvSpPr/>
              <p:nvPr/>
            </p:nvSpPr>
            <p:spPr bwMode="auto">
              <a:xfrm>
                <a:off x="5148253" y="2283774"/>
                <a:ext cx="42795" cy="42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6" name="椭圆 15"/>
              <p:cNvSpPr/>
              <p:nvPr/>
            </p:nvSpPr>
            <p:spPr bwMode="auto">
              <a:xfrm>
                <a:off x="4833309" y="2410778"/>
                <a:ext cx="42795" cy="428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8" name="椭圆 17"/>
              <p:cNvSpPr/>
              <p:nvPr/>
            </p:nvSpPr>
            <p:spPr bwMode="auto">
              <a:xfrm>
                <a:off x="5148253" y="2450467"/>
                <a:ext cx="42795" cy="428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9" name="椭圆 18"/>
              <p:cNvSpPr/>
              <p:nvPr/>
            </p:nvSpPr>
            <p:spPr bwMode="auto">
              <a:xfrm>
                <a:off x="4833309" y="2510794"/>
                <a:ext cx="42795" cy="428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17488" y="0"/>
            <a:ext cx="12409488" cy="544513"/>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 name="图片 7"/>
          <p:cNvPicPr>
            <a:picLocks noChangeAspect="1"/>
          </p:cNvPicPr>
          <p:nvPr/>
        </p:nvPicPr>
        <p:blipFill>
          <a:blip r:embed="rId2"/>
          <a:srcRect/>
          <a:stretch>
            <a:fillRect/>
          </a:stretch>
        </p:blipFill>
        <p:spPr bwMode="auto">
          <a:xfrm>
            <a:off x="0" y="1831975"/>
            <a:ext cx="4356100" cy="5026025"/>
          </a:xfrm>
          <a:prstGeom prst="rect">
            <a:avLst/>
          </a:prstGeom>
          <a:noFill/>
          <a:ln w="9525">
            <a:noFill/>
            <a:miter lim="800000"/>
            <a:headEnd/>
            <a:tailEnd/>
          </a:ln>
        </p:spPr>
      </p:pic>
      <p:grpSp>
        <p:nvGrpSpPr>
          <p:cNvPr id="47107" name="组合 1"/>
          <p:cNvGrpSpPr>
            <a:grpSpLocks/>
          </p:cNvGrpSpPr>
          <p:nvPr/>
        </p:nvGrpSpPr>
        <p:grpSpPr bwMode="auto">
          <a:xfrm>
            <a:off x="1304925" y="2336800"/>
            <a:ext cx="2730500" cy="3606800"/>
            <a:chOff x="579923" y="2714625"/>
            <a:chExt cx="2729361" cy="3605908"/>
          </a:xfrm>
        </p:grpSpPr>
        <p:sp>
          <p:nvSpPr>
            <p:cNvPr id="47113" name="文本框 133"/>
            <p:cNvSpPr txBox="1">
              <a:spLocks noChangeArrowheads="1"/>
            </p:cNvSpPr>
            <p:nvPr/>
          </p:nvSpPr>
          <p:spPr bwMode="auto">
            <a:xfrm>
              <a:off x="579923" y="2714625"/>
              <a:ext cx="2729361" cy="707886"/>
            </a:xfrm>
            <a:prstGeom prst="rect">
              <a:avLst/>
            </a:prstGeom>
            <a:noFill/>
            <a:ln w="9525">
              <a:noFill/>
              <a:miter lim="800000"/>
              <a:headEnd/>
              <a:tailEnd/>
            </a:ln>
          </p:spPr>
          <p:txBody>
            <a:bodyPr>
              <a:spAutoFit/>
            </a:bodyPr>
            <a:lstStyle/>
            <a:p>
              <a:endParaRPr lang="zh-CN" altLang="en-US" sz="4000" b="1">
                <a:solidFill>
                  <a:schemeClr val="bg1"/>
                </a:solidFill>
                <a:latin typeface="微软雅黑" pitchFamily="34" charset="-122"/>
                <a:ea typeface="微软雅黑" pitchFamily="34" charset="-122"/>
              </a:endParaRPr>
            </a:p>
          </p:txBody>
        </p:sp>
        <p:sp>
          <p:nvSpPr>
            <p:cNvPr id="47114" name="文本框 133"/>
            <p:cNvSpPr txBox="1">
              <a:spLocks noChangeArrowheads="1"/>
            </p:cNvSpPr>
            <p:nvPr/>
          </p:nvSpPr>
          <p:spPr bwMode="auto">
            <a:xfrm>
              <a:off x="947784" y="2904213"/>
              <a:ext cx="1773659" cy="3416320"/>
            </a:xfrm>
            <a:prstGeom prst="rect">
              <a:avLst/>
            </a:prstGeom>
            <a:noFill/>
            <a:ln w="9525">
              <a:noFill/>
              <a:miter lim="800000"/>
              <a:headEnd/>
              <a:tailEnd/>
            </a:ln>
          </p:spPr>
          <p:txBody>
            <a:bodyPr>
              <a:spAutoFit/>
            </a:bodyPr>
            <a:lstStyle/>
            <a:p>
              <a:pPr algn="dist"/>
              <a:r>
                <a:rPr lang="zh-CN" altLang="en-US" sz="5400" b="1">
                  <a:solidFill>
                    <a:schemeClr val="bg1"/>
                  </a:solidFill>
                  <a:latin typeface="微软雅黑" pitchFamily="34" charset="-122"/>
                  <a:ea typeface="微软雅黑" pitchFamily="34" charset="-122"/>
                </a:rPr>
                <a:t>生</a:t>
              </a:r>
              <a:endParaRPr lang="en-US" altLang="zh-CN" sz="5400" b="1">
                <a:solidFill>
                  <a:schemeClr val="bg1"/>
                </a:solidFill>
                <a:latin typeface="微软雅黑" pitchFamily="34" charset="-122"/>
                <a:ea typeface="微软雅黑" pitchFamily="34" charset="-122"/>
              </a:endParaRPr>
            </a:p>
            <a:p>
              <a:pPr algn="dist"/>
              <a:r>
                <a:rPr lang="zh-CN" altLang="en-US" sz="5400" b="1">
                  <a:solidFill>
                    <a:schemeClr val="bg1"/>
                  </a:solidFill>
                  <a:latin typeface="微软雅黑" pitchFamily="34" charset="-122"/>
                  <a:ea typeface="微软雅黑" pitchFamily="34" charset="-122"/>
                </a:rPr>
                <a:t>命</a:t>
              </a:r>
              <a:endParaRPr lang="en-US" altLang="zh-CN" sz="5400" b="1">
                <a:solidFill>
                  <a:schemeClr val="bg1"/>
                </a:solidFill>
                <a:latin typeface="微软雅黑" pitchFamily="34" charset="-122"/>
                <a:ea typeface="微软雅黑" pitchFamily="34" charset="-122"/>
              </a:endParaRPr>
            </a:p>
            <a:p>
              <a:pPr algn="dist"/>
              <a:r>
                <a:rPr lang="zh-CN" altLang="en-US" sz="5400" b="1">
                  <a:solidFill>
                    <a:schemeClr val="bg1"/>
                  </a:solidFill>
                  <a:latin typeface="微软雅黑" pitchFamily="34" charset="-122"/>
                  <a:ea typeface="微软雅黑" pitchFamily="34" charset="-122"/>
                </a:rPr>
                <a:t>之</a:t>
              </a:r>
              <a:endParaRPr lang="en-US" altLang="zh-CN" sz="5400" b="1">
                <a:solidFill>
                  <a:schemeClr val="bg1"/>
                </a:solidFill>
                <a:latin typeface="微软雅黑" pitchFamily="34" charset="-122"/>
                <a:ea typeface="微软雅黑" pitchFamily="34" charset="-122"/>
              </a:endParaRPr>
            </a:p>
            <a:p>
              <a:pPr algn="dist"/>
              <a:r>
                <a:rPr lang="zh-CN" altLang="en-US" sz="5400" b="1">
                  <a:solidFill>
                    <a:schemeClr val="bg1"/>
                  </a:solidFill>
                  <a:latin typeface="微软雅黑" pitchFamily="34" charset="-122"/>
                  <a:ea typeface="微软雅黑" pitchFamily="34" charset="-122"/>
                </a:rPr>
                <a:t>美</a:t>
              </a:r>
            </a:p>
          </p:txBody>
        </p:sp>
      </p:grpSp>
      <p:sp>
        <p:nvSpPr>
          <p:cNvPr id="30" name="任意多边形 106"/>
          <p:cNvSpPr>
            <a:spLocks/>
          </p:cNvSpPr>
          <p:nvPr/>
        </p:nvSpPr>
        <p:spPr bwMode="auto">
          <a:xfrm rot="10800000" flipV="1">
            <a:off x="4383088" y="4021138"/>
            <a:ext cx="2462212" cy="641350"/>
          </a:xfrm>
          <a:custGeom>
            <a:avLst/>
            <a:gdLst>
              <a:gd name="T0" fmla="*/ 201592351 w 807522"/>
              <a:gd name="T1" fmla="*/ 22 h 950026"/>
              <a:gd name="T2" fmla="*/ 97831723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32" name="直接连接符 107"/>
          <p:cNvSpPr>
            <a:spLocks noChangeShapeType="1"/>
          </p:cNvSpPr>
          <p:nvPr/>
        </p:nvSpPr>
        <p:spPr bwMode="auto">
          <a:xfrm rot="10800000">
            <a:off x="7956550" y="3332163"/>
            <a:ext cx="0" cy="2393950"/>
          </a:xfrm>
          <a:prstGeom prst="line">
            <a:avLst/>
          </a:prstGeom>
          <a:noFill/>
          <a:ln w="25400">
            <a:solidFill>
              <a:srgbClr val="C0C0C0"/>
            </a:solidFill>
            <a:round/>
            <a:headEnd type="oval" w="sm" len="sm"/>
            <a:tailEnd type="oval" w="sm" len="sm"/>
          </a:ln>
        </p:spPr>
        <p:txBody>
          <a:bodyPr/>
          <a:lstStyle/>
          <a:p>
            <a:endParaRPr lang="zh-CN" altLang="en-US"/>
          </a:p>
        </p:txBody>
      </p:sp>
      <p:pic>
        <p:nvPicPr>
          <p:cNvPr id="34" name="图片 33"/>
          <p:cNvPicPr>
            <a:picLocks noChangeAspect="1"/>
          </p:cNvPicPr>
          <p:nvPr/>
        </p:nvPicPr>
        <p:blipFill>
          <a:blip r:embed="rId3"/>
          <a:srcRect/>
          <a:stretch>
            <a:fillRect/>
          </a:stretch>
        </p:blipFill>
        <p:spPr bwMode="auto">
          <a:xfrm>
            <a:off x="9826625" y="-1103313"/>
            <a:ext cx="3017838" cy="3484563"/>
          </a:xfrm>
          <a:prstGeom prst="rect">
            <a:avLst/>
          </a:prstGeom>
          <a:noFill/>
          <a:ln w="9525">
            <a:noFill/>
            <a:miter lim="800000"/>
            <a:headEnd/>
            <a:tailEnd/>
          </a:ln>
        </p:spPr>
      </p:pic>
      <p:sp>
        <p:nvSpPr>
          <p:cNvPr id="11" name="TextBox 10"/>
          <p:cNvSpPr txBox="1"/>
          <p:nvPr/>
        </p:nvSpPr>
        <p:spPr>
          <a:xfrm>
            <a:off x="7116763" y="3435350"/>
            <a:ext cx="4162425" cy="2338388"/>
          </a:xfrm>
          <a:prstGeom prst="rect">
            <a:avLst/>
          </a:prstGeom>
          <a:noFill/>
        </p:spPr>
        <p:txBody>
          <a:bodyPr>
            <a:spAutoFit/>
          </a:bodyPr>
          <a:lstStyle/>
          <a:p>
            <a:pPr fontAlgn="auto">
              <a:spcBef>
                <a:spcPts val="0"/>
              </a:spcBef>
              <a:spcAft>
                <a:spcPts val="0"/>
              </a:spcAft>
              <a:buFont typeface="Wingdings" pitchFamily="2" charset="2"/>
              <a:buChar char="p"/>
              <a:defRPr/>
            </a:pPr>
            <a:r>
              <a:rPr lang="zh-CN" altLang="en-US" sz="3200" dirty="0">
                <a:solidFill>
                  <a:srgbClr val="FF0000"/>
                </a:solidFill>
                <a:latin typeface="微软雅黑" pitchFamily="34" charset="-122"/>
                <a:ea typeface="微软雅黑" pitchFamily="34" charset="-122"/>
                <a:cs typeface="+mn-cs"/>
              </a:rPr>
              <a:t>生命独特之美</a:t>
            </a:r>
            <a:endParaRPr lang="en-US" altLang="zh-CN" sz="3200" dirty="0">
              <a:solidFill>
                <a:srgbClr val="FF0000"/>
              </a:solidFill>
              <a:latin typeface="微软雅黑" pitchFamily="34" charset="-122"/>
              <a:ea typeface="微软雅黑" pitchFamily="34" charset="-122"/>
              <a:cs typeface="+mn-cs"/>
            </a:endParaRPr>
          </a:p>
          <a:p>
            <a:pPr fontAlgn="auto">
              <a:spcBef>
                <a:spcPts val="0"/>
              </a:spcBef>
              <a:spcAft>
                <a:spcPts val="0"/>
              </a:spcAft>
              <a:buFont typeface="Wingdings" pitchFamily="2" charset="2"/>
              <a:buChar char="p"/>
              <a:defRPr/>
            </a:pPr>
            <a:r>
              <a:rPr lang="zh-CN" altLang="en-US" sz="3200" dirty="0">
                <a:solidFill>
                  <a:schemeClr val="tx2">
                    <a:lumMod val="75000"/>
                  </a:schemeClr>
                </a:solidFill>
                <a:latin typeface="微软雅黑" pitchFamily="34" charset="-122"/>
                <a:ea typeface="微软雅黑" pitchFamily="34" charset="-122"/>
                <a:cs typeface="+mn-cs"/>
              </a:rPr>
              <a:t>生命梦想之美</a:t>
            </a:r>
            <a:endParaRPr lang="en-US" altLang="zh-CN" sz="3200" dirty="0">
              <a:solidFill>
                <a:schemeClr val="tx2">
                  <a:lumMod val="75000"/>
                </a:schemeClr>
              </a:solidFill>
              <a:latin typeface="微软雅黑" pitchFamily="34" charset="-122"/>
              <a:ea typeface="微软雅黑" pitchFamily="34" charset="-122"/>
              <a:cs typeface="+mn-cs"/>
            </a:endParaRPr>
          </a:p>
          <a:p>
            <a:pPr fontAlgn="auto">
              <a:spcBef>
                <a:spcPts val="0"/>
              </a:spcBef>
              <a:spcAft>
                <a:spcPts val="0"/>
              </a:spcAft>
              <a:buFont typeface="Wingdings" pitchFamily="2" charset="2"/>
              <a:buChar char="p"/>
              <a:defRPr/>
            </a:pPr>
            <a:r>
              <a:rPr lang="zh-CN" altLang="en-US" sz="3200" dirty="0">
                <a:solidFill>
                  <a:srgbClr val="05588E"/>
                </a:solidFill>
                <a:latin typeface="微软雅黑" pitchFamily="34" charset="-122"/>
                <a:ea typeface="微软雅黑" pitchFamily="34" charset="-122"/>
                <a:cs typeface="+mn-cs"/>
              </a:rPr>
              <a:t>生命坚韧之美</a:t>
            </a:r>
            <a:endParaRPr lang="en-US" altLang="zh-CN" sz="3200" dirty="0">
              <a:solidFill>
                <a:srgbClr val="05588E"/>
              </a:solidFill>
              <a:latin typeface="微软雅黑" pitchFamily="34" charset="-122"/>
              <a:ea typeface="微软雅黑" pitchFamily="34" charset="-122"/>
              <a:cs typeface="+mn-cs"/>
            </a:endParaRPr>
          </a:p>
          <a:p>
            <a:pPr fontAlgn="auto">
              <a:spcBef>
                <a:spcPts val="0"/>
              </a:spcBef>
              <a:spcAft>
                <a:spcPts val="0"/>
              </a:spcAft>
              <a:buFont typeface="Wingdings" pitchFamily="2" charset="2"/>
              <a:buChar char="p"/>
              <a:defRPr/>
            </a:pPr>
            <a:r>
              <a:rPr lang="zh-CN" altLang="en-US" sz="3200" dirty="0">
                <a:solidFill>
                  <a:srgbClr val="7030A0"/>
                </a:solidFill>
                <a:latin typeface="微软雅黑" pitchFamily="34" charset="-122"/>
                <a:ea typeface="微软雅黑" pitchFamily="34" charset="-122"/>
                <a:cs typeface="+mn-cs"/>
              </a:rPr>
              <a:t>生命平凡之美</a:t>
            </a:r>
            <a:endParaRPr lang="en-US" altLang="zh-CN" sz="3200" dirty="0">
              <a:solidFill>
                <a:srgbClr val="7030A0"/>
              </a:solidFill>
              <a:latin typeface="微软雅黑" pitchFamily="34" charset="-122"/>
              <a:ea typeface="微软雅黑" pitchFamily="34" charset="-122"/>
              <a:cs typeface="+mn-cs"/>
            </a:endParaRPr>
          </a:p>
          <a:p>
            <a:pPr fontAlgn="auto">
              <a:spcBef>
                <a:spcPts val="0"/>
              </a:spcBef>
              <a:spcAft>
                <a:spcPts val="0"/>
              </a:spcAft>
              <a:defRPr/>
            </a:pPr>
            <a:endParaRPr lang="zh-CN" altLang="en-US" dirty="0">
              <a:latin typeface="+mn-lt"/>
              <a:ea typeface="+mn-ea"/>
              <a:cs typeface="+mn-cs"/>
            </a:endParaRPr>
          </a:p>
        </p:txBody>
      </p:sp>
      <p:sp>
        <p:nvSpPr>
          <p:cNvPr id="12" name="TextBox 11"/>
          <p:cNvSpPr txBox="1"/>
          <p:nvPr/>
        </p:nvSpPr>
        <p:spPr>
          <a:xfrm>
            <a:off x="1239838" y="889000"/>
            <a:ext cx="2079625" cy="585788"/>
          </a:xfrm>
          <a:prstGeom prst="rect">
            <a:avLst/>
          </a:prstGeom>
          <a:noFill/>
        </p:spPr>
        <p:txBody>
          <a:bodyPr>
            <a:spAutoFit/>
          </a:bodyPr>
          <a:lstStyle/>
          <a:p>
            <a:pPr fontAlgn="auto">
              <a:spcBef>
                <a:spcPts val="0"/>
              </a:spcBef>
              <a:spcAft>
                <a:spcPts val="0"/>
              </a:spcAft>
              <a:defRPr/>
            </a:pPr>
            <a:r>
              <a:rPr lang="zh-CN" altLang="en-US" sz="3200" b="1" dirty="0">
                <a:solidFill>
                  <a:schemeClr val="tx1">
                    <a:lumMod val="75000"/>
                    <a:lumOff val="25000"/>
                  </a:schemeClr>
                </a:solidFill>
                <a:latin typeface="微软雅黑" pitchFamily="34" charset="-122"/>
                <a:ea typeface="微软雅黑" pitchFamily="34" charset="-122"/>
                <a:cs typeface="+mn-cs"/>
              </a:rPr>
              <a:t>课堂拓展</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35" presetClass="path" presetSubtype="0" accel="50000" decel="50000" fill="hold" nodeType="withEffect">
                                  <p:stCondLst>
                                    <p:cond delay="0"/>
                                  </p:stCondLst>
                                  <p:childTnLst>
                                    <p:animMotion origin="layout" path="M -3.05458E-6 -3.19149E-6 L -0.21909 -3.19149E-6 " pathEditMode="relative" rAng="0" ptsTypes="AA">
                                      <p:cBhvr>
                                        <p:cTn id="19" dur="1000" fill="hold"/>
                                        <p:tgtEl>
                                          <p:spTgt spid="11">
                                            <p:txEl>
                                              <p:pRg st="0" end="0"/>
                                            </p:txEl>
                                          </p:spTgt>
                                        </p:tgtEl>
                                        <p:attrNameLst>
                                          <p:attrName>ppt_x</p:attrName>
                                          <p:attrName>ppt_y</p:attrName>
                                        </p:attrNameLst>
                                      </p:cBhvr>
                                      <p:rCtr x="-110" y="0"/>
                                    </p:animMotion>
                                  </p:childTnLst>
                                </p:cTn>
                              </p:par>
                            </p:childTnLst>
                          </p:cTn>
                        </p:par>
                        <p:par>
                          <p:cTn id="20" fill="hold">
                            <p:stCondLst>
                              <p:cond delay="1500"/>
                            </p:stCondLst>
                            <p:childTnLst>
                              <p:par>
                                <p:cTn id="21" presetID="63" presetClass="path" presetSubtype="0" accel="50000" decel="50000" fill="hold" nodeType="afterEffect">
                                  <p:stCondLst>
                                    <p:cond delay="0"/>
                                  </p:stCondLst>
                                  <p:childTnLst>
                                    <p:animMotion origin="layout" path="M -3.05458E-6 -2.26642E-6 L 0.11333 -0.00185 " pathEditMode="relative" rAng="0" ptsTypes="AA">
                                      <p:cBhvr>
                                        <p:cTn id="22" dur="1000" fill="hold"/>
                                        <p:tgtEl>
                                          <p:spTgt spid="11">
                                            <p:txEl>
                                              <p:pRg st="1" end="1"/>
                                            </p:txEl>
                                          </p:spTgt>
                                        </p:tgtEl>
                                        <p:attrNameLst>
                                          <p:attrName>ppt_x</p:attrName>
                                          <p:attrName>ppt_y</p:attrName>
                                        </p:attrNameLst>
                                      </p:cBhvr>
                                      <p:rCtr x="57" y="-1"/>
                                    </p:animMotion>
                                  </p:childTnLst>
                                </p:cTn>
                              </p:par>
                              <p:par>
                                <p:cTn id="23" presetID="35" presetClass="path" presetSubtype="0" accel="50000" decel="50000" fill="hold" nodeType="withEffect">
                                  <p:stCondLst>
                                    <p:cond delay="0"/>
                                  </p:stCondLst>
                                  <p:childTnLst>
                                    <p:animMotion origin="layout" path="M 4.87169E-6 -1.34135E-6 L -0.22132 -1.34135E-6 " pathEditMode="relative" rAng="0" ptsTypes="AA">
                                      <p:cBhvr>
                                        <p:cTn id="24" dur="1000" fill="hold"/>
                                        <p:tgtEl>
                                          <p:spTgt spid="11">
                                            <p:txEl>
                                              <p:pRg st="2" end="2"/>
                                            </p:txEl>
                                          </p:spTgt>
                                        </p:tgtEl>
                                        <p:attrNameLst>
                                          <p:attrName>ppt_x</p:attrName>
                                          <p:attrName>ppt_y</p:attrName>
                                        </p:attrNameLst>
                                      </p:cBhvr>
                                      <p:rCtr x="-111" y="0"/>
                                    </p:animMotion>
                                  </p:childTnLst>
                                </p:cTn>
                              </p:par>
                              <p:par>
                                <p:cTn id="25" presetID="63" presetClass="path" presetSubtype="0" accel="50000" decel="50000" fill="hold" nodeType="withEffect">
                                  <p:stCondLst>
                                    <p:cond delay="0"/>
                                  </p:stCondLst>
                                  <p:childTnLst>
                                    <p:animMotion origin="layout" path="M -3.05458E-6 -1.68363E-6 L 0.11528 0.00185 " pathEditMode="relative" rAng="0" ptsTypes="AA">
                                      <p:cBhvr>
                                        <p:cTn id="26" dur="1000" fill="hold"/>
                                        <p:tgtEl>
                                          <p:spTgt spid="11">
                                            <p:txEl>
                                              <p:pRg st="3" end="3"/>
                                            </p:txEl>
                                          </p:spTgt>
                                        </p:tgtEl>
                                        <p:attrNameLst>
                                          <p:attrName>ppt_x</p:attrName>
                                          <p:attrName>ppt_y</p:attrName>
                                        </p:attrNameLst>
                                      </p:cBhvr>
                                      <p:rCtr x="58"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Box 20"/>
          <p:cNvSpPr txBox="1">
            <a:spLocks noChangeArrowheads="1"/>
          </p:cNvSpPr>
          <p:nvPr/>
        </p:nvSpPr>
        <p:spPr bwMode="auto">
          <a:xfrm>
            <a:off x="6426200" y="2443163"/>
            <a:ext cx="788988" cy="368300"/>
          </a:xfrm>
          <a:prstGeom prst="rect">
            <a:avLst/>
          </a:prstGeom>
          <a:solidFill>
            <a:srgbClr val="7030A0"/>
          </a:solidFill>
          <a:ln w="9525">
            <a:noFill/>
            <a:miter lim="800000"/>
            <a:headEnd/>
            <a:tailEnd/>
          </a:ln>
        </p:spPr>
        <p:txBody>
          <a:bodyPr>
            <a:spAutoFit/>
          </a:bodyPr>
          <a:lstStyle/>
          <a:p>
            <a:endParaRPr lang="zh-CN" altLang="en-US">
              <a:latin typeface="等线"/>
            </a:endParaRPr>
          </a:p>
        </p:txBody>
      </p:sp>
      <p:sp>
        <p:nvSpPr>
          <p:cNvPr id="14" name="矩形 1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文本框 128"/>
          <p:cNvSpPr txBox="1">
            <a:spLocks noChangeArrowheads="1"/>
          </p:cNvSpPr>
          <p:nvPr/>
        </p:nvSpPr>
        <p:spPr bwMode="auto">
          <a:xfrm>
            <a:off x="2039938" y="223838"/>
            <a:ext cx="3214687" cy="461962"/>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生命独特之美</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5" name="Straight Connector 66"/>
          <p:cNvCxnSpPr/>
          <p:nvPr/>
        </p:nvCxnSpPr>
        <p:spPr>
          <a:xfrm>
            <a:off x="6557963" y="3548063"/>
            <a:ext cx="0" cy="1787525"/>
          </a:xfrm>
          <a:prstGeom prst="line">
            <a:avLst/>
          </a:prstGeom>
          <a:noFill/>
          <a:ln w="9525" cap="flat" cmpd="sng" algn="ctr">
            <a:solidFill>
              <a:schemeClr val="tx1">
                <a:lumMod val="50000"/>
                <a:lumOff val="50000"/>
              </a:schemeClr>
            </a:solidFill>
            <a:prstDash val="sysDot"/>
          </a:ln>
          <a:effectLst/>
        </p:spPr>
      </p:cxnSp>
      <p:sp>
        <p:nvSpPr>
          <p:cNvPr id="8" name="矩形 7"/>
          <p:cNvSpPr>
            <a:spLocks noChangeArrowheads="1"/>
          </p:cNvSpPr>
          <p:nvPr/>
        </p:nvSpPr>
        <p:spPr bwMode="auto">
          <a:xfrm>
            <a:off x="6357938" y="2249488"/>
            <a:ext cx="4730750" cy="1223962"/>
          </a:xfrm>
          <a:prstGeom prst="rect">
            <a:avLst/>
          </a:prstGeom>
          <a:noFill/>
          <a:ln w="9525">
            <a:noFill/>
            <a:miter lim="800000"/>
            <a:headEnd/>
            <a:tailEnd/>
          </a:ln>
        </p:spPr>
        <p:txBody>
          <a:bodyPr>
            <a:spAutoFit/>
          </a:bodyPr>
          <a:lstStyle/>
          <a:p>
            <a:pPr>
              <a:lnSpc>
                <a:spcPct val="150000"/>
              </a:lnSpc>
            </a:pPr>
            <a:r>
              <a:rPr lang="zh-CN" altLang="en-US" sz="2900" b="1">
                <a:latin typeface="微软雅黑" pitchFamily="34" charset="-122"/>
                <a:ea typeface="微软雅黑" pitchFamily="34" charset="-122"/>
              </a:rPr>
              <a:t>名字</a:t>
            </a:r>
            <a:r>
              <a:rPr lang="zh-CN" altLang="en-US" sz="2000">
                <a:latin typeface="微软雅黑" pitchFamily="34" charset="-122"/>
                <a:ea typeface="微软雅黑" pitchFamily="34" charset="-122"/>
              </a:rPr>
              <a:t>，</a:t>
            </a:r>
            <a:r>
              <a:rPr lang="zh-CN" altLang="en-US" sz="2000" b="1">
                <a:solidFill>
                  <a:srgbClr val="7030A0"/>
                </a:solidFill>
                <a:latin typeface="微软雅黑" pitchFamily="34" charset="-122"/>
                <a:ea typeface="微软雅黑" pitchFamily="34" charset="-122"/>
              </a:rPr>
              <a:t>有父母给予我们独一无二的意义    请 讲一讲自己名字的由来。</a:t>
            </a:r>
            <a:endParaRPr lang="zh-CN" altLang="en-US" sz="2000" b="1">
              <a:solidFill>
                <a:srgbClr val="7030A0"/>
              </a:solidFill>
              <a:latin typeface="等线"/>
            </a:endParaRPr>
          </a:p>
        </p:txBody>
      </p:sp>
      <p:sp>
        <p:nvSpPr>
          <p:cNvPr id="9" name="TextBox 8"/>
          <p:cNvSpPr txBox="1">
            <a:spLocks noChangeArrowheads="1"/>
          </p:cNvSpPr>
          <p:nvPr/>
        </p:nvSpPr>
        <p:spPr bwMode="auto">
          <a:xfrm>
            <a:off x="6807200" y="3556000"/>
            <a:ext cx="4456113" cy="1200150"/>
          </a:xfrm>
          <a:prstGeom prst="rect">
            <a:avLst/>
          </a:prstGeom>
          <a:noFill/>
          <a:ln w="9525">
            <a:noFill/>
            <a:miter lim="800000"/>
            <a:headEnd/>
            <a:tailEnd/>
          </a:ln>
        </p:spPr>
        <p:txBody>
          <a:bodyPr>
            <a:spAutoFit/>
          </a:bodyPr>
          <a:lstStyle/>
          <a:p>
            <a:pPr>
              <a:lnSpc>
                <a:spcPct val="150000"/>
              </a:lnSpc>
            </a:pPr>
            <a:r>
              <a:rPr lang="zh-CN" altLang="en-US" b="1">
                <a:solidFill>
                  <a:srgbClr val="7030A0"/>
                </a:solidFill>
                <a:latin typeface="微软雅黑" pitchFamily="34" charset="-122"/>
                <a:ea typeface="微软雅黑" pitchFamily="34" charset="-122"/>
              </a:rPr>
              <a:t>我们的</a:t>
            </a:r>
            <a:r>
              <a:rPr lang="zh-CN" altLang="en-US" b="1">
                <a:latin typeface="微软雅黑" pitchFamily="34" charset="-122"/>
                <a:ea typeface="微软雅黑" pitchFamily="34" charset="-122"/>
              </a:rPr>
              <a:t>经历</a:t>
            </a:r>
            <a:r>
              <a:rPr lang="zh-CN" altLang="en-US" b="1">
                <a:solidFill>
                  <a:srgbClr val="7030A0"/>
                </a:solidFill>
                <a:latin typeface="微软雅黑" pitchFamily="34" charset="-122"/>
                <a:ea typeface="微软雅黑" pitchFamily="34" charset="-122"/>
              </a:rPr>
              <a:t>是独一无二的</a:t>
            </a:r>
            <a:r>
              <a:rPr lang="en-US" altLang="zh-CN" b="1">
                <a:solidFill>
                  <a:srgbClr val="7030A0"/>
                </a:solidFill>
                <a:latin typeface="微软雅黑" pitchFamily="34" charset="-122"/>
                <a:ea typeface="微软雅黑" pitchFamily="34" charset="-122"/>
              </a:rPr>
              <a:t>……</a:t>
            </a:r>
          </a:p>
          <a:p>
            <a:pPr>
              <a:lnSpc>
                <a:spcPct val="150000"/>
              </a:lnSpc>
            </a:pPr>
            <a:r>
              <a:rPr lang="zh-CN" altLang="en-US" b="1">
                <a:solidFill>
                  <a:srgbClr val="7030A0"/>
                </a:solidFill>
                <a:latin typeface="微软雅黑" pitchFamily="34" charset="-122"/>
                <a:ea typeface="微软雅黑" pitchFamily="34" charset="-122"/>
              </a:rPr>
              <a:t>我们的</a:t>
            </a:r>
            <a:r>
              <a:rPr lang="zh-CN" altLang="en-US" b="1">
                <a:latin typeface="微软雅黑" pitchFamily="34" charset="-122"/>
                <a:ea typeface="微软雅黑" pitchFamily="34" charset="-122"/>
              </a:rPr>
              <a:t>感觉感知</a:t>
            </a:r>
            <a:r>
              <a:rPr lang="zh-CN" altLang="en-US" b="1">
                <a:solidFill>
                  <a:srgbClr val="7030A0"/>
                </a:solidFill>
                <a:latin typeface="微软雅黑" pitchFamily="34" charset="-122"/>
                <a:ea typeface="微软雅黑" pitchFamily="34" charset="-122"/>
              </a:rPr>
              <a:t>是独一无二的</a:t>
            </a:r>
            <a:r>
              <a:rPr lang="en-US" altLang="zh-CN" b="1">
                <a:solidFill>
                  <a:srgbClr val="7030A0"/>
                </a:solidFill>
                <a:latin typeface="微软雅黑" pitchFamily="34" charset="-122"/>
                <a:ea typeface="微软雅黑" pitchFamily="34" charset="-122"/>
              </a:rPr>
              <a:t>…… </a:t>
            </a:r>
          </a:p>
          <a:p>
            <a:endParaRPr lang="zh-CN" altLang="en-US">
              <a:latin typeface="等线"/>
            </a:endParaRPr>
          </a:p>
        </p:txBody>
      </p:sp>
      <p:grpSp>
        <p:nvGrpSpPr>
          <p:cNvPr id="13" name="组合 12"/>
          <p:cNvGrpSpPr/>
          <p:nvPr/>
        </p:nvGrpSpPr>
        <p:grpSpPr>
          <a:xfrm>
            <a:off x="6850743" y="4702629"/>
            <a:ext cx="4136571" cy="566057"/>
            <a:chOff x="6850743" y="4702629"/>
            <a:chExt cx="4136571" cy="566057"/>
          </a:xfrm>
          <a:solidFill>
            <a:srgbClr val="7030A0"/>
          </a:solidFill>
        </p:grpSpPr>
        <p:sp>
          <p:nvSpPr>
            <p:cNvPr id="12" name="矩形 11"/>
            <p:cNvSpPr/>
            <p:nvPr/>
          </p:nvSpPr>
          <p:spPr>
            <a:xfrm>
              <a:off x="6850743" y="4702629"/>
              <a:ext cx="4136571" cy="5660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7024911" y="4775200"/>
              <a:ext cx="3701143" cy="430887"/>
            </a:xfrm>
            <a:prstGeom prst="rect">
              <a:avLst/>
            </a:prstGeom>
            <a:grpFill/>
          </p:spPr>
          <p:txBody>
            <a:bodyPr>
              <a:spAutoFit/>
            </a:bodyPr>
            <a:lstStyle/>
            <a:p>
              <a:pPr algn="dist" fontAlgn="auto">
                <a:spcBef>
                  <a:spcPts val="0"/>
                </a:spcBef>
                <a:spcAft>
                  <a:spcPts val="0"/>
                </a:spcAft>
                <a:defRPr/>
              </a:pPr>
              <a:r>
                <a:rPr lang="zh-CN" altLang="en-US" sz="2200" b="1" dirty="0">
                  <a:solidFill>
                    <a:schemeClr val="bg1"/>
                  </a:solidFill>
                  <a:latin typeface="微软雅黑" pitchFamily="34" charset="-122"/>
                  <a:ea typeface="微软雅黑" pitchFamily="34" charset="-122"/>
                  <a:cs typeface="+mn-cs"/>
                </a:rPr>
                <a:t>还有哪些是独一无二的呢？</a:t>
              </a:r>
              <a:endParaRPr lang="zh-CN" altLang="en-US" sz="2200" b="1" dirty="0">
                <a:solidFill>
                  <a:schemeClr val="bg1"/>
                </a:solidFill>
                <a:latin typeface="+mn-lt"/>
                <a:ea typeface="+mn-ea"/>
                <a:cs typeface="+mn-cs"/>
              </a:endParaRPr>
            </a:p>
          </p:txBody>
        </p:sp>
      </p:grpSp>
      <p:pic>
        <p:nvPicPr>
          <p:cNvPr id="48136" name="图片 10" descr="t0141e40cc8dde13205.jpg"/>
          <p:cNvPicPr>
            <a:picLocks noChangeAspect="1"/>
          </p:cNvPicPr>
          <p:nvPr/>
        </p:nvPicPr>
        <p:blipFill>
          <a:blip r:embed="rId2"/>
          <a:srcRect/>
          <a:stretch>
            <a:fillRect/>
          </a:stretch>
        </p:blipFill>
        <p:spPr bwMode="auto">
          <a:xfrm>
            <a:off x="871538" y="2103438"/>
            <a:ext cx="5080000" cy="3378200"/>
          </a:xfrm>
          <a:prstGeom prst="rect">
            <a:avLst/>
          </a:prstGeom>
          <a:noFill/>
          <a:ln w="9525">
            <a:noFill/>
            <a:miter lim="800000"/>
            <a:headEnd/>
            <a:tailEnd/>
          </a:ln>
        </p:spPr>
      </p:pic>
      <p:cxnSp>
        <p:nvCxnSpPr>
          <p:cNvPr id="17" name="直接连接符 16"/>
          <p:cNvCxnSpPr/>
          <p:nvPr/>
        </p:nvCxnSpPr>
        <p:spPr>
          <a:xfrm>
            <a:off x="6299200" y="5268913"/>
            <a:ext cx="5486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138" name="TextBox 15"/>
          <p:cNvSpPr txBox="1">
            <a:spLocks noChangeArrowheads="1"/>
          </p:cNvSpPr>
          <p:nvPr/>
        </p:nvSpPr>
        <p:spPr bwMode="auto">
          <a:xfrm>
            <a:off x="6462713" y="5478463"/>
            <a:ext cx="5729287" cy="579437"/>
          </a:xfrm>
          <a:prstGeom prst="rect">
            <a:avLst/>
          </a:prstGeom>
          <a:noFill/>
          <a:ln w="9525">
            <a:noFill/>
            <a:miter lim="800000"/>
            <a:headEnd/>
            <a:tailEnd/>
          </a:ln>
        </p:spPr>
        <p:txBody>
          <a:bodyPr>
            <a:spAutoFit/>
          </a:bodyPr>
          <a:lstStyle/>
          <a:p>
            <a:r>
              <a:rPr lang="zh-CN" altLang="en-US" sz="3200">
                <a:solidFill>
                  <a:srgbClr val="7030A0"/>
                </a:solidFill>
                <a:latin typeface="叶根友刀锋黑草" pitchFamily="2" charset="-122"/>
                <a:ea typeface="叶根友刀锋黑草" pitchFamily="2" charset="-122"/>
              </a:rPr>
              <a:t>每个人都是</a:t>
            </a:r>
            <a:r>
              <a:rPr lang="zh-CN" altLang="en-US" sz="3200">
                <a:solidFill>
                  <a:srgbClr val="FF0000"/>
                </a:solidFill>
                <a:latin typeface="叶根友刀锋黑草" pitchFamily="2" charset="-122"/>
                <a:ea typeface="叶根友刀锋黑草" pitchFamily="2" charset="-122"/>
              </a:rPr>
              <a:t>独一无二</a:t>
            </a:r>
            <a:r>
              <a:rPr lang="zh-CN" altLang="en-US" sz="3200">
                <a:solidFill>
                  <a:srgbClr val="7030A0"/>
                </a:solidFill>
                <a:latin typeface="叶根友刀锋黑草" pitchFamily="2" charset="-122"/>
                <a:ea typeface="叶根友刀锋黑草" pitchFamily="2" charset="-122"/>
              </a:rPr>
              <a:t>的自己！</a:t>
            </a:r>
          </a:p>
        </p:txBody>
      </p:sp>
      <p:sp>
        <p:nvSpPr>
          <p:cNvPr id="18" name="矩形 17"/>
          <p:cNvSpPr/>
          <p:nvPr/>
        </p:nvSpPr>
        <p:spPr>
          <a:xfrm>
            <a:off x="0" y="238125"/>
            <a:ext cx="2003425" cy="43815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9" name="直接连接符 18"/>
          <p:cNvCxnSpPr/>
          <p:nvPr/>
        </p:nvCxnSpPr>
        <p:spPr>
          <a:xfrm>
            <a:off x="0" y="852488"/>
            <a:ext cx="5370513" cy="127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2000"/>
                                        <p:tgtEl>
                                          <p:spTgt spid="8"/>
                                        </p:tgtEl>
                                      </p:cBhvr>
                                    </p:animEffect>
                                    <p:set>
                                      <p:cBhvr>
                                        <p:cTn id="26" dur="1" fill="hold">
                                          <p:stCondLst>
                                            <p:cond delay="1999"/>
                                          </p:stCondLst>
                                        </p:cTn>
                                        <p:tgtEl>
                                          <p:spTgt spid="8"/>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2000"/>
                                        <p:tgtEl>
                                          <p:spTgt spid="9"/>
                                        </p:tgtEl>
                                      </p:cBhvr>
                                    </p:animEffect>
                                    <p:set>
                                      <p:cBhvr>
                                        <p:cTn id="29" dur="1" fill="hold">
                                          <p:stCondLst>
                                            <p:cond delay="1999"/>
                                          </p:stCondLst>
                                        </p:cTn>
                                        <p:tgtEl>
                                          <p:spTgt spid="9"/>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2000"/>
                                        <p:tgtEl>
                                          <p:spTgt spid="13"/>
                                        </p:tgtEl>
                                      </p:cBhvr>
                                    </p:animEffect>
                                    <p:set>
                                      <p:cBhvr>
                                        <p:cTn id="32" dur="1" fill="hold">
                                          <p:stCondLst>
                                            <p:cond delay="19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2000"/>
                                        <p:tgtEl>
                                          <p:spTgt spid="5"/>
                                        </p:tgtEl>
                                      </p:cBhvr>
                                    </p:animEffect>
                                    <p:set>
                                      <p:cBhvr>
                                        <p:cTn id="35" dur="1" fill="hold">
                                          <p:stCondLst>
                                            <p:cond delay="1999"/>
                                          </p:stCondLst>
                                        </p:cTn>
                                        <p:tgtEl>
                                          <p:spTgt spid="5"/>
                                        </p:tgtEl>
                                        <p:attrNameLst>
                                          <p:attrName>style.visibility</p:attrName>
                                        </p:attrNameLst>
                                      </p:cBhvr>
                                      <p:to>
                                        <p:strVal val="hidden"/>
                                      </p:to>
                                    </p:set>
                                  </p:childTnLst>
                                </p:cTn>
                              </p:par>
                              <p:par>
                                <p:cTn id="36" presetID="22" presetClass="entr" presetSubtype="8"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nodeType="withEffect">
                                  <p:stCondLst>
                                    <p:cond delay="70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par>
                                <p:cTn id="42" presetID="2" presetClass="exit" presetSubtype="1" fill="hold" nodeType="withEffect">
                                  <p:stCondLst>
                                    <p:cond delay="0"/>
                                  </p:stCondLst>
                                  <p:childTnLst>
                                    <p:anim calcmode="lin" valueType="num">
                                      <p:cBhvr additive="base">
                                        <p:cTn id="43" dur="500"/>
                                        <p:tgtEl>
                                          <p:spTgt spid="19"/>
                                        </p:tgtEl>
                                        <p:attrNameLst>
                                          <p:attrName>ppt_x</p:attrName>
                                        </p:attrNameLst>
                                      </p:cBhvr>
                                      <p:tavLst>
                                        <p:tav tm="0">
                                          <p:val>
                                            <p:strVal val="ppt_x"/>
                                          </p:val>
                                        </p:tav>
                                        <p:tav tm="100000">
                                          <p:val>
                                            <p:strVal val="ppt_x"/>
                                          </p:val>
                                        </p:tav>
                                      </p:tavLst>
                                    </p:anim>
                                    <p:anim calcmode="lin" valueType="num">
                                      <p:cBhvr additive="base">
                                        <p:cTn id="44" dur="500"/>
                                        <p:tgtEl>
                                          <p:spTgt spid="19"/>
                                        </p:tgtEl>
                                        <p:attrNameLst>
                                          <p:attrName>ppt_y</p:attrName>
                                        </p:attrNameLst>
                                      </p:cBhvr>
                                      <p:tavLst>
                                        <p:tav tm="0">
                                          <p:val>
                                            <p:strVal val="ppt_y"/>
                                          </p:val>
                                        </p:tav>
                                        <p:tav tm="100000">
                                          <p:val>
                                            <p:strVal val="0-ppt_h/2"/>
                                          </p:val>
                                        </p:tav>
                                      </p:tavLst>
                                    </p:anim>
                                    <p:set>
                                      <p:cBhvr>
                                        <p:cTn id="45"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pic>
        <p:nvPicPr>
          <p:cNvPr id="5122" name="Picture 2" descr="http://imgsrc.baidu.com/forum/pic/item/3801213fb80e7bec78bd657c2f2eb9389a506bc3.jpg"/>
          <p:cNvPicPr>
            <a:picLocks noChangeAspect="1" noChangeArrowheads="1"/>
          </p:cNvPicPr>
          <p:nvPr/>
        </p:nvPicPr>
        <p:blipFill>
          <a:blip r:embed="rId2"/>
          <a:srcRect/>
          <a:stretch>
            <a:fillRect/>
          </a:stretch>
        </p:blipFill>
        <p:spPr bwMode="auto">
          <a:xfrm>
            <a:off x="7423150" y="0"/>
            <a:ext cx="4768850" cy="6858000"/>
          </a:xfrm>
          <a:prstGeom prst="rect">
            <a:avLst/>
          </a:prstGeom>
          <a:noFill/>
          <a:ln w="9525">
            <a:noFill/>
            <a:miter lim="800000"/>
            <a:headEnd/>
            <a:tailEnd/>
          </a:ln>
        </p:spPr>
      </p:pic>
      <p:sp>
        <p:nvSpPr>
          <p:cNvPr id="5" name="文本框 128"/>
          <p:cNvSpPr txBox="1">
            <a:spLocks noChangeArrowheads="1"/>
          </p:cNvSpPr>
          <p:nvPr/>
        </p:nvSpPr>
        <p:spPr bwMode="auto">
          <a:xfrm>
            <a:off x="1920875" y="238125"/>
            <a:ext cx="2728913" cy="522288"/>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生命梦想之美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a:off x="60325" y="8651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0" y="320675"/>
            <a:ext cx="1660525" cy="31908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1" name="组合 10"/>
          <p:cNvGrpSpPr>
            <a:grpSpLocks/>
          </p:cNvGrpSpPr>
          <p:nvPr/>
        </p:nvGrpSpPr>
        <p:grpSpPr bwMode="auto">
          <a:xfrm>
            <a:off x="3902075" y="2179638"/>
            <a:ext cx="2909888" cy="846137"/>
            <a:chOff x="3901440" y="1584960"/>
            <a:chExt cx="2910840" cy="845939"/>
          </a:xfrm>
        </p:grpSpPr>
        <p:sp>
          <p:nvSpPr>
            <p:cNvPr id="8" name="矩形 7"/>
            <p:cNvSpPr/>
            <p:nvPr/>
          </p:nvSpPr>
          <p:spPr>
            <a:xfrm>
              <a:off x="3901440" y="1584960"/>
              <a:ext cx="2910840" cy="6094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162" name="TextBox 8"/>
            <p:cNvSpPr txBox="1">
              <a:spLocks noChangeArrowheads="1"/>
            </p:cNvSpPr>
            <p:nvPr/>
          </p:nvSpPr>
          <p:spPr bwMode="auto">
            <a:xfrm>
              <a:off x="5166360" y="1630680"/>
              <a:ext cx="1493520" cy="800219"/>
            </a:xfrm>
            <a:prstGeom prst="rect">
              <a:avLst/>
            </a:prstGeom>
            <a:noFill/>
            <a:ln w="9525">
              <a:noFill/>
              <a:miter lim="800000"/>
              <a:headEnd/>
              <a:tailEnd/>
            </a:ln>
          </p:spPr>
          <p:txBody>
            <a:bodyPr>
              <a:spAutoFit/>
            </a:bodyPr>
            <a:lstStyle/>
            <a:p>
              <a:pPr algn="dist"/>
              <a:r>
                <a:rPr lang="zh-CN" altLang="en-US" sz="2800" b="1">
                  <a:solidFill>
                    <a:schemeClr val="bg1"/>
                  </a:solidFill>
                  <a:latin typeface="微软雅黑" pitchFamily="34" charset="-122"/>
                  <a:ea typeface="微软雅黑" pitchFamily="34" charset="-122"/>
                </a:rPr>
                <a:t>赵慕鹤</a:t>
              </a:r>
              <a:endParaRPr lang="zh-CN" altLang="en-US" sz="2800">
                <a:solidFill>
                  <a:schemeClr val="bg1"/>
                </a:solidFill>
                <a:latin typeface="微软雅黑" pitchFamily="34" charset="-122"/>
                <a:ea typeface="微软雅黑" pitchFamily="34" charset="-122"/>
              </a:endParaRPr>
            </a:p>
            <a:p>
              <a:pPr algn="dist"/>
              <a:endParaRPr lang="zh-CN" altLang="en-US">
                <a:latin typeface="等线"/>
              </a:endParaRPr>
            </a:p>
          </p:txBody>
        </p:sp>
      </p:grpSp>
      <p:sp>
        <p:nvSpPr>
          <p:cNvPr id="10" name="矩形 9"/>
          <p:cNvSpPr>
            <a:spLocks noChangeArrowheads="1"/>
          </p:cNvSpPr>
          <p:nvPr/>
        </p:nvSpPr>
        <p:spPr bwMode="auto">
          <a:xfrm>
            <a:off x="1036638" y="3128963"/>
            <a:ext cx="6096000" cy="3048000"/>
          </a:xfrm>
          <a:prstGeom prst="rect">
            <a:avLst/>
          </a:prstGeom>
          <a:noFill/>
          <a:ln w="9525">
            <a:noFill/>
            <a:miter lim="800000"/>
            <a:headEnd/>
            <a:tailEnd/>
          </a:ln>
        </p:spPr>
        <p:txBody>
          <a:bodyPr>
            <a:spAutoFit/>
          </a:bodyPr>
          <a:lstStyle/>
          <a:p>
            <a:pPr algn="r"/>
            <a:r>
              <a:rPr lang="zh-CN" altLang="en-US" sz="2400" b="1">
                <a:solidFill>
                  <a:srgbClr val="C00000"/>
                </a:solidFill>
                <a:latin typeface="微软雅黑" pitchFamily="34" charset="-122"/>
                <a:ea typeface="微软雅黑" pitchFamily="34" charset="-122"/>
              </a:rPr>
              <a:t>他，</a:t>
            </a:r>
            <a:r>
              <a:rPr lang="en-US" altLang="zh-CN" sz="2400" b="1">
                <a:solidFill>
                  <a:srgbClr val="C00000"/>
                </a:solidFill>
                <a:latin typeface="微软雅黑" pitchFamily="34" charset="-122"/>
                <a:ea typeface="微软雅黑" pitchFamily="34" charset="-122"/>
              </a:rPr>
              <a:t>40</a:t>
            </a:r>
            <a:r>
              <a:rPr lang="zh-CN" altLang="en-US" sz="2400" b="1">
                <a:solidFill>
                  <a:srgbClr val="C00000"/>
                </a:solidFill>
                <a:latin typeface="微软雅黑" pitchFamily="34" charset="-122"/>
                <a:ea typeface="微软雅黑" pitchFamily="34" charset="-122"/>
              </a:rPr>
              <a:t>岁当学校工友。</a:t>
            </a:r>
          </a:p>
          <a:p>
            <a:pPr algn="r"/>
            <a:r>
              <a:rPr lang="en-US" altLang="zh-CN" sz="2400" b="1">
                <a:solidFill>
                  <a:srgbClr val="C00000"/>
                </a:solidFill>
                <a:latin typeface="微软雅黑" pitchFamily="34" charset="-122"/>
                <a:ea typeface="微软雅黑" pitchFamily="34" charset="-122"/>
              </a:rPr>
              <a:t>75</a:t>
            </a:r>
            <a:r>
              <a:rPr lang="zh-CN" altLang="en-US" sz="2400" b="1">
                <a:solidFill>
                  <a:srgbClr val="C00000"/>
                </a:solidFill>
                <a:latin typeface="微软雅黑" pitchFamily="34" charset="-122"/>
                <a:ea typeface="微软雅黑" pitchFamily="34" charset="-122"/>
              </a:rPr>
              <a:t>岁当背包客，畅游英、德、法国。</a:t>
            </a:r>
          </a:p>
          <a:p>
            <a:pPr algn="r"/>
            <a:r>
              <a:rPr lang="en-US" altLang="zh-CN" sz="2400" b="1">
                <a:solidFill>
                  <a:srgbClr val="C00000"/>
                </a:solidFill>
                <a:latin typeface="微软雅黑" pitchFamily="34" charset="-122"/>
                <a:ea typeface="微软雅黑" pitchFamily="34" charset="-122"/>
              </a:rPr>
              <a:t>93</a:t>
            </a:r>
            <a:r>
              <a:rPr lang="zh-CN" altLang="en-US" sz="2400" b="1">
                <a:solidFill>
                  <a:srgbClr val="C00000"/>
                </a:solidFill>
                <a:latin typeface="微软雅黑" pitchFamily="34" charset="-122"/>
                <a:ea typeface="微软雅黑" pitchFamily="34" charset="-122"/>
              </a:rPr>
              <a:t>岁到医院做</a:t>
            </a:r>
            <a:r>
              <a:rPr lang="en-US" altLang="zh-CN" sz="2400" b="1">
                <a:solidFill>
                  <a:srgbClr val="C00000"/>
                </a:solidFill>
                <a:latin typeface="微软雅黑" pitchFamily="34" charset="-122"/>
                <a:ea typeface="微软雅黑" pitchFamily="34" charset="-122"/>
              </a:rPr>
              <a:t>2</a:t>
            </a:r>
            <a:r>
              <a:rPr lang="zh-CN" altLang="en-US" sz="2400" b="1">
                <a:solidFill>
                  <a:srgbClr val="C00000"/>
                </a:solidFill>
                <a:latin typeface="微软雅黑" pitchFamily="34" charset="-122"/>
                <a:ea typeface="微软雅黑" pitchFamily="34" charset="-122"/>
              </a:rPr>
              <a:t>年志工。</a:t>
            </a:r>
          </a:p>
          <a:p>
            <a:pPr algn="r"/>
            <a:r>
              <a:rPr lang="en-US" altLang="zh-CN" sz="2400" b="1">
                <a:solidFill>
                  <a:srgbClr val="C00000"/>
                </a:solidFill>
                <a:latin typeface="微软雅黑" pitchFamily="34" charset="-122"/>
                <a:ea typeface="微软雅黑" pitchFamily="34" charset="-122"/>
              </a:rPr>
              <a:t>95</a:t>
            </a:r>
            <a:r>
              <a:rPr lang="zh-CN" altLang="en-US" sz="2400" b="1">
                <a:solidFill>
                  <a:srgbClr val="C00000"/>
                </a:solidFill>
                <a:latin typeface="微软雅黑" pitchFamily="34" charset="-122"/>
                <a:ea typeface="微软雅黑" pitchFamily="34" charset="-122"/>
              </a:rPr>
              <a:t>岁考上研究所。</a:t>
            </a:r>
          </a:p>
          <a:p>
            <a:pPr algn="r"/>
            <a:r>
              <a:rPr lang="en-US" altLang="zh-CN" sz="2400" b="1">
                <a:solidFill>
                  <a:srgbClr val="C00000"/>
                </a:solidFill>
                <a:latin typeface="微软雅黑" pitchFamily="34" charset="-122"/>
                <a:ea typeface="微软雅黑" pitchFamily="34" charset="-122"/>
              </a:rPr>
              <a:t>98</a:t>
            </a:r>
            <a:r>
              <a:rPr lang="zh-CN" altLang="en-US" sz="2400" b="1">
                <a:solidFill>
                  <a:srgbClr val="C00000"/>
                </a:solidFill>
                <a:latin typeface="微软雅黑" pitchFamily="34" charset="-122"/>
                <a:ea typeface="微软雅黑" pitchFamily="34" charset="-122"/>
              </a:rPr>
              <a:t>岁拿到硕士毕业，名列吉尼斯纪录。</a:t>
            </a:r>
          </a:p>
          <a:p>
            <a:pPr algn="r"/>
            <a:r>
              <a:rPr lang="en-US" altLang="zh-CN" sz="2400" b="1">
                <a:solidFill>
                  <a:srgbClr val="C00000"/>
                </a:solidFill>
                <a:latin typeface="微软雅黑" pitchFamily="34" charset="-122"/>
                <a:ea typeface="微软雅黑" pitchFamily="34" charset="-122"/>
              </a:rPr>
              <a:t>100</a:t>
            </a:r>
            <a:r>
              <a:rPr lang="zh-CN" altLang="en-US" sz="2400" b="1">
                <a:solidFill>
                  <a:srgbClr val="C00000"/>
                </a:solidFill>
                <a:latin typeface="微软雅黑" pitchFamily="34" charset="-122"/>
                <a:ea typeface="微软雅黑" pitchFamily="34" charset="-122"/>
              </a:rPr>
              <a:t>岁他的书法被大英图书馆收藏。</a:t>
            </a:r>
          </a:p>
          <a:p>
            <a:pPr algn="r"/>
            <a:r>
              <a:rPr lang="en-US" altLang="zh-CN" sz="2400" b="1">
                <a:solidFill>
                  <a:srgbClr val="C00000"/>
                </a:solidFill>
                <a:latin typeface="微软雅黑" pitchFamily="34" charset="-122"/>
                <a:ea typeface="微软雅黑" pitchFamily="34" charset="-122"/>
              </a:rPr>
              <a:t>101</a:t>
            </a:r>
            <a:r>
              <a:rPr lang="zh-CN" altLang="en-US" sz="2400" b="1">
                <a:solidFill>
                  <a:srgbClr val="C00000"/>
                </a:solidFill>
                <a:latin typeface="微软雅黑" pitchFamily="34" charset="-122"/>
                <a:ea typeface="微软雅黑" pitchFamily="34" charset="-122"/>
              </a:rPr>
              <a:t>岁办书法展。</a:t>
            </a:r>
            <a:endParaRPr lang="en-US" altLang="zh-CN" sz="2400" b="1">
              <a:solidFill>
                <a:srgbClr val="C00000"/>
              </a:solidFill>
              <a:latin typeface="微软雅黑" pitchFamily="34" charset="-122"/>
              <a:ea typeface="微软雅黑" pitchFamily="34" charset="-122"/>
            </a:endParaRPr>
          </a:p>
          <a:p>
            <a:pPr algn="r"/>
            <a:r>
              <a:rPr lang="zh-CN" altLang="en-US" sz="2400" b="1">
                <a:solidFill>
                  <a:srgbClr val="C00000"/>
                </a:solidFill>
                <a:latin typeface="微软雅黑" pitchFamily="34" charset="-122"/>
                <a:ea typeface="微软雅黑" pitchFamily="34" charset="-122"/>
              </a:rPr>
              <a:t>他是赵慕鹤，</a:t>
            </a:r>
            <a:r>
              <a:rPr lang="en-US" altLang="zh-CN" sz="2400" b="1">
                <a:solidFill>
                  <a:srgbClr val="C00000"/>
                </a:solidFill>
                <a:latin typeface="微软雅黑" pitchFamily="34" charset="-122"/>
                <a:ea typeface="微软雅黑" pitchFamily="34" charset="-122"/>
              </a:rPr>
              <a:t>102</a:t>
            </a:r>
            <a:r>
              <a:rPr lang="zh-CN" altLang="en-US" sz="2400" b="1">
                <a:solidFill>
                  <a:srgbClr val="C00000"/>
                </a:solidFill>
                <a:latin typeface="微软雅黑" pitchFamily="34" charset="-122"/>
                <a:ea typeface="微软雅黑" pitchFamily="34" charset="-122"/>
              </a:rPr>
              <a:t>岁的台湾老人。 </a:t>
            </a:r>
          </a:p>
        </p:txBody>
      </p:sp>
      <p:sp>
        <p:nvSpPr>
          <p:cNvPr id="49160" name="TextBox 12"/>
          <p:cNvSpPr txBox="1">
            <a:spLocks noChangeArrowheads="1"/>
          </p:cNvSpPr>
          <p:nvPr/>
        </p:nvSpPr>
        <p:spPr bwMode="auto">
          <a:xfrm>
            <a:off x="474663" y="1298575"/>
            <a:ext cx="6648450" cy="708025"/>
          </a:xfrm>
          <a:prstGeom prst="rect">
            <a:avLst/>
          </a:prstGeom>
          <a:noFill/>
          <a:ln w="9525">
            <a:noFill/>
            <a:miter lim="800000"/>
            <a:headEnd/>
            <a:tailEnd/>
          </a:ln>
        </p:spPr>
        <p:txBody>
          <a:bodyPr>
            <a:spAutoFit/>
          </a:bodyPr>
          <a:lstStyle/>
          <a:p>
            <a:r>
              <a:rPr lang="zh-CN" altLang="en-US" sz="4000">
                <a:solidFill>
                  <a:srgbClr val="FF0000"/>
                </a:solidFill>
                <a:latin typeface="叶根友刀锋黑草" pitchFamily="2" charset="-122"/>
                <a:ea typeface="叶根友刀锋黑草" pitchFamily="2" charset="-122"/>
              </a:rPr>
              <a:t>梦想</a:t>
            </a:r>
            <a:r>
              <a:rPr lang="zh-CN" altLang="en-US" sz="4000">
                <a:solidFill>
                  <a:srgbClr val="7030A0"/>
                </a:solidFill>
                <a:latin typeface="叶根友刀锋黑草" pitchFamily="2" charset="-122"/>
                <a:ea typeface="叶根友刀锋黑草" pitchFamily="2" charset="-122"/>
              </a:rPr>
              <a:t>改变人生，</a:t>
            </a:r>
            <a:r>
              <a:rPr lang="zh-CN" altLang="en-US" sz="4000">
                <a:solidFill>
                  <a:srgbClr val="FF0000"/>
                </a:solidFill>
                <a:latin typeface="叶根友刀锋黑草" pitchFamily="2" charset="-122"/>
                <a:ea typeface="叶根友刀锋黑草" pitchFamily="2" charset="-122"/>
              </a:rPr>
              <a:t>梦想</a:t>
            </a:r>
            <a:r>
              <a:rPr lang="zh-CN" altLang="en-US" sz="4000">
                <a:solidFill>
                  <a:srgbClr val="7030A0"/>
                </a:solidFill>
                <a:latin typeface="叶根友刀锋黑草" pitchFamily="2" charset="-122"/>
                <a:ea typeface="叶根友刀锋黑草" pitchFamily="2" charset="-122"/>
              </a:rPr>
              <a:t>改变世界</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200"/>
                            </p:stCondLst>
                            <p:childTnLst>
                              <p:par>
                                <p:cTn id="9" presetID="3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900" decel="100000" fill="hold"/>
                                        <p:tgtEl>
                                          <p:spTgt spid="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5" fill="hold">
                            <p:stCondLst>
                              <p:cond delay="2200"/>
                            </p:stCondLst>
                            <p:childTnLst>
                              <p:par>
                                <p:cTn id="16" presetID="12" presetClass="entr" presetSubtype="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lide(fromRight)">
                                      <p:cBhvr>
                                        <p:cTn id="18" dur="500"/>
                                        <p:tgtEl>
                                          <p:spTgt spid="11"/>
                                        </p:tgtEl>
                                      </p:cBhvr>
                                    </p:animEffect>
                                  </p:childTnLst>
                                </p:cTn>
                              </p:par>
                            </p:childTnLst>
                          </p:cTn>
                        </p:par>
                        <p:par>
                          <p:cTn id="19" fill="hold">
                            <p:stCondLst>
                              <p:cond delay="2700"/>
                            </p:stCondLst>
                            <p:childTnLst>
                              <p:par>
                                <p:cTn id="20" presetID="1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Right)">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1" fill="hold" nodeType="clickEffect">
                                  <p:stCondLst>
                                    <p:cond delay="0"/>
                                  </p:stCondLst>
                                  <p:childTnLst>
                                    <p:anim calcmode="lin" valueType="num">
                                      <p:cBhvr additive="base">
                                        <p:cTn id="26" dur="500"/>
                                        <p:tgtEl>
                                          <p:spTgt spid="5122"/>
                                        </p:tgtEl>
                                        <p:attrNameLst>
                                          <p:attrName>ppt_x</p:attrName>
                                        </p:attrNameLst>
                                      </p:cBhvr>
                                      <p:tavLst>
                                        <p:tav tm="0">
                                          <p:val>
                                            <p:strVal val="ppt_x"/>
                                          </p:val>
                                        </p:tav>
                                        <p:tav tm="100000">
                                          <p:val>
                                            <p:strVal val="ppt_x"/>
                                          </p:val>
                                        </p:tav>
                                      </p:tavLst>
                                    </p:anim>
                                    <p:anim calcmode="lin" valueType="num">
                                      <p:cBhvr additive="base">
                                        <p:cTn id="27" dur="500"/>
                                        <p:tgtEl>
                                          <p:spTgt spid="5122"/>
                                        </p:tgtEl>
                                        <p:attrNameLst>
                                          <p:attrName>ppt_y</p:attrName>
                                        </p:attrNameLst>
                                      </p:cBhvr>
                                      <p:tavLst>
                                        <p:tav tm="0">
                                          <p:val>
                                            <p:strVal val="ppt_y"/>
                                          </p:val>
                                        </p:tav>
                                        <p:tav tm="100000">
                                          <p:val>
                                            <p:strVal val="0-ppt_h/2"/>
                                          </p:val>
                                        </p:tav>
                                      </p:tavLst>
                                    </p:anim>
                                    <p:set>
                                      <p:cBhvr>
                                        <p:cTn id="28" dur="1" fill="hold">
                                          <p:stCondLst>
                                            <p:cond delay="499"/>
                                          </p:stCondLst>
                                        </p:cTn>
                                        <p:tgtEl>
                                          <p:spTgt spid="5122"/>
                                        </p:tgtEl>
                                        <p:attrNameLst>
                                          <p:attrName>style.visibility</p:attrName>
                                        </p:attrNameLst>
                                      </p:cBhvr>
                                      <p:to>
                                        <p:strVal val="hidden"/>
                                      </p:to>
                                    </p:set>
                                  </p:childTnLst>
                                </p:cTn>
                              </p:par>
                              <p:par>
                                <p:cTn id="29" presetID="2" presetClass="exit" presetSubtype="1" fill="hold" grpId="0" nodeType="with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0-ppt_h/2"/>
                                          </p:val>
                                        </p:tav>
                                      </p:tavLst>
                                    </p:anim>
                                    <p:set>
                                      <p:cBhvr>
                                        <p:cTn id="32" dur="1" fill="hold">
                                          <p:stCondLst>
                                            <p:cond delay="499"/>
                                          </p:stCondLst>
                                        </p:cTn>
                                        <p:tgtEl>
                                          <p:spTgt spid="7"/>
                                        </p:tgtEl>
                                        <p:attrNameLst>
                                          <p:attrName>style.visibility</p:attrName>
                                        </p:attrNameLst>
                                      </p:cBhvr>
                                      <p:to>
                                        <p:strVal val="hidden"/>
                                      </p:to>
                                    </p:set>
                                  </p:childTnLst>
                                </p:cTn>
                              </p:par>
                              <p:par>
                                <p:cTn id="33" presetID="2" presetClass="exit" presetSubtype="1" fill="hold" grpId="1" nodeType="withEffect">
                                  <p:stCondLst>
                                    <p:cond delay="0"/>
                                  </p:stCondLst>
                                  <p:childTnLst>
                                    <p:anim calcmode="lin" valueType="num">
                                      <p:cBhvr additive="base">
                                        <p:cTn id="34" dur="500"/>
                                        <p:tgtEl>
                                          <p:spTgt spid="5"/>
                                        </p:tgtEl>
                                        <p:attrNameLst>
                                          <p:attrName>ppt_x</p:attrName>
                                        </p:attrNameLst>
                                      </p:cBhvr>
                                      <p:tavLst>
                                        <p:tav tm="0">
                                          <p:val>
                                            <p:strVal val="ppt_x"/>
                                          </p:val>
                                        </p:tav>
                                        <p:tav tm="100000">
                                          <p:val>
                                            <p:strVal val="ppt_x"/>
                                          </p:val>
                                        </p:tav>
                                      </p:tavLst>
                                    </p:anim>
                                    <p:anim calcmode="lin" valueType="num">
                                      <p:cBhvr additive="base">
                                        <p:cTn id="35" dur="500"/>
                                        <p:tgtEl>
                                          <p:spTgt spid="5"/>
                                        </p:tgtEl>
                                        <p:attrNameLst>
                                          <p:attrName>ppt_y</p:attrName>
                                        </p:attrNameLst>
                                      </p:cBhvr>
                                      <p:tavLst>
                                        <p:tav tm="0">
                                          <p:val>
                                            <p:strVal val="ppt_y"/>
                                          </p:val>
                                        </p:tav>
                                        <p:tav tm="100000">
                                          <p:val>
                                            <p:strVal val="0-ppt_h/2"/>
                                          </p:val>
                                        </p:tav>
                                      </p:tavLst>
                                    </p:anim>
                                    <p:set>
                                      <p:cBhvr>
                                        <p:cTn id="36" dur="1" fill="hold">
                                          <p:stCondLst>
                                            <p:cond delay="499"/>
                                          </p:stCondLst>
                                        </p:cTn>
                                        <p:tgtEl>
                                          <p:spTgt spid="5"/>
                                        </p:tgtEl>
                                        <p:attrNameLst>
                                          <p:attrName>style.visibility</p:attrName>
                                        </p:attrNameLst>
                                      </p:cBhvr>
                                      <p:to>
                                        <p:strVal val="hidden"/>
                                      </p:to>
                                    </p:set>
                                  </p:childTnLst>
                                </p:cTn>
                              </p:par>
                              <p:par>
                                <p:cTn id="37" presetID="2" presetClass="exit" presetSubtype="1" fill="hold" nodeType="withEffect">
                                  <p:stCondLst>
                                    <p:cond delay="0"/>
                                  </p:stCondLst>
                                  <p:childTnLst>
                                    <p:anim calcmode="lin" valueType="num">
                                      <p:cBhvr additive="base">
                                        <p:cTn id="38" dur="500"/>
                                        <p:tgtEl>
                                          <p:spTgt spid="6"/>
                                        </p:tgtEl>
                                        <p:attrNameLst>
                                          <p:attrName>ppt_x</p:attrName>
                                        </p:attrNameLst>
                                      </p:cBhvr>
                                      <p:tavLst>
                                        <p:tav tm="0">
                                          <p:val>
                                            <p:strVal val="ppt_x"/>
                                          </p:val>
                                        </p:tav>
                                        <p:tav tm="100000">
                                          <p:val>
                                            <p:strVal val="ppt_x"/>
                                          </p:val>
                                        </p:tav>
                                      </p:tavLst>
                                    </p:anim>
                                    <p:anim calcmode="lin" valueType="num">
                                      <p:cBhvr additive="base">
                                        <p:cTn id="39" dur="500"/>
                                        <p:tgtEl>
                                          <p:spTgt spid="6"/>
                                        </p:tgtEl>
                                        <p:attrNameLst>
                                          <p:attrName>ppt_y</p:attrName>
                                        </p:attrNameLst>
                                      </p:cBhvr>
                                      <p:tavLst>
                                        <p:tav tm="0">
                                          <p:val>
                                            <p:strVal val="ppt_y"/>
                                          </p:val>
                                        </p:tav>
                                        <p:tav tm="100000">
                                          <p:val>
                                            <p:strVal val="0-ppt_h/2"/>
                                          </p:val>
                                        </p:tav>
                                      </p:tavLst>
                                    </p:anim>
                                    <p:set>
                                      <p:cBhvr>
                                        <p:cTn id="40" dur="1" fill="hold">
                                          <p:stCondLst>
                                            <p:cond delay="499"/>
                                          </p:stCondLst>
                                        </p:cTn>
                                        <p:tgtEl>
                                          <p:spTgt spid="6"/>
                                        </p:tgtEl>
                                        <p:attrNameLst>
                                          <p:attrName>style.visibility</p:attrName>
                                        </p:attrNameLst>
                                      </p:cBhvr>
                                      <p:to>
                                        <p:strVal val="hidden"/>
                                      </p:to>
                                    </p:set>
                                  </p:childTnLst>
                                </p:cTn>
                              </p:par>
                              <p:par>
                                <p:cTn id="41" presetID="2" presetClass="exit" presetSubtype="1" fill="hold" nodeType="withEffect">
                                  <p:stCondLst>
                                    <p:cond delay="0"/>
                                  </p:stCondLst>
                                  <p:childTnLst>
                                    <p:anim calcmode="lin" valueType="num">
                                      <p:cBhvr additive="base">
                                        <p:cTn id="42" dur="500"/>
                                        <p:tgtEl>
                                          <p:spTgt spid="11"/>
                                        </p:tgtEl>
                                        <p:attrNameLst>
                                          <p:attrName>ppt_x</p:attrName>
                                        </p:attrNameLst>
                                      </p:cBhvr>
                                      <p:tavLst>
                                        <p:tav tm="0">
                                          <p:val>
                                            <p:strVal val="ppt_x"/>
                                          </p:val>
                                        </p:tav>
                                        <p:tav tm="100000">
                                          <p:val>
                                            <p:strVal val="ppt_x"/>
                                          </p:val>
                                        </p:tav>
                                      </p:tavLst>
                                    </p:anim>
                                    <p:anim calcmode="lin" valueType="num">
                                      <p:cBhvr additive="base">
                                        <p:cTn id="43" dur="500"/>
                                        <p:tgtEl>
                                          <p:spTgt spid="11"/>
                                        </p:tgtEl>
                                        <p:attrNameLst>
                                          <p:attrName>ppt_y</p:attrName>
                                        </p:attrNameLst>
                                      </p:cBhvr>
                                      <p:tavLst>
                                        <p:tav tm="0">
                                          <p:val>
                                            <p:strVal val="ppt_y"/>
                                          </p:val>
                                        </p:tav>
                                        <p:tav tm="100000">
                                          <p:val>
                                            <p:strVal val="0-ppt_h/2"/>
                                          </p:val>
                                        </p:tav>
                                      </p:tavLst>
                                    </p:anim>
                                    <p:set>
                                      <p:cBhvr>
                                        <p:cTn id="44" dur="1" fill="hold">
                                          <p:stCondLst>
                                            <p:cond delay="499"/>
                                          </p:stCondLst>
                                        </p:cTn>
                                        <p:tgtEl>
                                          <p:spTgt spid="11"/>
                                        </p:tgtEl>
                                        <p:attrNameLst>
                                          <p:attrName>style.visibility</p:attrName>
                                        </p:attrNameLst>
                                      </p:cBhvr>
                                      <p:to>
                                        <p:strVal val="hidden"/>
                                      </p:to>
                                    </p:set>
                                  </p:childTnLst>
                                </p:cTn>
                              </p:par>
                              <p:par>
                                <p:cTn id="45" presetID="2" presetClass="exit" presetSubtype="1" fill="hold" grpId="1" nodeType="withEffect">
                                  <p:stCondLst>
                                    <p:cond delay="0"/>
                                  </p:stCondLst>
                                  <p:childTnLst>
                                    <p:anim calcmode="lin" valueType="num">
                                      <p:cBhvr additive="base">
                                        <p:cTn id="46" dur="500"/>
                                        <p:tgtEl>
                                          <p:spTgt spid="10"/>
                                        </p:tgtEl>
                                        <p:attrNameLst>
                                          <p:attrName>ppt_x</p:attrName>
                                        </p:attrNameLst>
                                      </p:cBhvr>
                                      <p:tavLst>
                                        <p:tav tm="0">
                                          <p:val>
                                            <p:strVal val="ppt_x"/>
                                          </p:val>
                                        </p:tav>
                                        <p:tav tm="100000">
                                          <p:val>
                                            <p:strVal val="ppt_x"/>
                                          </p:val>
                                        </p:tav>
                                      </p:tavLst>
                                    </p:anim>
                                    <p:anim calcmode="lin" valueType="num">
                                      <p:cBhvr additive="base">
                                        <p:cTn id="47" dur="500"/>
                                        <p:tgtEl>
                                          <p:spTgt spid="10"/>
                                        </p:tgtEl>
                                        <p:attrNameLst>
                                          <p:attrName>ppt_y</p:attrName>
                                        </p:attrNameLst>
                                      </p:cBhvr>
                                      <p:tavLst>
                                        <p:tav tm="0">
                                          <p:val>
                                            <p:strVal val="ppt_y"/>
                                          </p:val>
                                        </p:tav>
                                        <p:tav tm="100000">
                                          <p:val>
                                            <p:strVal val="0-ppt_h/2"/>
                                          </p:val>
                                        </p:tav>
                                      </p:tavLst>
                                    </p:anim>
                                    <p:set>
                                      <p:cBhvr>
                                        <p:cTn id="4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10" grpId="0"/>
      <p:bldP spid="10"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图片 2" descr="2009102217574754784.jpg"/>
          <p:cNvPicPr>
            <a:picLocks noChangeAspect="1"/>
          </p:cNvPicPr>
          <p:nvPr/>
        </p:nvPicPr>
        <p:blipFill>
          <a:blip r:embed="rId3"/>
          <a:srcRect b="19087"/>
          <a:stretch>
            <a:fillRect/>
          </a:stretch>
        </p:blipFill>
        <p:spPr bwMode="auto">
          <a:xfrm>
            <a:off x="6892925" y="563563"/>
            <a:ext cx="5086350" cy="5549900"/>
          </a:xfrm>
          <a:prstGeom prst="rect">
            <a:avLst/>
          </a:prstGeom>
          <a:noFill/>
          <a:ln w="9525">
            <a:noFill/>
            <a:miter lim="800000"/>
            <a:headEnd/>
            <a:tailEnd/>
          </a:ln>
        </p:spPr>
      </p:pic>
      <p:sp>
        <p:nvSpPr>
          <p:cNvPr id="5" name="文本框 128"/>
          <p:cNvSpPr txBox="1">
            <a:spLocks noChangeArrowheads="1"/>
          </p:cNvSpPr>
          <p:nvPr/>
        </p:nvSpPr>
        <p:spPr bwMode="auto">
          <a:xfrm>
            <a:off x="1906588" y="496888"/>
            <a:ext cx="2617787"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生命坚韧之美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39850" y="241300"/>
            <a:ext cx="2743200" cy="64135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2"/>
              </a:solidFill>
            </a:endParaRPr>
          </a:p>
        </p:txBody>
      </p:sp>
      <p:grpSp>
        <p:nvGrpSpPr>
          <p:cNvPr id="12" name="组合 11"/>
          <p:cNvGrpSpPr>
            <a:grpSpLocks/>
          </p:cNvGrpSpPr>
          <p:nvPr/>
        </p:nvGrpSpPr>
        <p:grpSpPr bwMode="auto">
          <a:xfrm>
            <a:off x="1778000" y="1816100"/>
            <a:ext cx="5335588" cy="5041900"/>
            <a:chOff x="2429828" y="2358189"/>
            <a:chExt cx="4684295" cy="4499811"/>
          </a:xfrm>
        </p:grpSpPr>
        <p:sp>
          <p:nvSpPr>
            <p:cNvPr id="8" name="TextBox 7"/>
            <p:cNvSpPr txBox="1"/>
            <p:nvPr/>
          </p:nvSpPr>
          <p:spPr>
            <a:xfrm>
              <a:off x="2429828" y="2861160"/>
              <a:ext cx="4684295" cy="3996840"/>
            </a:xfrm>
            <a:prstGeom prst="rect">
              <a:avLst/>
            </a:prstGeom>
            <a:noFill/>
          </p:spPr>
          <p:txBody>
            <a:bodyPr>
              <a:spAutoFit/>
            </a:bodyPr>
            <a:lstStyle/>
            <a:p>
              <a:pPr fontAlgn="auto">
                <a:lnSpc>
                  <a:spcPct val="150000"/>
                </a:lnSpc>
                <a:spcBef>
                  <a:spcPts val="0"/>
                </a:spcBef>
                <a:spcAft>
                  <a:spcPts val="0"/>
                </a:spcAft>
                <a:defRPr/>
              </a:pPr>
              <a:r>
                <a:rPr lang="zh-CN" altLang="en-US" sz="2800" dirty="0">
                  <a:solidFill>
                    <a:schemeClr val="accent2">
                      <a:lumMod val="75000"/>
                    </a:schemeClr>
                  </a:solidFill>
                  <a:latin typeface="微软雅黑" pitchFamily="34" charset="-122"/>
                  <a:ea typeface="微软雅黑" pitchFamily="34" charset="-122"/>
                  <a:cs typeface="+mn-cs"/>
                </a:rPr>
                <a:t>       </a:t>
              </a:r>
              <a:r>
                <a:rPr lang="zh-CN" altLang="en-US" sz="2400" dirty="0">
                  <a:solidFill>
                    <a:schemeClr val="accent2">
                      <a:lumMod val="75000"/>
                    </a:schemeClr>
                  </a:solidFill>
                  <a:latin typeface="微软雅黑" pitchFamily="34" charset="-122"/>
                  <a:ea typeface="微软雅黑" pitchFamily="34" charset="-122"/>
                  <a:cs typeface="+mn-cs"/>
                </a:rPr>
                <a:t>他一出生连四肢都有，跌倒再跌倒。一直被人嘲笑。经历漫长挫折与黑暗。从失望到绝望再到充满希望，从一无所有到一无所缺。他要告诉你什么叫永不放弃的精神，以及在心灵强大的旅程上如何做一个强者。</a:t>
              </a:r>
              <a:endParaRPr lang="zh-CN" altLang="en-US" sz="2800" dirty="0">
                <a:solidFill>
                  <a:schemeClr val="accent2">
                    <a:lumMod val="75000"/>
                  </a:schemeClr>
                </a:solidFill>
                <a:latin typeface="微软雅黑" pitchFamily="34" charset="-122"/>
                <a:ea typeface="微软雅黑" pitchFamily="34" charset="-122"/>
                <a:cs typeface="+mn-cs"/>
              </a:endParaRPr>
            </a:p>
          </p:txBody>
        </p:sp>
        <p:sp>
          <p:nvSpPr>
            <p:cNvPr id="11" name="TextBox 10"/>
            <p:cNvSpPr txBox="1"/>
            <p:nvPr/>
          </p:nvSpPr>
          <p:spPr>
            <a:xfrm>
              <a:off x="4781035" y="2358189"/>
              <a:ext cx="1892672" cy="553976"/>
            </a:xfrm>
            <a:prstGeom prst="rect">
              <a:avLst/>
            </a:prstGeom>
            <a:noFill/>
          </p:spPr>
          <p:txBody>
            <a:bodyPr>
              <a:spAutoFit/>
            </a:bodyPr>
            <a:lstStyle/>
            <a:p>
              <a:pPr algn="dist" fontAlgn="auto">
                <a:spcBef>
                  <a:spcPts val="0"/>
                </a:spcBef>
                <a:spcAft>
                  <a:spcPts val="0"/>
                </a:spcAft>
                <a:defRPr/>
              </a:pPr>
              <a:r>
                <a:rPr lang="zh-CN" altLang="en-US" sz="3000" b="1" dirty="0">
                  <a:solidFill>
                    <a:schemeClr val="accent2">
                      <a:lumMod val="75000"/>
                    </a:schemeClr>
                  </a:solidFill>
                  <a:latin typeface="微软雅黑" pitchFamily="34" charset="-122"/>
                  <a:ea typeface="微软雅黑" pitchFamily="34" charset="-122"/>
                  <a:cs typeface="+mn-cs"/>
                </a:rPr>
                <a:t>尼克</a:t>
              </a:r>
              <a:r>
                <a:rPr lang="en-US" altLang="zh-CN" sz="3000" b="1" dirty="0">
                  <a:solidFill>
                    <a:schemeClr val="accent2">
                      <a:lumMod val="75000"/>
                    </a:schemeClr>
                  </a:solidFill>
                  <a:latin typeface="微软雅黑" pitchFamily="34" charset="-122"/>
                  <a:ea typeface="微软雅黑" pitchFamily="34" charset="-122"/>
                  <a:cs typeface="+mn-cs"/>
                </a:rPr>
                <a:t>·</a:t>
              </a:r>
              <a:r>
                <a:rPr lang="zh-CN" altLang="en-US" sz="3000" b="1" dirty="0">
                  <a:solidFill>
                    <a:schemeClr val="accent2">
                      <a:lumMod val="75000"/>
                    </a:schemeClr>
                  </a:solidFill>
                  <a:latin typeface="微软雅黑" pitchFamily="34" charset="-122"/>
                  <a:ea typeface="微软雅黑" pitchFamily="34" charset="-122"/>
                  <a:cs typeface="+mn-cs"/>
                </a:rPr>
                <a:t>胡哲</a:t>
              </a:r>
              <a:endParaRPr lang="zh-CN" altLang="en-US" sz="3000" b="1" dirty="0">
                <a:solidFill>
                  <a:schemeClr val="accent2">
                    <a:lumMod val="75000"/>
                  </a:schemeClr>
                </a:solidFill>
                <a:latin typeface="+mn-lt"/>
                <a:ea typeface="+mn-ea"/>
                <a:cs typeface="+mn-cs"/>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500"/>
                            </p:stCondLst>
                            <p:childTnLst>
                              <p:par>
                                <p:cTn id="13" presetID="37"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lide(from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819150" y="719138"/>
            <a:ext cx="790575" cy="644525"/>
            <a:chOff x="1366414" y="1668368"/>
            <a:chExt cx="1636923" cy="1411140"/>
          </a:xfrm>
        </p:grpSpPr>
        <p:sp>
          <p:nvSpPr>
            <p:cNvPr id="5" name="六边形 4"/>
            <p:cNvSpPr/>
            <p:nvPr/>
          </p:nvSpPr>
          <p:spPr>
            <a:xfrm>
              <a:off x="1366414" y="1668368"/>
              <a:ext cx="1636923" cy="1411140"/>
            </a:xfrm>
            <a:prstGeom prst="hexagon">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52243" name="组合 5"/>
            <p:cNvGrpSpPr>
              <a:grpSpLocks/>
            </p:cNvGrpSpPr>
            <p:nvPr/>
          </p:nvGrpSpPr>
          <p:grpSpPr bwMode="auto">
            <a:xfrm>
              <a:off x="1935961" y="2127455"/>
              <a:ext cx="465104" cy="496301"/>
              <a:chOff x="9909176" y="2032000"/>
              <a:chExt cx="260350" cy="277813"/>
            </a:xfrm>
          </p:grpSpPr>
          <p:sp>
            <p:nvSpPr>
              <p:cNvPr id="52244" name="Freeform 472"/>
              <p:cNvSpPr>
                <a:spLocks/>
              </p:cNvSpPr>
              <p:nvPr/>
            </p:nvSpPr>
            <p:spPr bwMode="auto">
              <a:xfrm>
                <a:off x="9909176" y="2192338"/>
                <a:ext cx="260350" cy="117475"/>
              </a:xfrm>
              <a:custGeom>
                <a:avLst/>
                <a:gdLst>
                  <a:gd name="T0" fmla="*/ 2147483647 w 271"/>
                  <a:gd name="T1" fmla="*/ 2147483647 h 122"/>
                  <a:gd name="T2" fmla="*/ 2147483647 w 271"/>
                  <a:gd name="T3" fmla="*/ 2147483647 h 122"/>
                  <a:gd name="T4" fmla="*/ 2147483647 w 271"/>
                  <a:gd name="T5" fmla="*/ 892888976 h 122"/>
                  <a:gd name="T6" fmla="*/ 2147483647 w 271"/>
                  <a:gd name="T7" fmla="*/ 2147483647 h 122"/>
                  <a:gd name="T8" fmla="*/ 2147483647 w 271"/>
                  <a:gd name="T9" fmla="*/ 2147483647 h 122"/>
                  <a:gd name="T10" fmla="*/ 2147483647 w 271"/>
                  <a:gd name="T11" fmla="*/ 2147483647 h 122"/>
                  <a:gd name="T12" fmla="*/ 2147483647 w 271"/>
                  <a:gd name="T13" fmla="*/ 2147483647 h 122"/>
                  <a:gd name="T14" fmla="*/ 2147483647 w 271"/>
                  <a:gd name="T15" fmla="*/ 2147483647 h 122"/>
                  <a:gd name="T16" fmla="*/ 2147483647 w 271"/>
                  <a:gd name="T17" fmla="*/ 2147483647 h 122"/>
                  <a:gd name="T18" fmla="*/ 2147483647 w 271"/>
                  <a:gd name="T19" fmla="*/ 2147483647 h 122"/>
                  <a:gd name="T20" fmla="*/ 2147483647 w 271"/>
                  <a:gd name="T21" fmla="*/ 2147483647 h 122"/>
                  <a:gd name="T22" fmla="*/ 2147483647 w 271"/>
                  <a:gd name="T23" fmla="*/ 2147483647 h 122"/>
                  <a:gd name="T24" fmla="*/ 2147483647 w 271"/>
                  <a:gd name="T25" fmla="*/ 2147483647 h 122"/>
                  <a:gd name="T26" fmla="*/ 2147483647 w 271"/>
                  <a:gd name="T27" fmla="*/ 2147483647 h 122"/>
                  <a:gd name="T28" fmla="*/ 2147483647 w 271"/>
                  <a:gd name="T29" fmla="*/ 2147483647 h 122"/>
                  <a:gd name="T30" fmla="*/ 2147483647 w 271"/>
                  <a:gd name="T31" fmla="*/ 2147483647 h 122"/>
                  <a:gd name="T32" fmla="*/ 2147483647 w 271"/>
                  <a:gd name="T33" fmla="*/ 0 h 122"/>
                  <a:gd name="T34" fmla="*/ 2147483647 w 271"/>
                  <a:gd name="T35" fmla="*/ 2147483647 h 122"/>
                  <a:gd name="T36" fmla="*/ 1772979339 w 271"/>
                  <a:gd name="T37" fmla="*/ 2147483647 h 122"/>
                  <a:gd name="T38" fmla="*/ 0 w 271"/>
                  <a:gd name="T39" fmla="*/ 2147483647 h 122"/>
                  <a:gd name="T40" fmla="*/ 2147483647 w 271"/>
                  <a:gd name="T41" fmla="*/ 2147483647 h 122"/>
                  <a:gd name="T42" fmla="*/ 2147483647 w 271"/>
                  <a:gd name="T43" fmla="*/ 2147483647 h 122"/>
                  <a:gd name="T44" fmla="*/ 2147483647 w 271"/>
                  <a:gd name="T45" fmla="*/ 2147483647 h 122"/>
                  <a:gd name="T46" fmla="*/ 2147483647 w 271"/>
                  <a:gd name="T47" fmla="*/ 2147483647 h 122"/>
                  <a:gd name="T48" fmla="*/ 2147483647 w 271"/>
                  <a:gd name="T49" fmla="*/ 2147483647 h 122"/>
                  <a:gd name="T50" fmla="*/ 2147483647 w 271"/>
                  <a:gd name="T51" fmla="*/ 2147483647 h 122"/>
                  <a:gd name="T52" fmla="*/ 2147483647 w 271"/>
                  <a:gd name="T53" fmla="*/ 2147483647 h 12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1"/>
                  <a:gd name="T82" fmla="*/ 0 h 122"/>
                  <a:gd name="T83" fmla="*/ 271 w 271"/>
                  <a:gd name="T84" fmla="*/ 122 h 12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1" h="122">
                    <a:moveTo>
                      <a:pt x="263" y="34"/>
                    </a:moveTo>
                    <a:cubicBezTo>
                      <a:pt x="251" y="19"/>
                      <a:pt x="231" y="11"/>
                      <a:pt x="213" y="6"/>
                    </a:cubicBezTo>
                    <a:cubicBezTo>
                      <a:pt x="206" y="4"/>
                      <a:pt x="198" y="2"/>
                      <a:pt x="191" y="1"/>
                    </a:cubicBezTo>
                    <a:cubicBezTo>
                      <a:pt x="188" y="7"/>
                      <a:pt x="185" y="13"/>
                      <a:pt x="183" y="19"/>
                    </a:cubicBezTo>
                    <a:cubicBezTo>
                      <a:pt x="190" y="21"/>
                      <a:pt x="198" y="23"/>
                      <a:pt x="205" y="27"/>
                    </a:cubicBezTo>
                    <a:cubicBezTo>
                      <a:pt x="212" y="30"/>
                      <a:pt x="219" y="35"/>
                      <a:pt x="224" y="41"/>
                    </a:cubicBezTo>
                    <a:cubicBezTo>
                      <a:pt x="226" y="43"/>
                      <a:pt x="230" y="48"/>
                      <a:pt x="228" y="51"/>
                    </a:cubicBezTo>
                    <a:cubicBezTo>
                      <a:pt x="226" y="55"/>
                      <a:pt x="222" y="58"/>
                      <a:pt x="219" y="60"/>
                    </a:cubicBezTo>
                    <a:cubicBezTo>
                      <a:pt x="203" y="72"/>
                      <a:pt x="181" y="76"/>
                      <a:pt x="162" y="78"/>
                    </a:cubicBezTo>
                    <a:cubicBezTo>
                      <a:pt x="141" y="81"/>
                      <a:pt x="119" y="80"/>
                      <a:pt x="98" y="76"/>
                    </a:cubicBezTo>
                    <a:cubicBezTo>
                      <a:pt x="88" y="75"/>
                      <a:pt x="77" y="72"/>
                      <a:pt x="68" y="68"/>
                    </a:cubicBezTo>
                    <a:cubicBezTo>
                      <a:pt x="59" y="65"/>
                      <a:pt x="50" y="60"/>
                      <a:pt x="45" y="53"/>
                    </a:cubicBezTo>
                    <a:cubicBezTo>
                      <a:pt x="43" y="51"/>
                      <a:pt x="41" y="49"/>
                      <a:pt x="42" y="47"/>
                    </a:cubicBezTo>
                    <a:cubicBezTo>
                      <a:pt x="42" y="45"/>
                      <a:pt x="42" y="44"/>
                      <a:pt x="43" y="43"/>
                    </a:cubicBezTo>
                    <a:cubicBezTo>
                      <a:pt x="45" y="39"/>
                      <a:pt x="48" y="36"/>
                      <a:pt x="52" y="34"/>
                    </a:cubicBezTo>
                    <a:cubicBezTo>
                      <a:pt x="62" y="26"/>
                      <a:pt x="74" y="21"/>
                      <a:pt x="87" y="19"/>
                    </a:cubicBezTo>
                    <a:cubicBezTo>
                      <a:pt x="84" y="13"/>
                      <a:pt x="82" y="7"/>
                      <a:pt x="79" y="0"/>
                    </a:cubicBezTo>
                    <a:cubicBezTo>
                      <a:pt x="59" y="4"/>
                      <a:pt x="39" y="9"/>
                      <a:pt x="21" y="20"/>
                    </a:cubicBezTo>
                    <a:cubicBezTo>
                      <a:pt x="14" y="25"/>
                      <a:pt x="6" y="31"/>
                      <a:pt x="2" y="40"/>
                    </a:cubicBezTo>
                    <a:cubicBezTo>
                      <a:pt x="0" y="44"/>
                      <a:pt x="0" y="48"/>
                      <a:pt x="0" y="52"/>
                    </a:cubicBezTo>
                    <a:cubicBezTo>
                      <a:pt x="1" y="58"/>
                      <a:pt x="1" y="63"/>
                      <a:pt x="3" y="68"/>
                    </a:cubicBezTo>
                    <a:cubicBezTo>
                      <a:pt x="8" y="84"/>
                      <a:pt x="26" y="97"/>
                      <a:pt x="40" y="104"/>
                    </a:cubicBezTo>
                    <a:cubicBezTo>
                      <a:pt x="74" y="118"/>
                      <a:pt x="113" y="122"/>
                      <a:pt x="149" y="121"/>
                    </a:cubicBezTo>
                    <a:cubicBezTo>
                      <a:pt x="182" y="119"/>
                      <a:pt x="218" y="114"/>
                      <a:pt x="246" y="96"/>
                    </a:cubicBezTo>
                    <a:cubicBezTo>
                      <a:pt x="256" y="90"/>
                      <a:pt x="266" y="77"/>
                      <a:pt x="268" y="65"/>
                    </a:cubicBezTo>
                    <a:cubicBezTo>
                      <a:pt x="269" y="61"/>
                      <a:pt x="269" y="58"/>
                      <a:pt x="270" y="54"/>
                    </a:cubicBezTo>
                    <a:cubicBezTo>
                      <a:pt x="271" y="47"/>
                      <a:pt x="268" y="40"/>
                      <a:pt x="263" y="34"/>
                    </a:cubicBezTo>
                    <a:close/>
                  </a:path>
                </a:pathLst>
              </a:custGeom>
              <a:solidFill>
                <a:schemeClr val="bg1"/>
              </a:solidFill>
              <a:ln w="9525">
                <a:noFill/>
                <a:round/>
                <a:headEnd/>
                <a:tailEnd/>
              </a:ln>
            </p:spPr>
            <p:txBody>
              <a:bodyPr/>
              <a:lstStyle/>
              <a:p>
                <a:endParaRPr lang="zh-CN" altLang="en-US"/>
              </a:p>
            </p:txBody>
          </p:sp>
          <p:sp>
            <p:nvSpPr>
              <p:cNvPr id="52245" name="Freeform 473"/>
              <p:cNvSpPr>
                <a:spLocks/>
              </p:cNvSpPr>
              <p:nvPr/>
            </p:nvSpPr>
            <p:spPr bwMode="auto">
              <a:xfrm>
                <a:off x="10156826" y="2219325"/>
                <a:ext cx="9525" cy="12700"/>
              </a:xfrm>
              <a:custGeom>
                <a:avLst/>
                <a:gdLst>
                  <a:gd name="T0" fmla="*/ 2147483647 w 11"/>
                  <a:gd name="T1" fmla="*/ 2147483647 h 13"/>
                  <a:gd name="T2" fmla="*/ 2147483647 w 11"/>
                  <a:gd name="T3" fmla="*/ 2147483647 h 13"/>
                  <a:gd name="T4" fmla="*/ 0 60000 65536"/>
                  <a:gd name="T5" fmla="*/ 0 60000 65536"/>
                  <a:gd name="T6" fmla="*/ 0 w 11"/>
                  <a:gd name="T7" fmla="*/ 0 h 13"/>
                  <a:gd name="T8" fmla="*/ 11 w 11"/>
                  <a:gd name="T9" fmla="*/ 13 h 13"/>
                </a:gdLst>
                <a:ahLst/>
                <a:cxnLst>
                  <a:cxn ang="T4">
                    <a:pos x="T0" y="T1"/>
                  </a:cxn>
                  <a:cxn ang="T5">
                    <a:pos x="T2" y="T3"/>
                  </a:cxn>
                </a:cxnLst>
                <a:rect l="T6" t="T7" r="T8" b="T9"/>
                <a:pathLst>
                  <a:path w="11" h="13">
                    <a:moveTo>
                      <a:pt x="5" y="6"/>
                    </a:moveTo>
                    <a:cubicBezTo>
                      <a:pt x="11" y="13"/>
                      <a:pt x="0" y="0"/>
                      <a:pt x="5" y="6"/>
                    </a:cubicBezTo>
                    <a:close/>
                  </a:path>
                </a:pathLst>
              </a:custGeom>
              <a:solidFill>
                <a:schemeClr val="bg1"/>
              </a:solidFill>
              <a:ln w="9525">
                <a:noFill/>
                <a:round/>
                <a:headEnd/>
                <a:tailEnd/>
              </a:ln>
            </p:spPr>
            <p:txBody>
              <a:bodyPr/>
              <a:lstStyle/>
              <a:p>
                <a:endParaRPr lang="zh-CN" altLang="en-US"/>
              </a:p>
            </p:txBody>
          </p:sp>
          <p:sp>
            <p:nvSpPr>
              <p:cNvPr id="52246" name="Freeform 474"/>
              <p:cNvSpPr>
                <a:spLocks noEditPoints="1"/>
              </p:cNvSpPr>
              <p:nvPr/>
            </p:nvSpPr>
            <p:spPr bwMode="auto">
              <a:xfrm>
                <a:off x="9977438" y="2032000"/>
                <a:ext cx="122238" cy="220662"/>
              </a:xfrm>
              <a:custGeom>
                <a:avLst/>
                <a:gdLst>
                  <a:gd name="T0" fmla="*/ 2147483647 w 128"/>
                  <a:gd name="T1" fmla="*/ 2147483647 h 231"/>
                  <a:gd name="T2" fmla="*/ 2147483647 w 128"/>
                  <a:gd name="T3" fmla="*/ 2147483647 h 231"/>
                  <a:gd name="T4" fmla="*/ 2147483647 w 128"/>
                  <a:gd name="T5" fmla="*/ 0 h 231"/>
                  <a:gd name="T6" fmla="*/ 2147483647 w 128"/>
                  <a:gd name="T7" fmla="*/ 0 h 231"/>
                  <a:gd name="T8" fmla="*/ 2147483647 w 128"/>
                  <a:gd name="T9" fmla="*/ 0 h 231"/>
                  <a:gd name="T10" fmla="*/ 2147483647 w 128"/>
                  <a:gd name="T11" fmla="*/ 0 h 231"/>
                  <a:gd name="T12" fmla="*/ 2147483647 w 128"/>
                  <a:gd name="T13" fmla="*/ 0 h 231"/>
                  <a:gd name="T14" fmla="*/ 0 w 128"/>
                  <a:gd name="T15" fmla="*/ 2147483647 h 231"/>
                  <a:gd name="T16" fmla="*/ 2147483647 w 128"/>
                  <a:gd name="T17" fmla="*/ 2147483647 h 231"/>
                  <a:gd name="T18" fmla="*/ 2147483647 w 128"/>
                  <a:gd name="T19" fmla="*/ 2147483647 h 231"/>
                  <a:gd name="T20" fmla="*/ 2147483647 w 128"/>
                  <a:gd name="T21" fmla="*/ 2147483647 h 231"/>
                  <a:gd name="T22" fmla="*/ 2147483647 w 128"/>
                  <a:gd name="T23" fmla="*/ 2147483647 h 231"/>
                  <a:gd name="T24" fmla="*/ 2147483647 w 128"/>
                  <a:gd name="T25" fmla="*/ 2147483647 h 231"/>
                  <a:gd name="T26" fmla="*/ 2147483647 w 128"/>
                  <a:gd name="T27" fmla="*/ 2147483647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8"/>
                  <a:gd name="T43" fmla="*/ 0 h 231"/>
                  <a:gd name="T44" fmla="*/ 128 w 128"/>
                  <a:gd name="T45" fmla="*/ 231 h 2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8" h="231">
                    <a:moveTo>
                      <a:pt x="64" y="231"/>
                    </a:moveTo>
                    <a:cubicBezTo>
                      <a:pt x="64" y="231"/>
                      <a:pt x="128" y="97"/>
                      <a:pt x="128" y="63"/>
                    </a:cubicBezTo>
                    <a:cubicBezTo>
                      <a:pt x="128" y="29"/>
                      <a:pt x="100" y="0"/>
                      <a:pt x="65" y="0"/>
                    </a:cubicBezTo>
                    <a:cubicBezTo>
                      <a:pt x="65" y="0"/>
                      <a:pt x="65" y="0"/>
                      <a:pt x="64" y="0"/>
                    </a:cubicBezTo>
                    <a:cubicBezTo>
                      <a:pt x="64" y="0"/>
                      <a:pt x="64" y="0"/>
                      <a:pt x="64" y="0"/>
                    </a:cubicBezTo>
                    <a:cubicBezTo>
                      <a:pt x="64" y="0"/>
                      <a:pt x="64" y="0"/>
                      <a:pt x="64" y="0"/>
                    </a:cubicBezTo>
                    <a:cubicBezTo>
                      <a:pt x="64" y="0"/>
                      <a:pt x="63" y="0"/>
                      <a:pt x="63" y="0"/>
                    </a:cubicBezTo>
                    <a:cubicBezTo>
                      <a:pt x="28" y="0"/>
                      <a:pt x="0" y="29"/>
                      <a:pt x="0" y="63"/>
                    </a:cubicBezTo>
                    <a:cubicBezTo>
                      <a:pt x="0" y="98"/>
                      <a:pt x="64" y="231"/>
                      <a:pt x="64" y="231"/>
                    </a:cubicBezTo>
                    <a:close/>
                    <a:moveTo>
                      <a:pt x="64" y="29"/>
                    </a:moveTo>
                    <a:cubicBezTo>
                      <a:pt x="80" y="29"/>
                      <a:pt x="93" y="42"/>
                      <a:pt x="93" y="58"/>
                    </a:cubicBezTo>
                    <a:cubicBezTo>
                      <a:pt x="93" y="74"/>
                      <a:pt x="80" y="86"/>
                      <a:pt x="64" y="86"/>
                    </a:cubicBezTo>
                    <a:cubicBezTo>
                      <a:pt x="48" y="86"/>
                      <a:pt x="35" y="74"/>
                      <a:pt x="35" y="58"/>
                    </a:cubicBezTo>
                    <a:cubicBezTo>
                      <a:pt x="35" y="42"/>
                      <a:pt x="48" y="29"/>
                      <a:pt x="64" y="29"/>
                    </a:cubicBezTo>
                    <a:close/>
                  </a:path>
                </a:pathLst>
              </a:custGeom>
              <a:solidFill>
                <a:schemeClr val="bg1"/>
              </a:solidFill>
              <a:ln w="9525">
                <a:noFill/>
                <a:round/>
                <a:headEnd/>
                <a:tailEnd/>
              </a:ln>
            </p:spPr>
            <p:txBody>
              <a:bodyPr/>
              <a:lstStyle/>
              <a:p>
                <a:endParaRPr lang="zh-CN" altLang="en-US"/>
              </a:p>
            </p:txBody>
          </p:sp>
        </p:grpSp>
      </p:grpSp>
      <p:grpSp>
        <p:nvGrpSpPr>
          <p:cNvPr id="10" name="组合 12"/>
          <p:cNvGrpSpPr>
            <a:grpSpLocks/>
          </p:cNvGrpSpPr>
          <p:nvPr/>
        </p:nvGrpSpPr>
        <p:grpSpPr bwMode="auto">
          <a:xfrm>
            <a:off x="795338" y="3535363"/>
            <a:ext cx="790575" cy="644525"/>
            <a:chOff x="3886273" y="1808068"/>
            <a:chExt cx="1636923" cy="1411140"/>
          </a:xfrm>
        </p:grpSpPr>
        <p:sp>
          <p:nvSpPr>
            <p:cNvPr id="14" name="六边形 13"/>
            <p:cNvSpPr/>
            <p:nvPr/>
          </p:nvSpPr>
          <p:spPr>
            <a:xfrm>
              <a:off x="3886273" y="1808068"/>
              <a:ext cx="1636923" cy="1411140"/>
            </a:xfrm>
            <a:prstGeom prst="hexagon">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13" name="组合 14"/>
            <p:cNvGrpSpPr/>
            <p:nvPr/>
          </p:nvGrpSpPr>
          <p:grpSpPr>
            <a:xfrm>
              <a:off x="4464081" y="2194257"/>
              <a:ext cx="501835" cy="584375"/>
              <a:chOff x="8816976" y="3130550"/>
              <a:chExt cx="241300" cy="280988"/>
            </a:xfrm>
            <a:solidFill>
              <a:schemeClr val="bg1"/>
            </a:solidFill>
          </p:grpSpPr>
          <p:sp>
            <p:nvSpPr>
              <p:cNvPr id="16" name="Freeform 45"/>
              <p:cNvSpPr>
                <a:spLocks/>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17" name="Freeform 46"/>
              <p:cNvSpPr>
                <a:spLocks/>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18" name="Freeform 47"/>
              <p:cNvSpPr>
                <a:spLocks/>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19"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20" name="Freeform 49"/>
              <p:cNvSpPr>
                <a:spLocks/>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grpSp>
      </p:grpSp>
      <p:grpSp>
        <p:nvGrpSpPr>
          <p:cNvPr id="21" name="组合 23"/>
          <p:cNvGrpSpPr>
            <a:grpSpLocks/>
          </p:cNvGrpSpPr>
          <p:nvPr/>
        </p:nvGrpSpPr>
        <p:grpSpPr bwMode="auto">
          <a:xfrm>
            <a:off x="4283075" y="719138"/>
            <a:ext cx="792163" cy="644525"/>
            <a:chOff x="6329931" y="1808068"/>
            <a:chExt cx="1636923" cy="1411140"/>
          </a:xfrm>
        </p:grpSpPr>
        <p:sp>
          <p:nvSpPr>
            <p:cNvPr id="25" name="六边形 24"/>
            <p:cNvSpPr/>
            <p:nvPr/>
          </p:nvSpPr>
          <p:spPr>
            <a:xfrm>
              <a:off x="6329931" y="1808068"/>
              <a:ext cx="1636923" cy="1411140"/>
            </a:xfrm>
            <a:prstGeom prst="hexagon">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24" name="组合 25"/>
            <p:cNvGrpSpPr/>
            <p:nvPr/>
          </p:nvGrpSpPr>
          <p:grpSpPr>
            <a:xfrm>
              <a:off x="6828055" y="2222319"/>
              <a:ext cx="616245" cy="616245"/>
              <a:chOff x="528638" y="3135313"/>
              <a:chExt cx="276225" cy="276225"/>
            </a:xfrm>
            <a:solidFill>
              <a:schemeClr val="bg1"/>
            </a:solidFill>
          </p:grpSpPr>
          <p:sp>
            <p:nvSpPr>
              <p:cNvPr id="27" name="Freeform 375"/>
              <p:cNvSpPr>
                <a:spLocks noEditPoints="1"/>
              </p:cNvSpPr>
              <p:nvPr/>
            </p:nvSpPr>
            <p:spPr bwMode="auto">
              <a:xfrm>
                <a:off x="528638" y="3135313"/>
                <a:ext cx="276225" cy="276225"/>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67 h 288"/>
                  <a:gd name="T12" fmla="*/ 21 w 289"/>
                  <a:gd name="T13" fmla="*/ 144 h 288"/>
                  <a:gd name="T14" fmla="*/ 144 w 289"/>
                  <a:gd name="T15" fmla="*/ 20 h 288"/>
                  <a:gd name="T16" fmla="*/ 268 w 289"/>
                  <a:gd name="T17" fmla="*/ 144 h 288"/>
                  <a:gd name="T18" fmla="*/ 144 w 289"/>
                  <a:gd name="T19" fmla="*/ 2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4"/>
                      <a:pt x="65" y="288"/>
                      <a:pt x="144" y="288"/>
                    </a:cubicBezTo>
                    <a:cubicBezTo>
                      <a:pt x="224" y="288"/>
                      <a:pt x="289" y="224"/>
                      <a:pt x="289" y="144"/>
                    </a:cubicBezTo>
                    <a:cubicBezTo>
                      <a:pt x="289" y="64"/>
                      <a:pt x="224" y="0"/>
                      <a:pt x="144" y="0"/>
                    </a:cubicBezTo>
                    <a:close/>
                    <a:moveTo>
                      <a:pt x="144" y="267"/>
                    </a:moveTo>
                    <a:cubicBezTo>
                      <a:pt x="76" y="267"/>
                      <a:pt x="21" y="212"/>
                      <a:pt x="21" y="144"/>
                    </a:cubicBezTo>
                    <a:cubicBezTo>
                      <a:pt x="21" y="76"/>
                      <a:pt x="76" y="20"/>
                      <a:pt x="144" y="20"/>
                    </a:cubicBezTo>
                    <a:cubicBezTo>
                      <a:pt x="213" y="20"/>
                      <a:pt x="268" y="76"/>
                      <a:pt x="268" y="144"/>
                    </a:cubicBezTo>
                    <a:cubicBezTo>
                      <a:pt x="268" y="212"/>
                      <a:pt x="213" y="267"/>
                      <a:pt x="144" y="267"/>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28" name="Freeform 376"/>
              <p:cNvSpPr>
                <a:spLocks/>
              </p:cNvSpPr>
              <p:nvPr/>
            </p:nvSpPr>
            <p:spPr bwMode="auto">
              <a:xfrm>
                <a:off x="673101" y="3287713"/>
                <a:ext cx="14288" cy="36512"/>
              </a:xfrm>
              <a:custGeom>
                <a:avLst/>
                <a:gdLst>
                  <a:gd name="T0" fmla="*/ 0 w 15"/>
                  <a:gd name="T1" fmla="*/ 0 h 38"/>
                  <a:gd name="T2" fmla="*/ 0 w 15"/>
                  <a:gd name="T3" fmla="*/ 38 h 38"/>
                  <a:gd name="T4" fmla="*/ 15 w 15"/>
                  <a:gd name="T5" fmla="*/ 20 h 38"/>
                  <a:gd name="T6" fmla="*/ 0 w 15"/>
                  <a:gd name="T7" fmla="*/ 0 h 38"/>
                </a:gdLst>
                <a:ahLst/>
                <a:cxnLst>
                  <a:cxn ang="0">
                    <a:pos x="T0" y="T1"/>
                  </a:cxn>
                  <a:cxn ang="0">
                    <a:pos x="T2" y="T3"/>
                  </a:cxn>
                  <a:cxn ang="0">
                    <a:pos x="T4" y="T5"/>
                  </a:cxn>
                  <a:cxn ang="0">
                    <a:pos x="T6" y="T7"/>
                  </a:cxn>
                </a:cxnLst>
                <a:rect l="0" t="0" r="r" b="b"/>
                <a:pathLst>
                  <a:path w="15" h="38">
                    <a:moveTo>
                      <a:pt x="0" y="0"/>
                    </a:moveTo>
                    <a:cubicBezTo>
                      <a:pt x="0" y="38"/>
                      <a:pt x="0" y="38"/>
                      <a:pt x="0" y="38"/>
                    </a:cubicBezTo>
                    <a:cubicBezTo>
                      <a:pt x="6" y="37"/>
                      <a:pt x="15" y="33"/>
                      <a:pt x="15" y="20"/>
                    </a:cubicBezTo>
                    <a:cubicBezTo>
                      <a:pt x="15" y="7"/>
                      <a:pt x="5" y="3"/>
                      <a:pt x="0" y="0"/>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29" name="Freeform 377"/>
              <p:cNvSpPr>
                <a:spLocks/>
              </p:cNvSpPr>
              <p:nvPr/>
            </p:nvSpPr>
            <p:spPr bwMode="auto">
              <a:xfrm>
                <a:off x="647701" y="3222625"/>
                <a:ext cx="14288" cy="34925"/>
              </a:xfrm>
              <a:custGeom>
                <a:avLst/>
                <a:gdLst>
                  <a:gd name="T0" fmla="*/ 0 w 15"/>
                  <a:gd name="T1" fmla="*/ 17 h 36"/>
                  <a:gd name="T2" fmla="*/ 15 w 15"/>
                  <a:gd name="T3" fmla="*/ 36 h 36"/>
                  <a:gd name="T4" fmla="*/ 15 w 15"/>
                  <a:gd name="T5" fmla="*/ 0 h 36"/>
                  <a:gd name="T6" fmla="*/ 0 w 15"/>
                  <a:gd name="T7" fmla="*/ 17 h 36"/>
                </a:gdLst>
                <a:ahLst/>
                <a:cxnLst>
                  <a:cxn ang="0">
                    <a:pos x="T0" y="T1"/>
                  </a:cxn>
                  <a:cxn ang="0">
                    <a:pos x="T2" y="T3"/>
                  </a:cxn>
                  <a:cxn ang="0">
                    <a:pos x="T4" y="T5"/>
                  </a:cxn>
                  <a:cxn ang="0">
                    <a:pos x="T6" y="T7"/>
                  </a:cxn>
                </a:cxnLst>
                <a:rect l="0" t="0" r="r" b="b"/>
                <a:pathLst>
                  <a:path w="15" h="36">
                    <a:moveTo>
                      <a:pt x="0" y="17"/>
                    </a:moveTo>
                    <a:cubicBezTo>
                      <a:pt x="0" y="29"/>
                      <a:pt x="10" y="34"/>
                      <a:pt x="15" y="36"/>
                    </a:cubicBezTo>
                    <a:cubicBezTo>
                      <a:pt x="15" y="0"/>
                      <a:pt x="15" y="0"/>
                      <a:pt x="15" y="0"/>
                    </a:cubicBezTo>
                    <a:cubicBezTo>
                      <a:pt x="11" y="1"/>
                      <a:pt x="0" y="4"/>
                      <a:pt x="0" y="17"/>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30" name="Freeform 378"/>
              <p:cNvSpPr>
                <a:spLocks noEditPoints="1"/>
              </p:cNvSpPr>
              <p:nvPr/>
            </p:nvSpPr>
            <p:spPr bwMode="auto">
              <a:xfrm>
                <a:off x="557213" y="3162300"/>
                <a:ext cx="220663" cy="222250"/>
              </a:xfrm>
              <a:custGeom>
                <a:avLst/>
                <a:gdLst>
                  <a:gd name="T0" fmla="*/ 115 w 231"/>
                  <a:gd name="T1" fmla="*/ 0 h 231"/>
                  <a:gd name="T2" fmla="*/ 0 w 231"/>
                  <a:gd name="T3" fmla="*/ 116 h 231"/>
                  <a:gd name="T4" fmla="*/ 115 w 231"/>
                  <a:gd name="T5" fmla="*/ 231 h 231"/>
                  <a:gd name="T6" fmla="*/ 231 w 231"/>
                  <a:gd name="T7" fmla="*/ 116 h 231"/>
                  <a:gd name="T8" fmla="*/ 115 w 231"/>
                  <a:gd name="T9" fmla="*/ 0 h 231"/>
                  <a:gd name="T10" fmla="*/ 123 w 231"/>
                  <a:gd name="T11" fmla="*/ 192 h 231"/>
                  <a:gd name="T12" fmla="*/ 123 w 231"/>
                  <a:gd name="T13" fmla="*/ 202 h 231"/>
                  <a:gd name="T14" fmla="*/ 119 w 231"/>
                  <a:gd name="T15" fmla="*/ 207 h 231"/>
                  <a:gd name="T16" fmla="*/ 114 w 231"/>
                  <a:gd name="T17" fmla="*/ 207 h 231"/>
                  <a:gd name="T18" fmla="*/ 110 w 231"/>
                  <a:gd name="T19" fmla="*/ 202 h 231"/>
                  <a:gd name="T20" fmla="*/ 110 w 231"/>
                  <a:gd name="T21" fmla="*/ 192 h 231"/>
                  <a:gd name="T22" fmla="*/ 71 w 231"/>
                  <a:gd name="T23" fmla="*/ 181 h 231"/>
                  <a:gd name="T24" fmla="*/ 72 w 231"/>
                  <a:gd name="T25" fmla="*/ 179 h 231"/>
                  <a:gd name="T26" fmla="*/ 78 w 231"/>
                  <a:gd name="T27" fmla="*/ 160 h 231"/>
                  <a:gd name="T28" fmla="*/ 80 w 231"/>
                  <a:gd name="T29" fmla="*/ 158 h 231"/>
                  <a:gd name="T30" fmla="*/ 110 w 231"/>
                  <a:gd name="T31" fmla="*/ 168 h 231"/>
                  <a:gd name="T32" fmla="*/ 110 w 231"/>
                  <a:gd name="T33" fmla="*/ 125 h 231"/>
                  <a:gd name="T34" fmla="*/ 71 w 231"/>
                  <a:gd name="T35" fmla="*/ 82 h 231"/>
                  <a:gd name="T36" fmla="*/ 110 w 231"/>
                  <a:gd name="T37" fmla="*/ 40 h 231"/>
                  <a:gd name="T38" fmla="*/ 110 w 231"/>
                  <a:gd name="T39" fmla="*/ 29 h 231"/>
                  <a:gd name="T40" fmla="*/ 114 w 231"/>
                  <a:gd name="T41" fmla="*/ 25 h 231"/>
                  <a:gd name="T42" fmla="*/ 119 w 231"/>
                  <a:gd name="T43" fmla="*/ 25 h 231"/>
                  <a:gd name="T44" fmla="*/ 123 w 231"/>
                  <a:gd name="T45" fmla="*/ 29 h 231"/>
                  <a:gd name="T46" fmla="*/ 123 w 231"/>
                  <a:gd name="T47" fmla="*/ 40 h 231"/>
                  <a:gd name="T48" fmla="*/ 158 w 231"/>
                  <a:gd name="T49" fmla="*/ 53 h 231"/>
                  <a:gd name="T50" fmla="*/ 157 w 231"/>
                  <a:gd name="T51" fmla="*/ 55 h 231"/>
                  <a:gd name="T52" fmla="*/ 151 w 231"/>
                  <a:gd name="T53" fmla="*/ 70 h 231"/>
                  <a:gd name="T54" fmla="*/ 149 w 231"/>
                  <a:gd name="T55" fmla="*/ 72 h 231"/>
                  <a:gd name="T56" fmla="*/ 123 w 231"/>
                  <a:gd name="T57" fmla="*/ 63 h 231"/>
                  <a:gd name="T58" fmla="*/ 123 w 231"/>
                  <a:gd name="T59" fmla="*/ 104 h 231"/>
                  <a:gd name="T60" fmla="*/ 162 w 231"/>
                  <a:gd name="T61" fmla="*/ 149 h 231"/>
                  <a:gd name="T62" fmla="*/ 123 w 231"/>
                  <a:gd name="T63"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231">
                    <a:moveTo>
                      <a:pt x="115" y="0"/>
                    </a:moveTo>
                    <a:cubicBezTo>
                      <a:pt x="52" y="0"/>
                      <a:pt x="0" y="52"/>
                      <a:pt x="0" y="116"/>
                    </a:cubicBezTo>
                    <a:cubicBezTo>
                      <a:pt x="0" y="180"/>
                      <a:pt x="52" y="231"/>
                      <a:pt x="115" y="231"/>
                    </a:cubicBezTo>
                    <a:cubicBezTo>
                      <a:pt x="179" y="231"/>
                      <a:pt x="231" y="180"/>
                      <a:pt x="231" y="116"/>
                    </a:cubicBezTo>
                    <a:cubicBezTo>
                      <a:pt x="231" y="52"/>
                      <a:pt x="179" y="0"/>
                      <a:pt x="115" y="0"/>
                    </a:cubicBezTo>
                    <a:close/>
                    <a:moveTo>
                      <a:pt x="123" y="192"/>
                    </a:moveTo>
                    <a:cubicBezTo>
                      <a:pt x="123" y="202"/>
                      <a:pt x="123" y="202"/>
                      <a:pt x="123" y="202"/>
                    </a:cubicBezTo>
                    <a:cubicBezTo>
                      <a:pt x="123" y="206"/>
                      <a:pt x="123" y="207"/>
                      <a:pt x="119" y="207"/>
                    </a:cubicBezTo>
                    <a:cubicBezTo>
                      <a:pt x="114" y="207"/>
                      <a:pt x="114" y="207"/>
                      <a:pt x="114" y="207"/>
                    </a:cubicBezTo>
                    <a:cubicBezTo>
                      <a:pt x="110" y="207"/>
                      <a:pt x="110" y="206"/>
                      <a:pt x="110" y="202"/>
                    </a:cubicBezTo>
                    <a:cubicBezTo>
                      <a:pt x="110" y="192"/>
                      <a:pt x="110" y="192"/>
                      <a:pt x="110" y="192"/>
                    </a:cubicBezTo>
                    <a:cubicBezTo>
                      <a:pt x="102" y="192"/>
                      <a:pt x="71" y="187"/>
                      <a:pt x="71" y="181"/>
                    </a:cubicBezTo>
                    <a:cubicBezTo>
                      <a:pt x="71" y="180"/>
                      <a:pt x="71" y="180"/>
                      <a:pt x="72" y="179"/>
                    </a:cubicBezTo>
                    <a:cubicBezTo>
                      <a:pt x="78" y="160"/>
                      <a:pt x="78" y="160"/>
                      <a:pt x="78" y="160"/>
                    </a:cubicBezTo>
                    <a:cubicBezTo>
                      <a:pt x="78" y="160"/>
                      <a:pt x="79" y="158"/>
                      <a:pt x="80" y="158"/>
                    </a:cubicBezTo>
                    <a:cubicBezTo>
                      <a:pt x="81" y="158"/>
                      <a:pt x="96" y="167"/>
                      <a:pt x="110" y="168"/>
                    </a:cubicBezTo>
                    <a:cubicBezTo>
                      <a:pt x="110" y="125"/>
                      <a:pt x="110" y="125"/>
                      <a:pt x="110" y="125"/>
                    </a:cubicBezTo>
                    <a:cubicBezTo>
                      <a:pt x="96" y="119"/>
                      <a:pt x="71" y="111"/>
                      <a:pt x="71" y="82"/>
                    </a:cubicBezTo>
                    <a:cubicBezTo>
                      <a:pt x="71" y="50"/>
                      <a:pt x="99" y="40"/>
                      <a:pt x="110" y="40"/>
                    </a:cubicBezTo>
                    <a:cubicBezTo>
                      <a:pt x="110" y="29"/>
                      <a:pt x="110" y="29"/>
                      <a:pt x="110" y="29"/>
                    </a:cubicBezTo>
                    <a:cubicBezTo>
                      <a:pt x="110" y="25"/>
                      <a:pt x="110" y="25"/>
                      <a:pt x="114" y="25"/>
                    </a:cubicBezTo>
                    <a:cubicBezTo>
                      <a:pt x="119" y="25"/>
                      <a:pt x="119" y="25"/>
                      <a:pt x="119" y="25"/>
                    </a:cubicBezTo>
                    <a:cubicBezTo>
                      <a:pt x="123" y="25"/>
                      <a:pt x="123" y="25"/>
                      <a:pt x="123" y="29"/>
                    </a:cubicBezTo>
                    <a:cubicBezTo>
                      <a:pt x="123" y="40"/>
                      <a:pt x="123" y="40"/>
                      <a:pt x="123" y="40"/>
                    </a:cubicBezTo>
                    <a:cubicBezTo>
                      <a:pt x="130" y="40"/>
                      <a:pt x="158" y="45"/>
                      <a:pt x="158" y="53"/>
                    </a:cubicBezTo>
                    <a:cubicBezTo>
                      <a:pt x="158" y="54"/>
                      <a:pt x="158" y="54"/>
                      <a:pt x="157" y="55"/>
                    </a:cubicBezTo>
                    <a:cubicBezTo>
                      <a:pt x="151" y="70"/>
                      <a:pt x="151" y="70"/>
                      <a:pt x="151" y="70"/>
                    </a:cubicBezTo>
                    <a:cubicBezTo>
                      <a:pt x="150" y="71"/>
                      <a:pt x="150" y="72"/>
                      <a:pt x="149" y="72"/>
                    </a:cubicBezTo>
                    <a:cubicBezTo>
                      <a:pt x="147" y="72"/>
                      <a:pt x="133" y="63"/>
                      <a:pt x="123" y="63"/>
                    </a:cubicBezTo>
                    <a:cubicBezTo>
                      <a:pt x="123" y="104"/>
                      <a:pt x="123" y="104"/>
                      <a:pt x="123" y="104"/>
                    </a:cubicBezTo>
                    <a:cubicBezTo>
                      <a:pt x="138" y="111"/>
                      <a:pt x="162" y="121"/>
                      <a:pt x="162" y="149"/>
                    </a:cubicBezTo>
                    <a:cubicBezTo>
                      <a:pt x="162" y="180"/>
                      <a:pt x="138" y="190"/>
                      <a:pt x="123" y="192"/>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grpSp>
      </p:grpSp>
      <p:grpSp>
        <p:nvGrpSpPr>
          <p:cNvPr id="31" name="组合 33"/>
          <p:cNvGrpSpPr>
            <a:grpSpLocks/>
          </p:cNvGrpSpPr>
          <p:nvPr/>
        </p:nvGrpSpPr>
        <p:grpSpPr bwMode="auto">
          <a:xfrm>
            <a:off x="4318000" y="3549650"/>
            <a:ext cx="790575" cy="644525"/>
            <a:chOff x="8773590" y="1808068"/>
            <a:chExt cx="1636923" cy="1411140"/>
          </a:xfrm>
        </p:grpSpPr>
        <p:sp>
          <p:nvSpPr>
            <p:cNvPr id="35" name="六边形 34"/>
            <p:cNvSpPr/>
            <p:nvPr/>
          </p:nvSpPr>
          <p:spPr>
            <a:xfrm>
              <a:off x="8773590" y="1808068"/>
              <a:ext cx="1636923" cy="1411140"/>
            </a:xfrm>
            <a:prstGeom prst="hexagon">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34" name="组合 35"/>
            <p:cNvGrpSpPr/>
            <p:nvPr/>
          </p:nvGrpSpPr>
          <p:grpSpPr>
            <a:xfrm>
              <a:off x="9360547" y="2329699"/>
              <a:ext cx="463007" cy="375194"/>
              <a:chOff x="1079501" y="4265613"/>
              <a:chExt cx="276225" cy="223837"/>
            </a:xfrm>
            <a:solidFill>
              <a:schemeClr val="bg1"/>
            </a:solidFill>
          </p:grpSpPr>
          <p:sp>
            <p:nvSpPr>
              <p:cNvPr id="37" name="Freeform 283"/>
              <p:cNvSpPr>
                <a:spLocks/>
              </p:cNvSpPr>
              <p:nvPr/>
            </p:nvSpPr>
            <p:spPr bwMode="auto">
              <a:xfrm>
                <a:off x="1079501" y="4265613"/>
                <a:ext cx="276225" cy="106362"/>
              </a:xfrm>
              <a:custGeom>
                <a:avLst/>
                <a:gdLst>
                  <a:gd name="T0" fmla="*/ 285 w 288"/>
                  <a:gd name="T1" fmla="*/ 44 h 111"/>
                  <a:gd name="T2" fmla="*/ 144 w 288"/>
                  <a:gd name="T3" fmla="*/ 0 h 111"/>
                  <a:gd name="T4" fmla="*/ 4 w 288"/>
                  <a:gd name="T5" fmla="*/ 44 h 111"/>
                  <a:gd name="T6" fmla="*/ 0 w 288"/>
                  <a:gd name="T7" fmla="*/ 54 h 111"/>
                  <a:gd name="T8" fmla="*/ 0 w 288"/>
                  <a:gd name="T9" fmla="*/ 106 h 111"/>
                  <a:gd name="T10" fmla="*/ 6 w 288"/>
                  <a:gd name="T11" fmla="*/ 110 h 111"/>
                  <a:gd name="T12" fmla="*/ 67 w 288"/>
                  <a:gd name="T13" fmla="*/ 95 h 111"/>
                  <a:gd name="T14" fmla="*/ 72 w 288"/>
                  <a:gd name="T15" fmla="*/ 87 h 111"/>
                  <a:gd name="T16" fmla="*/ 72 w 288"/>
                  <a:gd name="T17" fmla="*/ 65 h 111"/>
                  <a:gd name="T18" fmla="*/ 76 w 288"/>
                  <a:gd name="T19" fmla="*/ 55 h 111"/>
                  <a:gd name="T20" fmla="*/ 144 w 288"/>
                  <a:gd name="T21" fmla="*/ 40 h 111"/>
                  <a:gd name="T22" fmla="*/ 212 w 288"/>
                  <a:gd name="T23" fmla="*/ 55 h 111"/>
                  <a:gd name="T24" fmla="*/ 216 w 288"/>
                  <a:gd name="T25" fmla="*/ 65 h 111"/>
                  <a:gd name="T26" fmla="*/ 216 w 288"/>
                  <a:gd name="T27" fmla="*/ 84 h 111"/>
                  <a:gd name="T28" fmla="*/ 222 w 288"/>
                  <a:gd name="T29" fmla="*/ 92 h 111"/>
                  <a:gd name="T30" fmla="*/ 283 w 288"/>
                  <a:gd name="T31" fmla="*/ 110 h 111"/>
                  <a:gd name="T32" fmla="*/ 288 w 288"/>
                  <a:gd name="T33" fmla="*/ 106 h 111"/>
                  <a:gd name="T34" fmla="*/ 288 w 288"/>
                  <a:gd name="T35" fmla="*/ 54 h 111"/>
                  <a:gd name="T36" fmla="*/ 285 w 288"/>
                  <a:gd name="T37" fmla="*/ 4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5" y="44"/>
                    </a:moveTo>
                    <a:cubicBezTo>
                      <a:pt x="285" y="44"/>
                      <a:pt x="252" y="0"/>
                      <a:pt x="144" y="0"/>
                    </a:cubicBezTo>
                    <a:cubicBezTo>
                      <a:pt x="37" y="0"/>
                      <a:pt x="4" y="44"/>
                      <a:pt x="4" y="44"/>
                    </a:cubicBezTo>
                    <a:cubicBezTo>
                      <a:pt x="2" y="46"/>
                      <a:pt x="0" y="51"/>
                      <a:pt x="0" y="54"/>
                    </a:cubicBezTo>
                    <a:cubicBezTo>
                      <a:pt x="0" y="106"/>
                      <a:pt x="0" y="106"/>
                      <a:pt x="0" y="106"/>
                    </a:cubicBezTo>
                    <a:cubicBezTo>
                      <a:pt x="0" y="110"/>
                      <a:pt x="3" y="111"/>
                      <a:pt x="6" y="110"/>
                    </a:cubicBezTo>
                    <a:cubicBezTo>
                      <a:pt x="67" y="95"/>
                      <a:pt x="67" y="95"/>
                      <a:pt x="67" y="95"/>
                    </a:cubicBezTo>
                    <a:cubicBezTo>
                      <a:pt x="70" y="94"/>
                      <a:pt x="72" y="90"/>
                      <a:pt x="72" y="87"/>
                    </a:cubicBezTo>
                    <a:cubicBezTo>
                      <a:pt x="72" y="65"/>
                      <a:pt x="72" y="65"/>
                      <a:pt x="72" y="65"/>
                    </a:cubicBezTo>
                    <a:cubicBezTo>
                      <a:pt x="72" y="61"/>
                      <a:pt x="74" y="57"/>
                      <a:pt x="76" y="55"/>
                    </a:cubicBezTo>
                    <a:cubicBezTo>
                      <a:pt x="76" y="55"/>
                      <a:pt x="91" y="40"/>
                      <a:pt x="144" y="40"/>
                    </a:cubicBezTo>
                    <a:cubicBezTo>
                      <a:pt x="198" y="40"/>
                      <a:pt x="212" y="55"/>
                      <a:pt x="212" y="55"/>
                    </a:cubicBezTo>
                    <a:cubicBezTo>
                      <a:pt x="215" y="57"/>
                      <a:pt x="216" y="61"/>
                      <a:pt x="216" y="65"/>
                    </a:cubicBezTo>
                    <a:cubicBezTo>
                      <a:pt x="216" y="84"/>
                      <a:pt x="216" y="84"/>
                      <a:pt x="216" y="84"/>
                    </a:cubicBezTo>
                    <a:cubicBezTo>
                      <a:pt x="216" y="87"/>
                      <a:pt x="219" y="90"/>
                      <a:pt x="222" y="92"/>
                    </a:cubicBezTo>
                    <a:cubicBezTo>
                      <a:pt x="283" y="110"/>
                      <a:pt x="283" y="110"/>
                      <a:pt x="283" y="110"/>
                    </a:cubicBezTo>
                    <a:cubicBezTo>
                      <a:pt x="286" y="111"/>
                      <a:pt x="288" y="110"/>
                      <a:pt x="288" y="106"/>
                    </a:cubicBezTo>
                    <a:cubicBezTo>
                      <a:pt x="288" y="54"/>
                      <a:pt x="288" y="54"/>
                      <a:pt x="288" y="54"/>
                    </a:cubicBezTo>
                    <a:cubicBezTo>
                      <a:pt x="288" y="51"/>
                      <a:pt x="287" y="46"/>
                      <a:pt x="285" y="44"/>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38" name="Freeform 284"/>
              <p:cNvSpPr>
                <a:spLocks noEditPoints="1"/>
              </p:cNvSpPr>
              <p:nvPr/>
            </p:nvSpPr>
            <p:spPr bwMode="auto">
              <a:xfrm>
                <a:off x="1093788" y="4322763"/>
                <a:ext cx="247650" cy="166687"/>
              </a:xfrm>
              <a:custGeom>
                <a:avLst/>
                <a:gdLst>
                  <a:gd name="T0" fmla="*/ 246 w 258"/>
                  <a:gd name="T1" fmla="*/ 99 h 174"/>
                  <a:gd name="T2" fmla="*/ 196 w 258"/>
                  <a:gd name="T3" fmla="*/ 52 h 174"/>
                  <a:gd name="T4" fmla="*/ 185 w 258"/>
                  <a:gd name="T5" fmla="*/ 46 h 174"/>
                  <a:gd name="T6" fmla="*/ 177 w 258"/>
                  <a:gd name="T7" fmla="*/ 12 h 174"/>
                  <a:gd name="T8" fmla="*/ 163 w 258"/>
                  <a:gd name="T9" fmla="*/ 0 h 174"/>
                  <a:gd name="T10" fmla="*/ 96 w 258"/>
                  <a:gd name="T11" fmla="*/ 0 h 174"/>
                  <a:gd name="T12" fmla="*/ 81 w 258"/>
                  <a:gd name="T13" fmla="*/ 12 h 174"/>
                  <a:gd name="T14" fmla="*/ 74 w 258"/>
                  <a:gd name="T15" fmla="*/ 46 h 174"/>
                  <a:gd name="T16" fmla="*/ 63 w 258"/>
                  <a:gd name="T17" fmla="*/ 52 h 174"/>
                  <a:gd name="T18" fmla="*/ 13 w 258"/>
                  <a:gd name="T19" fmla="*/ 99 h 174"/>
                  <a:gd name="T20" fmla="*/ 3 w 258"/>
                  <a:gd name="T21" fmla="*/ 119 h 174"/>
                  <a:gd name="T22" fmla="*/ 1 w 258"/>
                  <a:gd name="T23" fmla="*/ 162 h 174"/>
                  <a:gd name="T24" fmla="*/ 12 w 258"/>
                  <a:gd name="T25" fmla="*/ 174 h 174"/>
                  <a:gd name="T26" fmla="*/ 246 w 258"/>
                  <a:gd name="T27" fmla="*/ 174 h 174"/>
                  <a:gd name="T28" fmla="*/ 258 w 258"/>
                  <a:gd name="T29" fmla="*/ 162 h 174"/>
                  <a:gd name="T30" fmla="*/ 255 w 258"/>
                  <a:gd name="T31" fmla="*/ 119 h 174"/>
                  <a:gd name="T32" fmla="*/ 246 w 258"/>
                  <a:gd name="T33" fmla="*/ 99 h 174"/>
                  <a:gd name="T34" fmla="*/ 129 w 258"/>
                  <a:gd name="T35" fmla="*/ 154 h 174"/>
                  <a:gd name="T36" fmla="*/ 71 w 258"/>
                  <a:gd name="T37" fmla="*/ 96 h 174"/>
                  <a:gd name="T38" fmla="*/ 129 w 258"/>
                  <a:gd name="T39" fmla="*/ 38 h 174"/>
                  <a:gd name="T40" fmla="*/ 187 w 258"/>
                  <a:gd name="T41" fmla="*/ 96 h 174"/>
                  <a:gd name="T42" fmla="*/ 129 w 258"/>
                  <a:gd name="T43"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6"/>
                      <a:pt x="169" y="0"/>
                      <a:pt x="163" y="0"/>
                    </a:cubicBezTo>
                    <a:cubicBezTo>
                      <a:pt x="96" y="0"/>
                      <a:pt x="96" y="0"/>
                      <a:pt x="96" y="0"/>
                    </a:cubicBezTo>
                    <a:cubicBezTo>
                      <a:pt x="89" y="0"/>
                      <a:pt x="83" y="6"/>
                      <a:pt x="81" y="12"/>
                    </a:cubicBezTo>
                    <a:cubicBezTo>
                      <a:pt x="74" y="46"/>
                      <a:pt x="74" y="46"/>
                      <a:pt x="74" y="46"/>
                    </a:cubicBezTo>
                    <a:cubicBezTo>
                      <a:pt x="70" y="47"/>
                      <a:pt x="65" y="49"/>
                      <a:pt x="63" y="52"/>
                    </a:cubicBezTo>
                    <a:cubicBezTo>
                      <a:pt x="13" y="99"/>
                      <a:pt x="13" y="99"/>
                      <a:pt x="13" y="99"/>
                    </a:cubicBezTo>
                    <a:cubicBezTo>
                      <a:pt x="8" y="104"/>
                      <a:pt x="4" y="113"/>
                      <a:pt x="3" y="119"/>
                    </a:cubicBezTo>
                    <a:cubicBezTo>
                      <a:pt x="1" y="162"/>
                      <a:pt x="1" y="162"/>
                      <a:pt x="1" y="162"/>
                    </a:cubicBezTo>
                    <a:cubicBezTo>
                      <a:pt x="0" y="168"/>
                      <a:pt x="5" y="174"/>
                      <a:pt x="12" y="174"/>
                    </a:cubicBezTo>
                    <a:cubicBezTo>
                      <a:pt x="246" y="174"/>
                      <a:pt x="246" y="174"/>
                      <a:pt x="246" y="174"/>
                    </a:cubicBezTo>
                    <a:cubicBezTo>
                      <a:pt x="253" y="174"/>
                      <a:pt x="258" y="168"/>
                      <a:pt x="258" y="162"/>
                    </a:cubicBezTo>
                    <a:cubicBezTo>
                      <a:pt x="255" y="119"/>
                      <a:pt x="255" y="119"/>
                      <a:pt x="255" y="119"/>
                    </a:cubicBezTo>
                    <a:cubicBezTo>
                      <a:pt x="255" y="113"/>
                      <a:pt x="250" y="104"/>
                      <a:pt x="246" y="99"/>
                    </a:cubicBezTo>
                    <a:close/>
                    <a:moveTo>
                      <a:pt x="129" y="154"/>
                    </a:moveTo>
                    <a:cubicBezTo>
                      <a:pt x="97" y="154"/>
                      <a:pt x="71" y="128"/>
                      <a:pt x="71" y="96"/>
                    </a:cubicBezTo>
                    <a:cubicBezTo>
                      <a:pt x="71" y="64"/>
                      <a:pt x="97" y="38"/>
                      <a:pt x="129" y="38"/>
                    </a:cubicBezTo>
                    <a:cubicBezTo>
                      <a:pt x="161" y="38"/>
                      <a:pt x="187" y="64"/>
                      <a:pt x="187" y="96"/>
                    </a:cubicBezTo>
                    <a:cubicBezTo>
                      <a:pt x="187" y="128"/>
                      <a:pt x="161" y="154"/>
                      <a:pt x="129" y="154"/>
                    </a:cubicBezTo>
                    <a:close/>
                  </a:path>
                </a:pathLst>
              </a:cu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sp>
            <p:nvSpPr>
              <p:cNvPr id="39" name="Oval 285"/>
              <p:cNvSpPr>
                <a:spLocks noChangeArrowheads="1"/>
              </p:cNvSpPr>
              <p:nvPr/>
            </p:nvSpPr>
            <p:spPr bwMode="auto">
              <a:xfrm>
                <a:off x="1181101" y="4376738"/>
                <a:ext cx="73025" cy="73025"/>
              </a:xfrm>
              <a:prstGeom prst="ellipse">
                <a:avLst/>
              </a:prstGeom>
              <a:grpFill/>
              <a:ln>
                <a:noFill/>
              </a:ln>
              <a:extLst>
                <a:ext uri="{91240B29-F687-4F45-9708-019B960494DF}"/>
              </a:extLst>
            </p:spPr>
            <p:txBody>
              <a:bodyPr/>
              <a:lstStyle/>
              <a:p>
                <a:pPr fontAlgn="auto">
                  <a:spcBef>
                    <a:spcPts val="0"/>
                  </a:spcBef>
                  <a:spcAft>
                    <a:spcPts val="0"/>
                  </a:spcAft>
                  <a:defRPr/>
                </a:pPr>
                <a:endParaRPr lang="zh-CN" altLang="en-US">
                  <a:solidFill>
                    <a:prstClr val="black"/>
                  </a:solidFill>
                  <a:latin typeface="Calibri" panose="020F0502020204030204"/>
                  <a:ea typeface="宋体" panose="02010600030101010101" pitchFamily="2" charset="-122"/>
                  <a:cs typeface="+mn-cs"/>
                </a:endParaRPr>
              </a:p>
            </p:txBody>
          </p:sp>
        </p:grpSp>
      </p:grpSp>
      <p:pic>
        <p:nvPicPr>
          <p:cNvPr id="52229" name="Picture 2" descr="http://img1.gtimg.com/news/pics/hv1/154/203/977/63581344.jpg"/>
          <p:cNvPicPr>
            <a:picLocks noChangeAspect="1" noChangeArrowheads="1"/>
          </p:cNvPicPr>
          <p:nvPr/>
        </p:nvPicPr>
        <p:blipFill>
          <a:blip r:embed="rId2"/>
          <a:srcRect/>
          <a:stretch>
            <a:fillRect/>
          </a:stretch>
        </p:blipFill>
        <p:spPr bwMode="auto">
          <a:xfrm>
            <a:off x="7666038" y="0"/>
            <a:ext cx="4525962" cy="6858000"/>
          </a:xfrm>
          <a:prstGeom prst="rect">
            <a:avLst/>
          </a:prstGeom>
          <a:noFill/>
          <a:ln w="9525">
            <a:noFill/>
            <a:miter lim="800000"/>
            <a:headEnd/>
            <a:tailEnd/>
          </a:ln>
        </p:spPr>
      </p:pic>
      <p:sp>
        <p:nvSpPr>
          <p:cNvPr id="44" name="TextBox 43"/>
          <p:cNvSpPr txBox="1">
            <a:spLocks noChangeArrowheads="1"/>
          </p:cNvSpPr>
          <p:nvPr/>
        </p:nvSpPr>
        <p:spPr bwMode="auto">
          <a:xfrm>
            <a:off x="1131888" y="1436688"/>
            <a:ext cx="2873375" cy="2139950"/>
          </a:xfrm>
          <a:prstGeom prst="rect">
            <a:avLst/>
          </a:prstGeom>
          <a:noFill/>
          <a:ln w="9525">
            <a:noFill/>
            <a:miter lim="800000"/>
            <a:headEnd/>
            <a:tailEnd/>
          </a:ln>
        </p:spPr>
        <p:txBody>
          <a:bodyPr>
            <a:spAutoFit/>
          </a:bodyPr>
          <a:lstStyle/>
          <a:p>
            <a:pPr>
              <a:lnSpc>
                <a:spcPts val="2300"/>
              </a:lnSpc>
            </a:pPr>
            <a:r>
              <a:rPr lang="zh-CN" altLang="en-US">
                <a:solidFill>
                  <a:schemeClr val="tx2"/>
                </a:solidFill>
                <a:latin typeface="微软雅黑" pitchFamily="34" charset="-122"/>
                <a:ea typeface="微软雅黑" pitchFamily="34" charset="-122"/>
              </a:rPr>
              <a:t>尼克</a:t>
            </a:r>
            <a:r>
              <a:rPr lang="en-US" altLang="zh-CN">
                <a:solidFill>
                  <a:schemeClr val="tx2"/>
                </a:solidFill>
                <a:latin typeface="微软雅黑" pitchFamily="34" charset="-122"/>
                <a:ea typeface="微软雅黑" pitchFamily="34" charset="-122"/>
              </a:rPr>
              <a:t>·</a:t>
            </a:r>
            <a:r>
              <a:rPr lang="zh-CN" altLang="en-US">
                <a:solidFill>
                  <a:schemeClr val="tx2"/>
                </a:solidFill>
                <a:latin typeface="微软雅黑" pitchFamily="34" charset="-122"/>
                <a:ea typeface="微软雅黑" pitchFamily="34" charset="-122"/>
              </a:rPr>
              <a:t>胡哲（</a:t>
            </a:r>
            <a:r>
              <a:rPr lang="en-US" altLang="zh-CN">
                <a:solidFill>
                  <a:schemeClr val="tx2"/>
                </a:solidFill>
                <a:latin typeface="微软雅黑" pitchFamily="34" charset="-122"/>
                <a:ea typeface="微软雅黑" pitchFamily="34" charset="-122"/>
              </a:rPr>
              <a:t>Nick Vujicic</a:t>
            </a:r>
            <a:r>
              <a:rPr lang="zh-CN" altLang="en-US">
                <a:solidFill>
                  <a:schemeClr val="tx2"/>
                </a:solidFill>
                <a:latin typeface="微软雅黑" pitchFamily="34" charset="-122"/>
                <a:ea typeface="微软雅黑" pitchFamily="34" charset="-122"/>
              </a:rPr>
              <a:t>）出生 时罹患海豹肢症，天生没有四肢，曾经三次尝试自杀。</a:t>
            </a:r>
            <a:r>
              <a:rPr lang="en-US" altLang="zh-CN">
                <a:solidFill>
                  <a:schemeClr val="tx2"/>
                </a:solidFill>
                <a:latin typeface="微软雅黑" pitchFamily="34" charset="-122"/>
                <a:ea typeface="微软雅黑" pitchFamily="34" charset="-122"/>
              </a:rPr>
              <a:t>10</a:t>
            </a:r>
            <a:r>
              <a:rPr lang="zh-CN" altLang="en-US">
                <a:solidFill>
                  <a:schemeClr val="tx2"/>
                </a:solidFill>
                <a:latin typeface="微软雅黑" pitchFamily="34" charset="-122"/>
                <a:ea typeface="微软雅黑" pitchFamily="34" charset="-122"/>
              </a:rPr>
              <a:t>岁那年，尼克 胡哲第一次意识到“</a:t>
            </a:r>
            <a:r>
              <a:rPr lang="zh-CN" altLang="en-US" b="1">
                <a:solidFill>
                  <a:schemeClr val="accent2"/>
                </a:solidFill>
                <a:latin typeface="微软雅黑" pitchFamily="34" charset="-122"/>
                <a:ea typeface="微软雅黑" pitchFamily="34" charset="-122"/>
              </a:rPr>
              <a:t>人要为自己的快乐负责</a:t>
            </a:r>
            <a:r>
              <a:rPr lang="zh-CN" altLang="en-US">
                <a:solidFill>
                  <a:schemeClr val="tx2"/>
                </a:solidFill>
                <a:latin typeface="微软雅黑" pitchFamily="34" charset="-122"/>
                <a:ea typeface="微软雅黑" pitchFamily="34" charset="-122"/>
              </a:rPr>
              <a:t>”。</a:t>
            </a:r>
          </a:p>
          <a:p>
            <a:endParaRPr lang="zh-CN" altLang="en-US">
              <a:latin typeface="等线"/>
            </a:endParaRPr>
          </a:p>
        </p:txBody>
      </p:sp>
      <p:sp>
        <p:nvSpPr>
          <p:cNvPr id="45" name="矩形 44"/>
          <p:cNvSpPr>
            <a:spLocks noChangeArrowheads="1"/>
          </p:cNvSpPr>
          <p:nvPr/>
        </p:nvSpPr>
        <p:spPr bwMode="auto">
          <a:xfrm>
            <a:off x="4595813" y="1452563"/>
            <a:ext cx="2895600" cy="1844675"/>
          </a:xfrm>
          <a:prstGeom prst="rect">
            <a:avLst/>
          </a:prstGeom>
          <a:noFill/>
          <a:ln w="9525">
            <a:noFill/>
            <a:miter lim="800000"/>
            <a:headEnd/>
            <a:tailEnd/>
          </a:ln>
        </p:spPr>
        <p:txBody>
          <a:bodyPr>
            <a:spAutoFit/>
          </a:bodyPr>
          <a:lstStyle/>
          <a:p>
            <a:pPr>
              <a:lnSpc>
                <a:spcPts val="2300"/>
              </a:lnSpc>
              <a:spcBef>
                <a:spcPct val="20000"/>
              </a:spcBef>
            </a:pPr>
            <a:r>
              <a:rPr lang="zh-CN" altLang="en-US">
                <a:solidFill>
                  <a:schemeClr val="tx2"/>
                </a:solidFill>
                <a:latin typeface="微软雅黑" pitchFamily="34" charset="-122"/>
                <a:ea typeface="微软雅黑" pitchFamily="34" charset="-122"/>
              </a:rPr>
              <a:t>他是澳大利亚第一批进入主流学校的残障儿童，也是高中第一位竞选学生会主席的残障者，并获压倒性胜利，被当地报纸封为“</a:t>
            </a:r>
            <a:r>
              <a:rPr lang="zh-CN" altLang="en-US" b="1">
                <a:solidFill>
                  <a:schemeClr val="accent2"/>
                </a:solidFill>
                <a:latin typeface="微软雅黑" pitchFamily="34" charset="-122"/>
                <a:ea typeface="微软雅黑" pitchFamily="34" charset="-122"/>
              </a:rPr>
              <a:t>勇气主席</a:t>
            </a:r>
            <a:r>
              <a:rPr lang="zh-CN" altLang="en-US">
                <a:solidFill>
                  <a:schemeClr val="tx2"/>
                </a:solidFill>
                <a:latin typeface="微软雅黑" pitchFamily="34" charset="-122"/>
                <a:ea typeface="微软雅黑" pitchFamily="34" charset="-122"/>
              </a:rPr>
              <a:t>” 。</a:t>
            </a:r>
          </a:p>
        </p:txBody>
      </p:sp>
      <p:sp>
        <p:nvSpPr>
          <p:cNvPr id="46" name="矩形 45"/>
          <p:cNvSpPr>
            <a:spLocks noChangeArrowheads="1"/>
          </p:cNvSpPr>
          <p:nvPr/>
        </p:nvSpPr>
        <p:spPr bwMode="auto">
          <a:xfrm>
            <a:off x="1131888" y="4240213"/>
            <a:ext cx="2757487" cy="1862137"/>
          </a:xfrm>
          <a:prstGeom prst="rect">
            <a:avLst/>
          </a:prstGeom>
          <a:noFill/>
          <a:ln w="9525">
            <a:noFill/>
            <a:miter lim="800000"/>
            <a:headEnd/>
            <a:tailEnd/>
          </a:ln>
        </p:spPr>
        <p:txBody>
          <a:bodyPr>
            <a:spAutoFit/>
          </a:bodyPr>
          <a:lstStyle/>
          <a:p>
            <a:pPr>
              <a:lnSpc>
                <a:spcPts val="2300"/>
              </a:lnSpc>
              <a:spcBef>
                <a:spcPct val="20000"/>
              </a:spcBef>
            </a:pPr>
            <a:r>
              <a:rPr lang="zh-CN" altLang="en-US">
                <a:solidFill>
                  <a:schemeClr val="tx2"/>
                </a:solidFill>
                <a:latin typeface="等线"/>
                <a:ea typeface="微软雅黑" pitchFamily="34" charset="-122"/>
              </a:rPr>
              <a:t>他是第一位登上</a:t>
            </a:r>
            <a:r>
              <a:rPr lang="en-US" altLang="zh-CN">
                <a:solidFill>
                  <a:schemeClr val="tx2"/>
                </a:solidFill>
                <a:latin typeface="等线"/>
                <a:ea typeface="微软雅黑" pitchFamily="34" charset="-122"/>
              </a:rPr>
              <a:t>《</a:t>
            </a:r>
            <a:r>
              <a:rPr lang="zh-CN" altLang="en-US">
                <a:solidFill>
                  <a:schemeClr val="tx2"/>
                </a:solidFill>
                <a:latin typeface="等线"/>
                <a:ea typeface="微软雅黑" pitchFamily="34" charset="-122"/>
              </a:rPr>
              <a:t>冲浪客</a:t>
            </a:r>
            <a:r>
              <a:rPr lang="en-US" altLang="zh-CN">
                <a:solidFill>
                  <a:schemeClr val="tx2"/>
                </a:solidFill>
                <a:latin typeface="等线"/>
                <a:ea typeface="微软雅黑" pitchFamily="34" charset="-122"/>
              </a:rPr>
              <a:t>》</a:t>
            </a:r>
            <a:r>
              <a:rPr lang="zh-CN" altLang="en-US">
                <a:solidFill>
                  <a:schemeClr val="tx2"/>
                </a:solidFill>
                <a:latin typeface="等线"/>
                <a:ea typeface="微软雅黑" pitchFamily="34" charset="-122"/>
              </a:rPr>
              <a:t>杂志封面的菜鸟冲浪客，在夏威夷与海龟游泳，在哥伦比亚潜水；踢足球、溜滑板、打高尔夫球样样行。</a:t>
            </a:r>
          </a:p>
        </p:txBody>
      </p:sp>
      <p:sp>
        <p:nvSpPr>
          <p:cNvPr id="47" name="矩形 46"/>
          <p:cNvSpPr>
            <a:spLocks noChangeArrowheads="1"/>
          </p:cNvSpPr>
          <p:nvPr/>
        </p:nvSpPr>
        <p:spPr bwMode="auto">
          <a:xfrm>
            <a:off x="4543425" y="4287838"/>
            <a:ext cx="2814638" cy="1273175"/>
          </a:xfrm>
          <a:prstGeom prst="rect">
            <a:avLst/>
          </a:prstGeom>
          <a:noFill/>
          <a:ln w="9525">
            <a:noFill/>
            <a:miter lim="800000"/>
            <a:headEnd/>
            <a:tailEnd/>
          </a:ln>
        </p:spPr>
        <p:txBody>
          <a:bodyPr>
            <a:spAutoFit/>
          </a:bodyPr>
          <a:lstStyle/>
          <a:p>
            <a:pPr>
              <a:lnSpc>
                <a:spcPts val="2300"/>
              </a:lnSpc>
              <a:spcBef>
                <a:spcPct val="20000"/>
              </a:spcBef>
            </a:pPr>
            <a:r>
              <a:rPr lang="zh-CN" altLang="en-US">
                <a:solidFill>
                  <a:schemeClr val="tx2"/>
                </a:solidFill>
                <a:latin typeface="微软雅黑" pitchFamily="34" charset="-122"/>
                <a:ea typeface="微软雅黑" pitchFamily="34" charset="-122"/>
              </a:rPr>
              <a:t>他</a:t>
            </a:r>
            <a:r>
              <a:rPr lang="en-US" altLang="zh-CN">
                <a:solidFill>
                  <a:schemeClr val="tx2"/>
                </a:solidFill>
                <a:latin typeface="微软雅黑" pitchFamily="34" charset="-122"/>
                <a:ea typeface="微软雅黑" pitchFamily="34" charset="-122"/>
              </a:rPr>
              <a:t>16</a:t>
            </a:r>
            <a:r>
              <a:rPr lang="zh-CN" altLang="en-US">
                <a:solidFill>
                  <a:schemeClr val="tx2"/>
                </a:solidFill>
                <a:latin typeface="微软雅黑" pitchFamily="34" charset="-122"/>
                <a:ea typeface="微软雅黑" pitchFamily="34" charset="-122"/>
              </a:rPr>
              <a:t>岁第一次在小型聚会中跟同学分享自己的故事，感动的口碑就从这</a:t>
            </a:r>
            <a:r>
              <a:rPr lang="en-US" altLang="zh-CN">
                <a:solidFill>
                  <a:schemeClr val="tx2"/>
                </a:solidFill>
                <a:latin typeface="微软雅黑" pitchFamily="34" charset="-122"/>
                <a:ea typeface="微软雅黑" pitchFamily="34" charset="-122"/>
              </a:rPr>
              <a:t>12</a:t>
            </a:r>
            <a:r>
              <a:rPr lang="zh-CN" altLang="en-US">
                <a:solidFill>
                  <a:schemeClr val="tx2"/>
                </a:solidFill>
                <a:latin typeface="微软雅黑" pitchFamily="34" charset="-122"/>
                <a:ea typeface="微软雅黑" pitchFamily="34" charset="-122"/>
              </a:rPr>
              <a:t>个人开始。</a:t>
            </a:r>
          </a:p>
        </p:txBody>
      </p:sp>
      <p:sp>
        <p:nvSpPr>
          <p:cNvPr id="48" name="Shape 917"/>
          <p:cNvSpPr/>
          <p:nvPr/>
        </p:nvSpPr>
        <p:spPr>
          <a:xfrm flipV="1">
            <a:off x="300038" y="3381375"/>
            <a:ext cx="6710362" cy="17463"/>
          </a:xfrm>
          <a:prstGeom prst="line">
            <a:avLst/>
          </a:prstGeom>
          <a:ln w="12700">
            <a:solidFill>
              <a:srgbClr val="ADBACA"/>
            </a:solidFill>
            <a:custDash>
              <a:ds d="200000" sp="200000"/>
            </a:custDash>
            <a:miter lim="400000"/>
          </a:ln>
        </p:spPr>
        <p:txBody>
          <a:bodyPr lIns="0" tIns="0" rIns="0" bIns="0" anchor="ctr"/>
          <a:lstStyle/>
          <a:p>
            <a:pPr defTabSz="228600" fontAlgn="auto">
              <a:spcBef>
                <a:spcPts val="0"/>
              </a:spcBef>
              <a:spcAft>
                <a:spcPts val="0"/>
              </a:spcAft>
              <a:defRPr sz="1200">
                <a:latin typeface="Helvetica"/>
                <a:ea typeface="Helvetica"/>
                <a:cs typeface="Helvetica"/>
                <a:sym typeface="Helvetica"/>
              </a:defRPr>
            </a:pPr>
            <a:endParaRPr sz="600" kern="0">
              <a:solidFill>
                <a:sysClr val="windowText" lastClr="000000"/>
              </a:solidFill>
              <a:latin typeface="Arial" panose="020B0604020202020204" pitchFamily="34" charset="0"/>
              <a:ea typeface="微软雅黑" panose="020B0503020204020204" pitchFamily="34" charset="-122"/>
              <a:cs typeface="Helvetica"/>
              <a:sym typeface="Arial" panose="020B0604020202020204" pitchFamily="34" charset="0"/>
            </a:endParaRPr>
          </a:p>
        </p:txBody>
      </p:sp>
      <p:sp>
        <p:nvSpPr>
          <p:cNvPr id="49" name="Shape 918"/>
          <p:cNvSpPr/>
          <p:nvPr/>
        </p:nvSpPr>
        <p:spPr>
          <a:xfrm flipH="1" flipV="1">
            <a:off x="4005263" y="1016000"/>
            <a:ext cx="9525" cy="4749800"/>
          </a:xfrm>
          <a:prstGeom prst="line">
            <a:avLst/>
          </a:prstGeom>
          <a:ln w="12700">
            <a:solidFill>
              <a:srgbClr val="ADBACA"/>
            </a:solidFill>
            <a:custDash>
              <a:ds d="200000" sp="200000"/>
            </a:custDash>
            <a:miter lim="400000"/>
          </a:ln>
        </p:spPr>
        <p:txBody>
          <a:bodyPr lIns="0" tIns="0" rIns="0" bIns="0" anchor="ctr"/>
          <a:lstStyle/>
          <a:p>
            <a:pPr defTabSz="228600" fontAlgn="auto">
              <a:spcBef>
                <a:spcPts val="0"/>
              </a:spcBef>
              <a:spcAft>
                <a:spcPts val="0"/>
              </a:spcAft>
              <a:defRPr sz="1200">
                <a:latin typeface="Helvetica"/>
                <a:ea typeface="Helvetica"/>
                <a:cs typeface="Helvetica"/>
                <a:sym typeface="Helvetica"/>
              </a:defRPr>
            </a:pPr>
            <a:endParaRPr sz="600" kern="0">
              <a:solidFill>
                <a:sysClr val="windowText" lastClr="000000"/>
              </a:solidFill>
              <a:latin typeface="Arial" panose="020B0604020202020204" pitchFamily="34" charset="0"/>
              <a:ea typeface="微软雅黑" panose="020B0503020204020204" pitchFamily="34" charset="-122"/>
              <a:cs typeface="Helvetica"/>
              <a:sym typeface="Arial" panose="020B0604020202020204" pitchFamily="34"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par>
                                <p:cTn id="8" presetID="16" presetClass="entr" presetSubtype="4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outHorizontal)">
                                      <p:cBhvr>
                                        <p:cTn id="10" dur="500"/>
                                        <p:tgtEl>
                                          <p:spTgt spid="49"/>
                                        </p:tgtEl>
                                      </p:cBhvr>
                                    </p:animEffect>
                                  </p:childTnLst>
                                </p:cTn>
                              </p:par>
                              <p:par>
                                <p:cTn id="11" presetID="37"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3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900" decel="100000" fill="hold"/>
                                        <p:tgtEl>
                                          <p:spTgt spid="3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35" presetID="10" presetClass="entr" presetSubtype="0" fill="hold" grpId="0" nodeType="withEffect">
                                  <p:stCondLst>
                                    <p:cond delay="3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2000"/>
                                        <p:tgtEl>
                                          <p:spTgt spid="44"/>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2000"/>
                                        <p:tgtEl>
                                          <p:spTgt spid="45"/>
                                        </p:tgtEl>
                                      </p:cBhvr>
                                    </p:animEffect>
                                  </p:childTnLst>
                                </p:cTn>
                              </p:par>
                              <p:par>
                                <p:cTn id="41" presetID="10" presetClass="entr" presetSubtype="0" fill="hold" grpId="0" nodeType="withEffect">
                                  <p:stCondLst>
                                    <p:cond delay="30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2000"/>
                                        <p:tgtEl>
                                          <p:spTgt spid="46"/>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250" name="Picture 2" descr="http://gb.cri.cn/mmsource/images/2010/08/24/4cd2499de61642d8a8965c1d2ecc3211.jpg"/>
          <p:cNvPicPr>
            <a:picLocks noChangeAspect="1" noChangeArrowheads="1"/>
          </p:cNvPicPr>
          <p:nvPr/>
        </p:nvPicPr>
        <p:blipFill>
          <a:blip r:embed="rId2"/>
          <a:srcRect/>
          <a:stretch>
            <a:fillRect/>
          </a:stretch>
        </p:blipFill>
        <p:spPr bwMode="auto">
          <a:xfrm>
            <a:off x="1011238" y="1403350"/>
            <a:ext cx="3495675" cy="4746625"/>
          </a:xfrm>
          <a:prstGeom prst="rect">
            <a:avLst/>
          </a:prstGeom>
          <a:noFill/>
          <a:ln w="9525">
            <a:noFill/>
            <a:miter lim="800000"/>
            <a:headEnd/>
            <a:tailEnd/>
          </a:ln>
        </p:spPr>
      </p:pic>
      <p:grpSp>
        <p:nvGrpSpPr>
          <p:cNvPr id="24" name="组合 23"/>
          <p:cNvGrpSpPr>
            <a:grpSpLocks/>
          </p:cNvGrpSpPr>
          <p:nvPr/>
        </p:nvGrpSpPr>
        <p:grpSpPr bwMode="auto">
          <a:xfrm>
            <a:off x="5737225" y="1201738"/>
            <a:ext cx="5613400" cy="5038725"/>
            <a:chOff x="719328" y="1614223"/>
            <a:chExt cx="10564368" cy="4263725"/>
          </a:xfrm>
        </p:grpSpPr>
        <p:sp>
          <p:nvSpPr>
            <p:cNvPr id="53262" name="矩形 37"/>
            <p:cNvSpPr>
              <a:spLocks noChangeArrowheads="1"/>
            </p:cNvSpPr>
            <p:nvPr/>
          </p:nvSpPr>
          <p:spPr bwMode="auto">
            <a:xfrm>
              <a:off x="719328" y="1629230"/>
              <a:ext cx="10564368" cy="4248718"/>
            </a:xfrm>
            <a:prstGeom prst="rect">
              <a:avLst/>
            </a:prstGeom>
            <a:solidFill>
              <a:schemeClr val="bg1"/>
            </a:solidFill>
            <a:ln w="9525">
              <a:solidFill>
                <a:srgbClr val="000000"/>
              </a:solid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53263" name="Group 11"/>
            <p:cNvGrpSpPr>
              <a:grpSpLocks/>
            </p:cNvGrpSpPr>
            <p:nvPr/>
          </p:nvGrpSpPr>
          <p:grpSpPr bwMode="auto">
            <a:xfrm>
              <a:off x="719328" y="1614223"/>
              <a:ext cx="10564368" cy="136106"/>
              <a:chOff x="0" y="0"/>
              <a:chExt cx="9201150" cy="72000"/>
            </a:xfrm>
          </p:grpSpPr>
          <p:sp>
            <p:nvSpPr>
              <p:cNvPr id="53264" name="矩形 5"/>
              <p:cNvSpPr>
                <a:spLocks noChangeArrowheads="1"/>
              </p:cNvSpPr>
              <p:nvPr/>
            </p:nvSpPr>
            <p:spPr bwMode="auto">
              <a:xfrm>
                <a:off x="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265" name="矩形 43"/>
              <p:cNvSpPr>
                <a:spLocks noChangeArrowheads="1"/>
              </p:cNvSpPr>
              <p:nvPr/>
            </p:nvSpPr>
            <p:spPr bwMode="auto">
              <a:xfrm>
                <a:off x="153352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266" name="矩形 44"/>
              <p:cNvSpPr>
                <a:spLocks noChangeArrowheads="1"/>
              </p:cNvSpPr>
              <p:nvPr/>
            </p:nvSpPr>
            <p:spPr bwMode="auto">
              <a:xfrm>
                <a:off x="306705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267" name="矩形 45"/>
              <p:cNvSpPr>
                <a:spLocks noChangeArrowheads="1"/>
              </p:cNvSpPr>
              <p:nvPr/>
            </p:nvSpPr>
            <p:spPr bwMode="auto">
              <a:xfrm>
                <a:off x="460057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268" name="矩形 46"/>
              <p:cNvSpPr>
                <a:spLocks noChangeArrowheads="1"/>
              </p:cNvSpPr>
              <p:nvPr/>
            </p:nvSpPr>
            <p:spPr bwMode="auto">
              <a:xfrm>
                <a:off x="613410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269" name="矩形 47"/>
              <p:cNvSpPr>
                <a:spLocks noChangeArrowheads="1"/>
              </p:cNvSpPr>
              <p:nvPr/>
            </p:nvSpPr>
            <p:spPr bwMode="auto">
              <a:xfrm>
                <a:off x="766762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grpSp>
      <p:pic>
        <p:nvPicPr>
          <p:cNvPr id="23" name="图片 22"/>
          <p:cNvPicPr>
            <a:picLocks noChangeAspect="1"/>
          </p:cNvPicPr>
          <p:nvPr/>
        </p:nvPicPr>
        <p:blipFill>
          <a:blip r:embed="rId3"/>
          <a:srcRect/>
          <a:stretch>
            <a:fillRect/>
          </a:stretch>
        </p:blipFill>
        <p:spPr bwMode="auto">
          <a:xfrm>
            <a:off x="10687050" y="3879850"/>
            <a:ext cx="941388" cy="2706688"/>
          </a:xfrm>
          <a:prstGeom prst="rect">
            <a:avLst/>
          </a:prstGeom>
          <a:noFill/>
          <a:ln w="9525">
            <a:noFill/>
            <a:miter lim="800000"/>
            <a:headEnd/>
            <a:tailEnd/>
          </a:ln>
        </p:spPr>
      </p:pic>
      <p:sp>
        <p:nvSpPr>
          <p:cNvPr id="33" name="矩形 32"/>
          <p:cNvSpPr/>
          <p:nvPr/>
        </p:nvSpPr>
        <p:spPr>
          <a:xfrm>
            <a:off x="7069138" y="1309688"/>
            <a:ext cx="4049712" cy="1531937"/>
          </a:xfrm>
          <a:prstGeom prst="rect">
            <a:avLst/>
          </a:prstGeom>
        </p:spPr>
        <p:txBody>
          <a:bodyPr>
            <a:spAutoFit/>
          </a:bodyPr>
          <a:lstStyle/>
          <a:p>
            <a:pPr fontAlgn="auto">
              <a:lnSpc>
                <a:spcPct val="130000"/>
              </a:lnSpc>
              <a:spcBef>
                <a:spcPct val="50000"/>
              </a:spcBef>
              <a:spcAft>
                <a:spcPts val="0"/>
              </a:spcAft>
              <a:buFont typeface="Times" pitchFamily="18" charset="0"/>
              <a:buNone/>
              <a:defRPr/>
            </a:pPr>
            <a:r>
              <a:rPr lang="en-US" altLang="en-US" dirty="0" err="1">
                <a:solidFill>
                  <a:schemeClr val="accent2">
                    <a:lumMod val="75000"/>
                  </a:schemeClr>
                </a:solidFill>
                <a:latin typeface="微软雅黑" pitchFamily="34" charset="-122"/>
                <a:ea typeface="微软雅黑" pitchFamily="34" charset="-122"/>
                <a:cs typeface="+mn-cs"/>
              </a:rPr>
              <a:t>此前数学考过零分，高考两次落榜</a:t>
            </a:r>
            <a:r>
              <a:rPr lang="zh-CN" altLang="en-US" dirty="0">
                <a:solidFill>
                  <a:schemeClr val="accent2">
                    <a:lumMod val="75000"/>
                  </a:schemeClr>
                </a:solidFill>
                <a:latin typeface="微软雅黑" pitchFamily="34" charset="-122"/>
                <a:ea typeface="微软雅黑" pitchFamily="34" charset="-122"/>
                <a:cs typeface="+mn-cs"/>
              </a:rPr>
              <a:t>。</a:t>
            </a:r>
            <a:r>
              <a:rPr lang="en-US" altLang="en-US" dirty="0" err="1">
                <a:solidFill>
                  <a:schemeClr val="accent2">
                    <a:lumMod val="75000"/>
                  </a:schemeClr>
                </a:solidFill>
                <a:latin typeface="微软雅黑" pitchFamily="34" charset="-122"/>
                <a:ea typeface="微软雅黑" pitchFamily="34" charset="-122"/>
                <a:cs typeface="+mn-cs"/>
              </a:rPr>
              <a:t>从“国立艺专”戏剧电影系毕业之后，执意要去美国伊利诺伊大学攻读戏剧系</a:t>
            </a:r>
            <a:r>
              <a:rPr lang="zh-CN" altLang="en-US" dirty="0">
                <a:solidFill>
                  <a:schemeClr val="accent2">
                    <a:lumMod val="75000"/>
                  </a:schemeClr>
                </a:solidFill>
                <a:latin typeface="微软雅黑" pitchFamily="34" charset="-122"/>
                <a:ea typeface="微软雅黑" pitchFamily="34" charset="-122"/>
                <a:cs typeface="+mn-cs"/>
              </a:rPr>
              <a:t>，遭到父亲反对。</a:t>
            </a:r>
          </a:p>
        </p:txBody>
      </p:sp>
      <p:sp>
        <p:nvSpPr>
          <p:cNvPr id="53254" name="TextBox 33"/>
          <p:cNvSpPr txBox="1">
            <a:spLocks noChangeArrowheads="1"/>
          </p:cNvSpPr>
          <p:nvPr/>
        </p:nvSpPr>
        <p:spPr bwMode="auto">
          <a:xfrm>
            <a:off x="5845175" y="1447800"/>
            <a:ext cx="1131888" cy="369888"/>
          </a:xfrm>
          <a:prstGeom prst="rect">
            <a:avLst/>
          </a:prstGeom>
          <a:noFill/>
          <a:ln w="9525">
            <a:noFill/>
            <a:miter lim="800000"/>
            <a:headEnd/>
            <a:tailEnd/>
          </a:ln>
        </p:spPr>
        <p:txBody>
          <a:bodyPr>
            <a:spAutoFit/>
          </a:bodyPr>
          <a:lstStyle/>
          <a:p>
            <a:r>
              <a:rPr lang="en-US" altLang="en-US" b="1">
                <a:latin typeface="微软雅黑" pitchFamily="34" charset="-122"/>
                <a:ea typeface="微软雅黑" pitchFamily="34" charset="-122"/>
              </a:rPr>
              <a:t>1978年</a:t>
            </a:r>
            <a:endParaRPr lang="zh-CN" altLang="en-US" b="1">
              <a:latin typeface="微软雅黑" pitchFamily="34" charset="-122"/>
              <a:ea typeface="微软雅黑" pitchFamily="34" charset="-122"/>
            </a:endParaRPr>
          </a:p>
        </p:txBody>
      </p:sp>
      <p:sp>
        <p:nvSpPr>
          <p:cNvPr id="53255" name="矩形 34"/>
          <p:cNvSpPr>
            <a:spLocks noChangeArrowheads="1"/>
          </p:cNvSpPr>
          <p:nvPr/>
        </p:nvSpPr>
        <p:spPr bwMode="auto">
          <a:xfrm>
            <a:off x="6913563" y="2843213"/>
            <a:ext cx="4108450" cy="20304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决然登上飞机远赴美国，此后</a:t>
            </a:r>
            <a:r>
              <a:rPr lang="en-US" altLang="zh-CN">
                <a:latin typeface="微软雅黑" pitchFamily="34" charset="-122"/>
                <a:ea typeface="微软雅黑" pitchFamily="34" charset="-122"/>
              </a:rPr>
              <a:t>20</a:t>
            </a:r>
            <a:r>
              <a:rPr lang="zh-CN" altLang="en-US">
                <a:latin typeface="微软雅黑" pitchFamily="34" charset="-122"/>
                <a:ea typeface="微软雅黑" pitchFamily="34" charset="-122"/>
              </a:rPr>
              <a:t>年间父子对话不超过</a:t>
            </a:r>
            <a:r>
              <a:rPr lang="en-US" altLang="zh-CN">
                <a:latin typeface="微软雅黑" pitchFamily="34" charset="-122"/>
                <a:ea typeface="微软雅黑" pitchFamily="34" charset="-122"/>
              </a:rPr>
              <a:t>100</a:t>
            </a:r>
            <a:r>
              <a:rPr lang="zh-CN" altLang="en-US">
                <a:latin typeface="微软雅黑" pitchFamily="34" charset="-122"/>
                <a:ea typeface="微软雅黑" pitchFamily="34" charset="-122"/>
              </a:rPr>
              <a:t>句。李安因没能找到一份与电影有关的工作，不得不赋闲在家，靠仍在攻读伊利诺大学生物学博士的妻子林惠嘉微薄的薪水度日，在拍摄第一部电影之前，李安窝在家中当了</a:t>
            </a:r>
            <a:r>
              <a:rPr lang="en-US" altLang="zh-CN">
                <a:latin typeface="微软雅黑" pitchFamily="34" charset="-122"/>
                <a:ea typeface="微软雅黑" pitchFamily="34" charset="-122"/>
              </a:rPr>
              <a:t>6</a:t>
            </a:r>
            <a:r>
              <a:rPr lang="zh-CN" altLang="en-US">
                <a:latin typeface="微软雅黑" pitchFamily="34" charset="-122"/>
                <a:ea typeface="微软雅黑" pitchFamily="34" charset="-122"/>
              </a:rPr>
              <a:t>年的“家庭主男“。</a:t>
            </a:r>
          </a:p>
        </p:txBody>
      </p:sp>
      <p:sp>
        <p:nvSpPr>
          <p:cNvPr id="53256" name="TextBox 35"/>
          <p:cNvSpPr txBox="1">
            <a:spLocks noChangeArrowheads="1"/>
          </p:cNvSpPr>
          <p:nvPr/>
        </p:nvSpPr>
        <p:spPr bwMode="auto">
          <a:xfrm>
            <a:off x="5946775" y="2806700"/>
            <a:ext cx="857250" cy="368300"/>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24</a:t>
            </a:r>
            <a:r>
              <a:rPr lang="zh-CN" altLang="en-US" b="1">
                <a:latin typeface="微软雅黑" pitchFamily="34" charset="-122"/>
                <a:ea typeface="微软雅黑" pitchFamily="34" charset="-122"/>
              </a:rPr>
              <a:t>岁</a:t>
            </a:r>
          </a:p>
        </p:txBody>
      </p:sp>
      <p:sp>
        <p:nvSpPr>
          <p:cNvPr id="53257" name="TextBox 36"/>
          <p:cNvSpPr txBox="1">
            <a:spLocks noChangeArrowheads="1"/>
          </p:cNvSpPr>
          <p:nvPr/>
        </p:nvSpPr>
        <p:spPr bwMode="auto">
          <a:xfrm>
            <a:off x="5907088" y="5051425"/>
            <a:ext cx="1146175" cy="368300"/>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2006</a:t>
            </a:r>
            <a:r>
              <a:rPr lang="zh-CN" altLang="en-US" b="1">
                <a:latin typeface="微软雅黑" pitchFamily="34" charset="-122"/>
                <a:ea typeface="微软雅黑" pitchFamily="34" charset="-122"/>
              </a:rPr>
              <a:t>年</a:t>
            </a:r>
          </a:p>
        </p:txBody>
      </p:sp>
      <p:sp>
        <p:nvSpPr>
          <p:cNvPr id="38" name="TextBox 37"/>
          <p:cNvSpPr txBox="1"/>
          <p:nvPr/>
        </p:nvSpPr>
        <p:spPr>
          <a:xfrm>
            <a:off x="7035800" y="5086350"/>
            <a:ext cx="3513138" cy="922338"/>
          </a:xfrm>
          <a:prstGeom prst="rect">
            <a:avLst/>
          </a:prstGeom>
          <a:noFill/>
        </p:spPr>
        <p:txBody>
          <a:bodyPr>
            <a:spAutoFit/>
          </a:bodyPr>
          <a:lstStyle/>
          <a:p>
            <a:pPr fontAlgn="auto">
              <a:spcBef>
                <a:spcPts val="0"/>
              </a:spcBef>
              <a:spcAft>
                <a:spcPts val="0"/>
              </a:spcAft>
              <a:defRPr/>
            </a:pPr>
            <a:r>
              <a:rPr lang="zh-CN" altLang="en-US" dirty="0">
                <a:solidFill>
                  <a:schemeClr val="accent2">
                    <a:lumMod val="75000"/>
                  </a:schemeClr>
                </a:solidFill>
                <a:latin typeface="微软雅黑" pitchFamily="34" charset="-122"/>
                <a:ea typeface="微软雅黑" pitchFamily="34" charset="-122"/>
                <a:cs typeface="+mn-cs"/>
              </a:rPr>
              <a:t>李安凭借</a:t>
            </a:r>
            <a:r>
              <a:rPr lang="en-US" altLang="zh-CN" dirty="0">
                <a:solidFill>
                  <a:schemeClr val="accent2">
                    <a:lumMod val="75000"/>
                  </a:schemeClr>
                </a:solidFill>
                <a:latin typeface="微软雅黑" pitchFamily="34" charset="-122"/>
                <a:ea typeface="微软雅黑" pitchFamily="34" charset="-122"/>
                <a:cs typeface="+mn-cs"/>
              </a:rPr>
              <a:t>《</a:t>
            </a:r>
            <a:r>
              <a:rPr lang="zh-CN" altLang="en-US" dirty="0">
                <a:solidFill>
                  <a:schemeClr val="accent2">
                    <a:lumMod val="75000"/>
                  </a:schemeClr>
                </a:solidFill>
                <a:latin typeface="微软雅黑" pitchFamily="34" charset="-122"/>
                <a:ea typeface="微软雅黑" pitchFamily="34" charset="-122"/>
                <a:cs typeface="+mn-cs"/>
              </a:rPr>
              <a:t>断背山</a:t>
            </a:r>
            <a:r>
              <a:rPr lang="en-US" altLang="zh-CN" dirty="0">
                <a:solidFill>
                  <a:schemeClr val="accent2">
                    <a:lumMod val="75000"/>
                  </a:schemeClr>
                </a:solidFill>
                <a:latin typeface="微软雅黑" pitchFamily="34" charset="-122"/>
                <a:ea typeface="微软雅黑" pitchFamily="34" charset="-122"/>
                <a:cs typeface="+mn-cs"/>
              </a:rPr>
              <a:t>》</a:t>
            </a:r>
            <a:r>
              <a:rPr lang="zh-CN" altLang="en-US" dirty="0">
                <a:solidFill>
                  <a:schemeClr val="accent2">
                    <a:lumMod val="75000"/>
                  </a:schemeClr>
                </a:solidFill>
                <a:latin typeface="微软雅黑" pitchFamily="34" charset="-122"/>
                <a:ea typeface="微软雅黑" pitchFamily="34" charset="-122"/>
                <a:cs typeface="+mn-cs"/>
              </a:rPr>
              <a:t>获得奥斯卡最佳导演。</a:t>
            </a:r>
          </a:p>
          <a:p>
            <a:pPr fontAlgn="auto">
              <a:spcBef>
                <a:spcPts val="0"/>
              </a:spcBef>
              <a:spcAft>
                <a:spcPts val="0"/>
              </a:spcAft>
              <a:defRPr/>
            </a:pPr>
            <a:endParaRPr lang="zh-CN" altLang="en-US" dirty="0">
              <a:latin typeface="+mn-lt"/>
              <a:ea typeface="+mn-ea"/>
              <a:cs typeface="+mn-cs"/>
            </a:endParaRPr>
          </a:p>
        </p:txBody>
      </p:sp>
      <p:sp>
        <p:nvSpPr>
          <p:cNvPr id="39" name="矩形 38"/>
          <p:cNvSpPr/>
          <p:nvPr/>
        </p:nvSpPr>
        <p:spPr>
          <a:xfrm>
            <a:off x="-1339850" y="241300"/>
            <a:ext cx="2743200" cy="64135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accent2"/>
              </a:solidFill>
            </a:endParaRPr>
          </a:p>
        </p:txBody>
      </p:sp>
      <p:cxnSp>
        <p:nvCxnSpPr>
          <p:cNvPr id="40" name="直接连接符 39"/>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128"/>
          <p:cNvSpPr txBox="1">
            <a:spLocks noChangeArrowheads="1"/>
          </p:cNvSpPr>
          <p:nvPr/>
        </p:nvSpPr>
        <p:spPr bwMode="auto">
          <a:xfrm>
            <a:off x="1943100" y="333375"/>
            <a:ext cx="2617788" cy="523875"/>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生命坚韧之美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anim calcmode="lin" valueType="num">
                                      <p:cBhvr>
                                        <p:cTn id="13" dur="500" fill="hold"/>
                                        <p:tgtEl>
                                          <p:spTgt spid="24"/>
                                        </p:tgtEl>
                                        <p:attrNameLst>
                                          <p:attrName>ppt_x</p:attrName>
                                        </p:attrNameLst>
                                      </p:cBhvr>
                                      <p:tavLst>
                                        <p:tav tm="0">
                                          <p:val>
                                            <p:strVal val="#ppt_x"/>
                                          </p:val>
                                        </p:tav>
                                        <p:tav tm="100000">
                                          <p:val>
                                            <p:strVal val="#ppt_x"/>
                                          </p:val>
                                        </p:tav>
                                      </p:tavLst>
                                    </p:anim>
                                    <p:anim calcmode="lin" valueType="num">
                                      <p:cBhvr>
                                        <p:cTn id="14" dur="500" fill="hold"/>
                                        <p:tgtEl>
                                          <p:spTgt spid="2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left)">
                                      <p:cBhvr>
                                        <p:cTn id="21" dur="500"/>
                                        <p:tgtEl>
                                          <p:spTgt spid="40"/>
                                        </p:tgtEl>
                                      </p:cBhvr>
                                    </p:animEffect>
                                  </p:childTnLst>
                                </p:cTn>
                              </p:par>
                            </p:childTnLst>
                          </p:cTn>
                        </p:par>
                        <p:par>
                          <p:cTn id="22" fill="hold">
                            <p:stCondLst>
                              <p:cond delay="500"/>
                            </p:stCondLst>
                            <p:childTnLst>
                              <p:par>
                                <p:cTn id="23" presetID="37"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900" decel="100000" fill="hold"/>
                                        <p:tgtEl>
                                          <p:spTgt spid="4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descr="图片6.gif"/>
          <p:cNvPicPr>
            <a:picLocks noChangeAspect="1"/>
          </p:cNvPicPr>
          <p:nvPr/>
        </p:nvPicPr>
        <p:blipFill>
          <a:blip r:embed="rId2"/>
          <a:srcRect/>
          <a:stretch>
            <a:fillRect/>
          </a:stretch>
        </p:blipFill>
        <p:spPr bwMode="auto">
          <a:xfrm>
            <a:off x="1122363" y="2360613"/>
            <a:ext cx="10525125" cy="2325687"/>
          </a:xfrm>
          <a:prstGeom prst="rect">
            <a:avLst/>
          </a:prstGeom>
          <a:noFill/>
          <a:ln w="9525">
            <a:noFill/>
            <a:miter lim="800000"/>
            <a:headEnd/>
            <a:tailEnd/>
          </a:ln>
        </p:spPr>
      </p:pic>
      <p:sp>
        <p:nvSpPr>
          <p:cNvPr id="6"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生命坚韧之美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200"/>
                            </p:stCondLst>
                            <p:childTnLst>
                              <p:par>
                                <p:cTn id="9" presetID="3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5" presetID="55" presetClass="entr" presetSubtype="0" fill="hold" nodeType="withEffect">
                                  <p:stCondLst>
                                    <p:cond delay="40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strVal val="#ppt_w*0.70"/>
                                          </p:val>
                                        </p:tav>
                                        <p:tav tm="100000">
                                          <p:val>
                                            <p:strVal val="#ppt_w"/>
                                          </p:val>
                                        </p:tav>
                                      </p:tavLst>
                                    </p:anim>
                                    <p:anim calcmode="lin" valueType="num">
                                      <p:cBhvr>
                                        <p:cTn id="18" dur="1000" fill="hold"/>
                                        <p:tgtEl>
                                          <p:spTgt spid="5"/>
                                        </p:tgtEl>
                                        <p:attrNameLst>
                                          <p:attrName>ppt_h</p:attrName>
                                        </p:attrNameLst>
                                      </p:cBhvr>
                                      <p:tavLst>
                                        <p:tav tm="0">
                                          <p:val>
                                            <p:strVal val="#ppt_h"/>
                                          </p:val>
                                        </p:tav>
                                        <p:tav tm="100000">
                                          <p:val>
                                            <p:strVal val="#ppt_h"/>
                                          </p:val>
                                        </p:tav>
                                      </p:tavLst>
                                    </p:anim>
                                    <p:animEffect transition="in" filter="fade">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587375" y="506413"/>
            <a:ext cx="10796588" cy="5668962"/>
            <a:chOff x="719328" y="1614223"/>
            <a:chExt cx="10564368" cy="4263725"/>
          </a:xfrm>
        </p:grpSpPr>
        <p:sp>
          <p:nvSpPr>
            <p:cNvPr id="17413" name="矩形 37"/>
            <p:cNvSpPr>
              <a:spLocks noChangeArrowheads="1"/>
            </p:cNvSpPr>
            <p:nvPr/>
          </p:nvSpPr>
          <p:spPr bwMode="auto">
            <a:xfrm>
              <a:off x="719328" y="1629230"/>
              <a:ext cx="10564368" cy="4248718"/>
            </a:xfrm>
            <a:prstGeom prst="rect">
              <a:avLst/>
            </a:prstGeom>
            <a:solidFill>
              <a:schemeClr val="bg1"/>
            </a:solidFill>
            <a:ln w="9525">
              <a:solidFill>
                <a:srgbClr val="000000"/>
              </a:solid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17414" name="Group 11"/>
            <p:cNvGrpSpPr>
              <a:grpSpLocks/>
            </p:cNvGrpSpPr>
            <p:nvPr/>
          </p:nvGrpSpPr>
          <p:grpSpPr bwMode="auto">
            <a:xfrm>
              <a:off x="719328" y="1614223"/>
              <a:ext cx="10564368" cy="136106"/>
              <a:chOff x="0" y="0"/>
              <a:chExt cx="9201150" cy="72000"/>
            </a:xfrm>
          </p:grpSpPr>
          <p:sp>
            <p:nvSpPr>
              <p:cNvPr id="17415" name="矩形 5"/>
              <p:cNvSpPr>
                <a:spLocks noChangeArrowheads="1"/>
              </p:cNvSpPr>
              <p:nvPr/>
            </p:nvSpPr>
            <p:spPr bwMode="auto">
              <a:xfrm>
                <a:off x="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416" name="矩形 43"/>
              <p:cNvSpPr>
                <a:spLocks noChangeArrowheads="1"/>
              </p:cNvSpPr>
              <p:nvPr/>
            </p:nvSpPr>
            <p:spPr bwMode="auto">
              <a:xfrm>
                <a:off x="153352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417" name="矩形 44"/>
              <p:cNvSpPr>
                <a:spLocks noChangeArrowheads="1"/>
              </p:cNvSpPr>
              <p:nvPr/>
            </p:nvSpPr>
            <p:spPr bwMode="auto">
              <a:xfrm>
                <a:off x="306705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418" name="矩形 45"/>
              <p:cNvSpPr>
                <a:spLocks noChangeArrowheads="1"/>
              </p:cNvSpPr>
              <p:nvPr/>
            </p:nvSpPr>
            <p:spPr bwMode="auto">
              <a:xfrm>
                <a:off x="460057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419" name="矩形 46"/>
              <p:cNvSpPr>
                <a:spLocks noChangeArrowheads="1"/>
              </p:cNvSpPr>
              <p:nvPr/>
            </p:nvSpPr>
            <p:spPr bwMode="auto">
              <a:xfrm>
                <a:off x="6134100" y="0"/>
                <a:ext cx="1533525" cy="72000"/>
              </a:xfrm>
              <a:prstGeom prst="rect">
                <a:avLst/>
              </a:prstGeom>
              <a:solidFill>
                <a:srgbClr val="589876"/>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420" name="矩形 47"/>
              <p:cNvSpPr>
                <a:spLocks noChangeArrowheads="1"/>
              </p:cNvSpPr>
              <p:nvPr/>
            </p:nvSpPr>
            <p:spPr bwMode="auto">
              <a:xfrm>
                <a:off x="7667625" y="0"/>
                <a:ext cx="1533525" cy="72000"/>
              </a:xfrm>
              <a:prstGeom prst="rect">
                <a:avLst/>
              </a:prstGeom>
              <a:solidFill>
                <a:srgbClr val="05588E"/>
              </a:solidFill>
              <a:ln w="9525">
                <a:no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grpSp>
      <p:sp>
        <p:nvSpPr>
          <p:cNvPr id="53" name="矩形 52"/>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 name="Group 2325"/>
          <p:cNvGrpSpPr/>
          <p:nvPr/>
        </p:nvGrpSpPr>
        <p:grpSpPr>
          <a:xfrm rot="8613539">
            <a:off x="6606535" y="272131"/>
            <a:ext cx="1878757" cy="1975698"/>
            <a:chOff x="0" y="0"/>
            <a:chExt cx="4425289" cy="4653625"/>
          </a:xfrm>
          <a:solidFill>
            <a:srgbClr val="589876"/>
          </a:solidFill>
        </p:grpSpPr>
        <p:sp>
          <p:nvSpPr>
            <p:cNvPr id="17" name="Shape 2320"/>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8" name="Shape 2321"/>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9" name="Shape 2322"/>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0" name="Shape 2323"/>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1" name="Shape 2324"/>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28" name="Group 2349"/>
          <p:cNvGrpSpPr/>
          <p:nvPr/>
        </p:nvGrpSpPr>
        <p:grpSpPr>
          <a:xfrm rot="20456931">
            <a:off x="6392607" y="2326720"/>
            <a:ext cx="1171315" cy="1231753"/>
            <a:chOff x="0" y="0"/>
            <a:chExt cx="2758953" cy="2901309"/>
          </a:xfrm>
          <a:solidFill>
            <a:srgbClr val="05588E"/>
          </a:solidFill>
        </p:grpSpPr>
        <p:sp>
          <p:nvSpPr>
            <p:cNvPr id="41" name="Shape 2344"/>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2" name="Shape 2345"/>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3" name="Shape 2346"/>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4" name="Shape 2347"/>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5" name="Shape 2348"/>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10" name="Group 2331"/>
          <p:cNvGrpSpPr/>
          <p:nvPr/>
        </p:nvGrpSpPr>
        <p:grpSpPr>
          <a:xfrm rot="3003138">
            <a:off x="6606535" y="3391181"/>
            <a:ext cx="1878757" cy="1975698"/>
            <a:chOff x="0" y="0"/>
            <a:chExt cx="4425289" cy="4653625"/>
          </a:xfrm>
          <a:solidFill>
            <a:srgbClr val="589876"/>
          </a:solidFill>
        </p:grpSpPr>
        <p:sp>
          <p:nvSpPr>
            <p:cNvPr id="23"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4"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5"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6"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27"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sp>
        <p:nvSpPr>
          <p:cNvPr id="17411" name="Text Box 14"/>
          <p:cNvSpPr txBox="1">
            <a:spLocks noChangeArrowheads="1"/>
          </p:cNvSpPr>
          <p:nvPr/>
        </p:nvSpPr>
        <p:spPr bwMode="auto">
          <a:xfrm>
            <a:off x="735013" y="3598863"/>
            <a:ext cx="5759450" cy="579437"/>
          </a:xfrm>
          <a:prstGeom prst="rect">
            <a:avLst/>
          </a:prstGeom>
          <a:noFill/>
          <a:ln w="9525">
            <a:noFill/>
            <a:miter lim="800000"/>
            <a:headEnd/>
            <a:tailEnd/>
          </a:ln>
        </p:spPr>
        <p:txBody>
          <a:bodyPr>
            <a:spAutoFit/>
          </a:bodyPr>
          <a:lstStyle/>
          <a:p>
            <a:pPr algn="ctr">
              <a:spcBef>
                <a:spcPct val="50000"/>
              </a:spcBef>
            </a:pPr>
            <a:r>
              <a:rPr lang="zh-CN" altLang="en-US" sz="3200">
                <a:ea typeface="微软雅黑" pitchFamily="34" charset="-122"/>
                <a:hlinkClick r:id="rId2" action="ppaction://hlinkfile"/>
              </a:rPr>
              <a:t>生命最初的奇迹</a:t>
            </a:r>
            <a:endParaRPr lang="zh-CN" altLang="en-US" sz="3200">
              <a:ea typeface="微软雅黑" pitchFamily="34" charset="-122"/>
            </a:endParaRPr>
          </a:p>
        </p:txBody>
      </p:sp>
      <p:sp>
        <p:nvSpPr>
          <p:cNvPr id="17412" name="Text Box 15"/>
          <p:cNvSpPr txBox="1">
            <a:spLocks noChangeArrowheads="1"/>
          </p:cNvSpPr>
          <p:nvPr/>
        </p:nvSpPr>
        <p:spPr bwMode="auto">
          <a:xfrm>
            <a:off x="725488" y="628650"/>
            <a:ext cx="1876425" cy="641350"/>
          </a:xfrm>
          <a:prstGeom prst="rect">
            <a:avLst/>
          </a:prstGeom>
          <a:noFill/>
          <a:ln w="9525">
            <a:noFill/>
            <a:miter lim="800000"/>
            <a:headEnd/>
            <a:tailEnd/>
          </a:ln>
        </p:spPr>
        <p:txBody>
          <a:bodyPr>
            <a:spAutoFit/>
          </a:bodyPr>
          <a:lstStyle/>
          <a:p>
            <a:pPr>
              <a:spcBef>
                <a:spcPct val="50000"/>
              </a:spcBef>
            </a:pPr>
            <a:r>
              <a:rPr lang="zh-CN" altLang="en-US" sz="3600">
                <a:ea typeface="微软雅黑" pitchFamily="34" charset="-122"/>
              </a:rPr>
              <a:t>小视频</a:t>
            </a:r>
          </a:p>
        </p:txBody>
      </p:sp>
      <p:grpSp>
        <p:nvGrpSpPr>
          <p:cNvPr id="40" name="Group 2319"/>
          <p:cNvGrpSpPr/>
          <p:nvPr/>
        </p:nvGrpSpPr>
        <p:grpSpPr>
          <a:xfrm rot="2881097">
            <a:off x="10794363" y="-256387"/>
            <a:ext cx="1878757" cy="1975698"/>
            <a:chOff x="0" y="0"/>
            <a:chExt cx="4425289" cy="4653625"/>
          </a:xfrm>
          <a:solidFill>
            <a:srgbClr val="05588E"/>
          </a:solidFill>
        </p:grpSpPr>
        <p:sp>
          <p:nvSpPr>
            <p:cNvPr id="11" name="Shape 2314"/>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2" name="Shape 2315"/>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3" name="Shape 2316"/>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4" name="Shape 2317"/>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5" name="Shape 2318"/>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16" name="Group 2337"/>
          <p:cNvGrpSpPr/>
          <p:nvPr/>
        </p:nvGrpSpPr>
        <p:grpSpPr>
          <a:xfrm rot="8657693">
            <a:off x="10526470" y="3391181"/>
            <a:ext cx="1878758" cy="1975698"/>
            <a:chOff x="0" y="0"/>
            <a:chExt cx="4425289" cy="4653625"/>
          </a:xfrm>
          <a:solidFill>
            <a:srgbClr val="05588E"/>
          </a:solidFill>
        </p:grpSpPr>
        <p:sp>
          <p:nvSpPr>
            <p:cNvPr id="29" name="Shape 2332"/>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0" name="Shape 2333"/>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1" name="Shape 2334"/>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2" name="Shape 2335"/>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3" name="Shape 2336"/>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34" name="Group 2355"/>
          <p:cNvGrpSpPr/>
          <p:nvPr/>
        </p:nvGrpSpPr>
        <p:grpSpPr>
          <a:xfrm rot="13254408">
            <a:off x="8212146" y="4370841"/>
            <a:ext cx="2475913" cy="2603665"/>
            <a:chOff x="0" y="0"/>
            <a:chExt cx="5831848" cy="6132760"/>
          </a:xfrm>
          <a:solidFill>
            <a:srgbClr val="05588E"/>
          </a:solidFill>
        </p:grpSpPr>
        <p:sp>
          <p:nvSpPr>
            <p:cNvPr id="47" name="Shape 2350"/>
            <p:cNvSpPr/>
            <p:nvPr/>
          </p:nvSpPr>
          <p:spPr>
            <a:xfrm rot="21600000">
              <a:off x="1426775" y="500836"/>
              <a:ext cx="3366924" cy="563192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8" name="Shape 2351"/>
            <p:cNvSpPr/>
            <p:nvPr/>
          </p:nvSpPr>
          <p:spPr>
            <a:xfrm rot="21600000">
              <a:off x="2928501" y="-1"/>
              <a:ext cx="565877" cy="2560824"/>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1"/>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49" name="Shape 2352"/>
            <p:cNvSpPr/>
            <p:nvPr/>
          </p:nvSpPr>
          <p:spPr>
            <a:xfrm rot="21600000">
              <a:off x="3791207" y="524843"/>
              <a:ext cx="1257374" cy="2407213"/>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50" name="Shape 2353"/>
            <p:cNvSpPr/>
            <p:nvPr/>
          </p:nvSpPr>
          <p:spPr>
            <a:xfrm rot="21600000">
              <a:off x="4824285" y="1962178"/>
              <a:ext cx="1007564" cy="1492054"/>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51" name="Shape 2354"/>
            <p:cNvSpPr/>
            <p:nvPr/>
          </p:nvSpPr>
          <p:spPr>
            <a:xfrm rot="21600000">
              <a:off x="-1" y="3337918"/>
              <a:ext cx="1081925" cy="1147180"/>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22" name="Group 2343"/>
          <p:cNvGrpSpPr/>
          <p:nvPr/>
        </p:nvGrpSpPr>
        <p:grpSpPr>
          <a:xfrm rot="19380659">
            <a:off x="9409150" y="-342317"/>
            <a:ext cx="1171314" cy="1231753"/>
            <a:chOff x="0" y="0"/>
            <a:chExt cx="2758953" cy="2901309"/>
          </a:xfrm>
          <a:solidFill>
            <a:srgbClr val="589876"/>
          </a:solidFill>
        </p:grpSpPr>
        <p:sp>
          <p:nvSpPr>
            <p:cNvPr id="35" name="Shape 2338"/>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6" name="Shape 2339"/>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7" name="Shape 2340"/>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8" name="Shape 2341"/>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39" name="Shape 2342"/>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grpSp>
        <p:nvGrpSpPr>
          <p:cNvPr id="2" name="Group 2313"/>
          <p:cNvGrpSpPr/>
          <p:nvPr/>
        </p:nvGrpSpPr>
        <p:grpSpPr>
          <a:xfrm>
            <a:off x="7772547" y="960382"/>
            <a:ext cx="3157360" cy="3320273"/>
            <a:chOff x="0" y="0"/>
            <a:chExt cx="7436952" cy="7820684"/>
          </a:xfrm>
          <a:solidFill>
            <a:srgbClr val="589876"/>
          </a:solidFill>
        </p:grpSpPr>
        <p:sp>
          <p:nvSpPr>
            <p:cNvPr id="5"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6"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7"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8"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9"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t>猪中自有黄金屋，猪中自有颜如玉。</a:t>
            </a:r>
          </a:p>
        </p:txBody>
      </p:sp>
      <p:sp>
        <p:nvSpPr>
          <p:cNvPr id="6"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生命平凡之美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242050" y="0"/>
            <a:ext cx="4449763" cy="7127875"/>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10" name="组合 9"/>
          <p:cNvGrpSpPr>
            <a:grpSpLocks/>
          </p:cNvGrpSpPr>
          <p:nvPr/>
        </p:nvGrpSpPr>
        <p:grpSpPr bwMode="auto">
          <a:xfrm>
            <a:off x="6684963" y="596900"/>
            <a:ext cx="3646487" cy="5588000"/>
            <a:chOff x="6635576" y="859317"/>
            <a:chExt cx="3646433" cy="5588651"/>
          </a:xfrm>
        </p:grpSpPr>
        <p:sp>
          <p:nvSpPr>
            <p:cNvPr id="55304" name="文本框 6"/>
            <p:cNvSpPr txBox="1">
              <a:spLocks noChangeArrowheads="1"/>
            </p:cNvSpPr>
            <p:nvPr/>
          </p:nvSpPr>
          <p:spPr bwMode="auto">
            <a:xfrm>
              <a:off x="6667679" y="3062971"/>
              <a:ext cx="3553320" cy="1107996"/>
            </a:xfrm>
            <a:prstGeom prst="rect">
              <a:avLst/>
            </a:prstGeom>
            <a:noFill/>
            <a:ln w="9525">
              <a:noFill/>
              <a:miter lim="800000"/>
              <a:headEnd/>
              <a:tailEnd/>
            </a:ln>
          </p:spPr>
          <p:txBody>
            <a:bodyPr>
              <a:spAutoFit/>
            </a:bodyPr>
            <a:lstStyle/>
            <a:p>
              <a:pPr algn="ctr">
                <a:lnSpc>
                  <a:spcPct val="150000"/>
                </a:lnSpc>
              </a:pPr>
              <a:r>
                <a:rPr lang="zh-CN" altLang="en-US" sz="2200" b="1">
                  <a:solidFill>
                    <a:srgbClr val="92D050"/>
                  </a:solidFill>
                  <a:latin typeface="微软雅黑" pitchFamily="34" charset="-122"/>
                  <a:ea typeface="微软雅黑" pitchFamily="34" charset="-122"/>
                </a:rPr>
                <a:t>一只小猪的生活哲学      </a:t>
              </a:r>
              <a:endParaRPr lang="en-US" altLang="zh-CN" sz="2200" b="1">
                <a:solidFill>
                  <a:srgbClr val="92D050"/>
                </a:solidFill>
                <a:latin typeface="微软雅黑" pitchFamily="34" charset="-122"/>
                <a:ea typeface="微软雅黑" pitchFamily="34" charset="-122"/>
              </a:endParaRPr>
            </a:p>
            <a:p>
              <a:pPr algn="ctr">
                <a:lnSpc>
                  <a:spcPct val="150000"/>
                </a:lnSpc>
              </a:pPr>
              <a:r>
                <a:rPr lang="zh-CN" altLang="en-US" sz="2200" b="1">
                  <a:solidFill>
                    <a:srgbClr val="92D050"/>
                  </a:solidFill>
                  <a:latin typeface="微软雅黑" pitchFamily="34" charset="-122"/>
                  <a:ea typeface="微软雅黑" pitchFamily="34" charset="-122"/>
                </a:rPr>
                <a:t> 一个小人物的精彩瞬间</a:t>
              </a:r>
            </a:p>
          </p:txBody>
        </p:sp>
        <p:sp>
          <p:nvSpPr>
            <p:cNvPr id="55305" name="文本框 7"/>
            <p:cNvSpPr txBox="1">
              <a:spLocks noChangeArrowheads="1"/>
            </p:cNvSpPr>
            <p:nvPr/>
          </p:nvSpPr>
          <p:spPr bwMode="auto">
            <a:xfrm>
              <a:off x="7013516" y="859317"/>
              <a:ext cx="2687470" cy="461665"/>
            </a:xfrm>
            <a:prstGeom prst="rect">
              <a:avLst/>
            </a:prstGeom>
            <a:noFill/>
            <a:ln w="9525">
              <a:noFill/>
              <a:miter lim="800000"/>
              <a:headEnd/>
              <a:tailEnd/>
            </a:ln>
          </p:spPr>
          <p:txBody>
            <a:bodyPr>
              <a:spAutoFit/>
            </a:bodyPr>
            <a:lstStyle/>
            <a:p>
              <a:pPr algn="ctr"/>
              <a:r>
                <a:rPr lang="zh-CN" altLang="en-US" sz="2400" b="1">
                  <a:solidFill>
                    <a:srgbClr val="FFFFFF"/>
                  </a:solidFill>
                  <a:latin typeface="微软雅黑" pitchFamily="34" charset="-122"/>
                  <a:ea typeface="微软雅黑" pitchFamily="34" charset="-122"/>
                </a:rPr>
                <a:t>麦兜的平凡生活</a:t>
              </a:r>
            </a:p>
          </p:txBody>
        </p:sp>
        <p:cxnSp>
          <p:nvCxnSpPr>
            <p:cNvPr id="13" name="直接连接符 12"/>
            <p:cNvCxnSpPr/>
            <p:nvPr/>
          </p:nvCxnSpPr>
          <p:spPr>
            <a:xfrm>
              <a:off x="7213417" y="1569013"/>
              <a:ext cx="23875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5307" name="组合 28"/>
            <p:cNvGrpSpPr>
              <a:grpSpLocks/>
            </p:cNvGrpSpPr>
            <p:nvPr/>
          </p:nvGrpSpPr>
          <p:grpSpPr bwMode="auto">
            <a:xfrm>
              <a:off x="6635576" y="1999674"/>
              <a:ext cx="3616324" cy="842963"/>
              <a:chOff x="6635576" y="1999674"/>
              <a:chExt cx="3616324" cy="842963"/>
            </a:xfrm>
          </p:grpSpPr>
          <p:grpSp>
            <p:nvGrpSpPr>
              <p:cNvPr id="55309" name="组合 15"/>
              <p:cNvGrpSpPr>
                <a:grpSpLocks/>
              </p:cNvGrpSpPr>
              <p:nvPr/>
            </p:nvGrpSpPr>
            <p:grpSpPr bwMode="auto">
              <a:xfrm>
                <a:off x="6635576" y="1999674"/>
                <a:ext cx="842963" cy="842963"/>
                <a:chOff x="1236264" y="2023224"/>
                <a:chExt cx="842963" cy="842963"/>
              </a:xfrm>
            </p:grpSpPr>
            <p:sp>
              <p:nvSpPr>
                <p:cNvPr id="30" name="椭圆 29"/>
                <p:cNvSpPr/>
                <p:nvPr/>
              </p:nvSpPr>
              <p:spPr bwMode="auto">
                <a:xfrm>
                  <a:off x="1236264" y="2022825"/>
                  <a:ext cx="842949" cy="8430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31" name="饼形 30"/>
                <p:cNvSpPr/>
                <p:nvPr/>
              </p:nvSpPr>
              <p:spPr bwMode="auto">
                <a:xfrm flipH="1">
                  <a:off x="1515660" y="2302257"/>
                  <a:ext cx="296857" cy="295309"/>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32" name="椭圆 34"/>
                <p:cNvSpPr>
                  <a:spLocks noChangeAspect="1"/>
                </p:cNvSpPr>
                <p:nvPr/>
              </p:nvSpPr>
              <p:spPr bwMode="auto">
                <a:xfrm>
                  <a:off x="1485497" y="2270504"/>
                  <a:ext cx="147636" cy="147655"/>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55310" name="组合 16"/>
              <p:cNvGrpSpPr>
                <a:grpSpLocks/>
              </p:cNvGrpSpPr>
              <p:nvPr/>
            </p:nvGrpSpPr>
            <p:grpSpPr bwMode="auto">
              <a:xfrm>
                <a:off x="8021464" y="1999674"/>
                <a:ext cx="842962" cy="842963"/>
                <a:chOff x="2917427" y="2023224"/>
                <a:chExt cx="842962" cy="842963"/>
              </a:xfrm>
            </p:grpSpPr>
            <p:sp>
              <p:nvSpPr>
                <p:cNvPr id="26" name="椭圆 25"/>
                <p:cNvSpPr/>
                <p:nvPr/>
              </p:nvSpPr>
              <p:spPr bwMode="auto">
                <a:xfrm>
                  <a:off x="2917405" y="2022825"/>
                  <a:ext cx="842950" cy="8430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7" name="矩形 26"/>
                <p:cNvSpPr/>
                <p:nvPr/>
              </p:nvSpPr>
              <p:spPr bwMode="auto">
                <a:xfrm>
                  <a:off x="3192039" y="2394343"/>
                  <a:ext cx="84136" cy="214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8" name="矩形 27"/>
                <p:cNvSpPr/>
                <p:nvPr/>
              </p:nvSpPr>
              <p:spPr bwMode="auto">
                <a:xfrm>
                  <a:off x="3303162" y="2465789"/>
                  <a:ext cx="82549" cy="142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9" name="矩形 28"/>
                <p:cNvSpPr/>
                <p:nvPr/>
              </p:nvSpPr>
              <p:spPr bwMode="auto">
                <a:xfrm>
                  <a:off x="3420635" y="2310196"/>
                  <a:ext cx="84136" cy="298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55311" name="组合 17"/>
              <p:cNvGrpSpPr>
                <a:grpSpLocks/>
              </p:cNvGrpSpPr>
              <p:nvPr/>
            </p:nvGrpSpPr>
            <p:grpSpPr bwMode="auto">
              <a:xfrm>
                <a:off x="9407351" y="1999674"/>
                <a:ext cx="844549" cy="842963"/>
                <a:chOff x="4597003" y="2023224"/>
                <a:chExt cx="844549" cy="842963"/>
              </a:xfrm>
            </p:grpSpPr>
            <p:sp>
              <p:nvSpPr>
                <p:cNvPr id="19" name="椭圆 18"/>
                <p:cNvSpPr/>
                <p:nvPr/>
              </p:nvSpPr>
              <p:spPr bwMode="auto">
                <a:xfrm>
                  <a:off x="4596962" y="2022825"/>
                  <a:ext cx="844537" cy="8430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0" name="任意多边形 19"/>
                <p:cNvSpPr/>
                <p:nvPr/>
              </p:nvSpPr>
              <p:spPr bwMode="auto">
                <a:xfrm>
                  <a:off x="4850958" y="2314959"/>
                  <a:ext cx="315907" cy="127015"/>
                </a:xfrm>
                <a:custGeom>
                  <a:avLst/>
                  <a:gdLst>
                    <a:gd name="connsiteX0" fmla="*/ 0 w 478465"/>
                    <a:gd name="connsiteY0" fmla="*/ 191386 h 191386"/>
                    <a:gd name="connsiteX1" fmla="*/ 148855 w 478465"/>
                    <a:gd name="connsiteY1" fmla="*/ 116958 h 191386"/>
                    <a:gd name="connsiteX2" fmla="*/ 255181 w 478465"/>
                    <a:gd name="connsiteY2" fmla="*/ 53162 h 191386"/>
                    <a:gd name="connsiteX3" fmla="*/ 361507 w 478465"/>
                    <a:gd name="connsiteY3" fmla="*/ 127590 h 191386"/>
                    <a:gd name="connsiteX4" fmla="*/ 478465 w 478465"/>
                    <a:gd name="connsiteY4" fmla="*/ 0 h 191386"/>
                    <a:gd name="connsiteX0" fmla="*/ 0 w 478465"/>
                    <a:gd name="connsiteY0" fmla="*/ 191386 h 191386"/>
                    <a:gd name="connsiteX1" fmla="*/ 159487 w 478465"/>
                    <a:gd name="connsiteY1" fmla="*/ 148856 h 191386"/>
                    <a:gd name="connsiteX2" fmla="*/ 255181 w 478465"/>
                    <a:gd name="connsiteY2" fmla="*/ 53162 h 191386"/>
                    <a:gd name="connsiteX3" fmla="*/ 361507 w 478465"/>
                    <a:gd name="connsiteY3" fmla="*/ 127590 h 191386"/>
                    <a:gd name="connsiteX4" fmla="*/ 478465 w 478465"/>
                    <a:gd name="connsiteY4" fmla="*/ 0 h 191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65" h="191386">
                      <a:moveTo>
                        <a:pt x="0" y="191386"/>
                      </a:moveTo>
                      <a:lnTo>
                        <a:pt x="159487" y="148856"/>
                      </a:lnTo>
                      <a:lnTo>
                        <a:pt x="255181" y="53162"/>
                      </a:lnTo>
                      <a:lnTo>
                        <a:pt x="361507" y="127590"/>
                      </a:lnTo>
                      <a:lnTo>
                        <a:pt x="478465"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21" name="椭圆 20"/>
                <p:cNvSpPr/>
                <p:nvPr/>
              </p:nvSpPr>
              <p:spPr bwMode="auto">
                <a:xfrm>
                  <a:off x="5147816" y="2283205"/>
                  <a:ext cx="42862" cy="428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2" name="椭圆 21"/>
                <p:cNvSpPr/>
                <p:nvPr/>
              </p:nvSpPr>
              <p:spPr bwMode="auto">
                <a:xfrm>
                  <a:off x="4833495" y="2410220"/>
                  <a:ext cx="42862" cy="428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3" name="任意多边形 22"/>
                <p:cNvSpPr/>
                <p:nvPr/>
              </p:nvSpPr>
              <p:spPr bwMode="auto">
                <a:xfrm>
                  <a:off x="4847783" y="2476903"/>
                  <a:ext cx="322257" cy="98436"/>
                </a:xfrm>
                <a:custGeom>
                  <a:avLst/>
                  <a:gdLst>
                    <a:gd name="connsiteX0" fmla="*/ 0 w 489097"/>
                    <a:gd name="connsiteY0" fmla="*/ 85061 h 148856"/>
                    <a:gd name="connsiteX1" fmla="*/ 159488 w 489097"/>
                    <a:gd name="connsiteY1" fmla="*/ 127591 h 148856"/>
                    <a:gd name="connsiteX2" fmla="*/ 244548 w 489097"/>
                    <a:gd name="connsiteY2" fmla="*/ 21266 h 148856"/>
                    <a:gd name="connsiteX3" fmla="*/ 340241 w 489097"/>
                    <a:gd name="connsiteY3" fmla="*/ 148856 h 148856"/>
                    <a:gd name="connsiteX4" fmla="*/ 489097 w 489097"/>
                    <a:gd name="connsiteY4" fmla="*/ 0 h 14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97" h="148856">
                      <a:moveTo>
                        <a:pt x="0" y="85061"/>
                      </a:moveTo>
                      <a:lnTo>
                        <a:pt x="159488" y="127591"/>
                      </a:lnTo>
                      <a:lnTo>
                        <a:pt x="244548" y="21266"/>
                      </a:lnTo>
                      <a:lnTo>
                        <a:pt x="340241" y="148856"/>
                      </a:lnTo>
                      <a:lnTo>
                        <a:pt x="489097"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24" name="椭圆 23"/>
                <p:cNvSpPr/>
                <p:nvPr/>
              </p:nvSpPr>
              <p:spPr bwMode="auto">
                <a:xfrm>
                  <a:off x="5147816" y="2449913"/>
                  <a:ext cx="42862" cy="428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5" name="椭圆 24"/>
                <p:cNvSpPr/>
                <p:nvPr/>
              </p:nvSpPr>
              <p:spPr bwMode="auto">
                <a:xfrm>
                  <a:off x="4833495" y="2510245"/>
                  <a:ext cx="42862" cy="428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pic>
          <p:nvPicPr>
            <p:cNvPr id="55308" name="Picture 4" descr="http://pic.baike.soso.com/p/20130604/20130604093536-870939570.jpg"/>
            <p:cNvPicPr>
              <a:picLocks noChangeAspect="1" noChangeArrowheads="1"/>
            </p:cNvPicPr>
            <p:nvPr/>
          </p:nvPicPr>
          <p:blipFill>
            <a:blip r:embed="rId2"/>
            <a:srcRect/>
            <a:stretch>
              <a:fillRect/>
            </a:stretch>
          </p:blipFill>
          <p:spPr bwMode="auto">
            <a:xfrm>
              <a:off x="6749142" y="4462497"/>
              <a:ext cx="3532867" cy="1985471"/>
            </a:xfrm>
            <a:prstGeom prst="rect">
              <a:avLst/>
            </a:prstGeom>
            <a:noFill/>
            <a:ln w="9525">
              <a:noFill/>
              <a:miter lim="800000"/>
              <a:headEnd/>
              <a:tailEnd/>
            </a:ln>
          </p:spPr>
        </p:pic>
      </p:grpSp>
      <p:sp>
        <p:nvSpPr>
          <p:cNvPr id="34" name="矩形 33"/>
          <p:cNvSpPr/>
          <p:nvPr/>
        </p:nvSpPr>
        <p:spPr>
          <a:xfrm>
            <a:off x="0" y="538163"/>
            <a:ext cx="1816100" cy="438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92D050"/>
              </a:solidFill>
            </a:endParaRPr>
          </a:p>
        </p:txBody>
      </p:sp>
      <p:sp>
        <p:nvSpPr>
          <p:cNvPr id="35" name="矩形 34"/>
          <p:cNvSpPr/>
          <p:nvPr/>
        </p:nvSpPr>
        <p:spPr>
          <a:xfrm>
            <a:off x="225425" y="1979613"/>
            <a:ext cx="5929313" cy="2584450"/>
          </a:xfrm>
          <a:prstGeom prst="rect">
            <a:avLst/>
          </a:prstGeom>
          <a:solidFill>
            <a:schemeClr val="bg2">
              <a:lumMod val="50000"/>
            </a:schemeClr>
          </a:solidFill>
        </p:spPr>
        <p:txBody>
          <a:bodyPr wrap="none">
            <a:spAutoFit/>
          </a:bodyPr>
          <a:lstStyle/>
          <a:p>
            <a:pPr fontAlgn="auto">
              <a:spcBef>
                <a:spcPts val="0"/>
              </a:spcBef>
              <a:spcAft>
                <a:spcPts val="0"/>
              </a:spcAft>
              <a:defRPr/>
            </a:pPr>
            <a:r>
              <a:rPr lang="zh-CN" altLang="en-US" b="1" dirty="0">
                <a:solidFill>
                  <a:srgbClr val="92D050"/>
                </a:solidFill>
                <a:latin typeface="微软雅黑" pitchFamily="34" charset="-122"/>
                <a:ea typeface="微软雅黑" pitchFamily="34" charset="-122"/>
                <a:cs typeface="+mn-cs"/>
              </a:rPr>
              <a:t>麦兜猪名言</a:t>
            </a:r>
            <a:r>
              <a:rPr lang="en-US" altLang="zh-CN" b="1" dirty="0">
                <a:solidFill>
                  <a:srgbClr val="92D050"/>
                </a:solidFill>
                <a:latin typeface="微软雅黑" pitchFamily="34" charset="-122"/>
                <a:ea typeface="微软雅黑" pitchFamily="34" charset="-122"/>
                <a:cs typeface="+mn-cs"/>
              </a:rPr>
              <a:t>——</a:t>
            </a:r>
          </a:p>
          <a:p>
            <a:pPr fontAlgn="auto">
              <a:spcBef>
                <a:spcPts val="0"/>
              </a:spcBef>
              <a:spcAft>
                <a:spcPts val="0"/>
              </a:spcAft>
              <a:defRPr/>
            </a:pPr>
            <a:endParaRPr lang="en-US" altLang="zh-CN" b="1" dirty="0">
              <a:solidFill>
                <a:srgbClr val="92D050"/>
              </a:solidFill>
              <a:latin typeface="微软雅黑" pitchFamily="34" charset="-122"/>
              <a:ea typeface="微软雅黑" pitchFamily="34" charset="-122"/>
              <a:cs typeface="+mn-cs"/>
            </a:endParaRPr>
          </a:p>
          <a:p>
            <a:pPr fontAlgn="auto">
              <a:spcBef>
                <a:spcPts val="0"/>
              </a:spcBef>
              <a:spcAft>
                <a:spcPts val="0"/>
              </a:spcAft>
              <a:buFont typeface="Wingdings" pitchFamily="2" charset="2"/>
              <a:buChar char="p"/>
              <a:defRPr/>
            </a:pPr>
            <a:r>
              <a:rPr lang="zh-CN" altLang="en-US" b="1" dirty="0">
                <a:solidFill>
                  <a:srgbClr val="92D050"/>
                </a:solidFill>
                <a:latin typeface="微软雅黑" pitchFamily="34" charset="-122"/>
                <a:ea typeface="微软雅黑" pitchFamily="34" charset="-122"/>
                <a:cs typeface="+mn-cs"/>
              </a:rPr>
              <a:t>人不可貌相，猪肉不可斗量。</a:t>
            </a:r>
            <a:endParaRPr lang="en-US" altLang="zh-CN" b="1" dirty="0">
              <a:solidFill>
                <a:srgbClr val="92D050"/>
              </a:solidFill>
              <a:latin typeface="微软雅黑" pitchFamily="34" charset="-122"/>
              <a:ea typeface="微软雅黑" pitchFamily="34" charset="-122"/>
              <a:cs typeface="+mn-cs"/>
            </a:endParaRPr>
          </a:p>
          <a:p>
            <a:pPr fontAlgn="auto">
              <a:spcBef>
                <a:spcPts val="0"/>
              </a:spcBef>
              <a:spcAft>
                <a:spcPts val="0"/>
              </a:spcAft>
              <a:buFont typeface="Wingdings" pitchFamily="2" charset="2"/>
              <a:buChar char="p"/>
              <a:defRPr/>
            </a:pPr>
            <a:r>
              <a:rPr lang="zh-CN" altLang="en-US" b="1" dirty="0">
                <a:solidFill>
                  <a:srgbClr val="92D050"/>
                </a:solidFill>
                <a:latin typeface="微软雅黑" pitchFamily="34" charset="-122"/>
                <a:ea typeface="微软雅黑" pitchFamily="34" charset="-122"/>
                <a:cs typeface="+mn-cs"/>
              </a:rPr>
              <a:t>猪中自有黄金屋，猪中自有颜如玉。</a:t>
            </a:r>
            <a:endParaRPr lang="en-US" altLang="zh-CN" b="1" dirty="0">
              <a:solidFill>
                <a:srgbClr val="92D050"/>
              </a:solidFill>
              <a:latin typeface="微软雅黑" pitchFamily="34" charset="-122"/>
              <a:ea typeface="微软雅黑" pitchFamily="34" charset="-122"/>
              <a:cs typeface="+mn-cs"/>
            </a:endParaRPr>
          </a:p>
          <a:p>
            <a:pPr fontAlgn="auto">
              <a:lnSpc>
                <a:spcPct val="150000"/>
              </a:lnSpc>
              <a:spcBef>
                <a:spcPts val="0"/>
              </a:spcBef>
              <a:spcAft>
                <a:spcPts val="0"/>
              </a:spcAft>
              <a:buFont typeface="Wingdings" pitchFamily="2" charset="2"/>
              <a:buChar char="p"/>
              <a:defRPr/>
            </a:pPr>
            <a:r>
              <a:rPr lang="zh-TW" altLang="en-US" b="1" dirty="0">
                <a:solidFill>
                  <a:srgbClr val="92D050"/>
                </a:solidFill>
                <a:latin typeface="微软雅黑" pitchFamily="34" charset="-122"/>
                <a:ea typeface="微软雅黑" pitchFamily="34" charset="-122"/>
                <a:cs typeface="+mn-cs"/>
              </a:rPr>
              <a:t>感謝我的身材，即使</a:t>
            </a:r>
            <a:r>
              <a:rPr lang="zh-CN" altLang="en-US" b="1" dirty="0">
                <a:solidFill>
                  <a:srgbClr val="92D050"/>
                </a:solidFill>
                <a:latin typeface="微软雅黑" pitchFamily="34" charset="-122"/>
                <a:ea typeface="微软雅黑" pitchFamily="34" charset="-122"/>
                <a:cs typeface="+mn-cs"/>
              </a:rPr>
              <a:t>臃肿</a:t>
            </a:r>
            <a:r>
              <a:rPr lang="zh-TW" altLang="en-US" b="1" dirty="0">
                <a:solidFill>
                  <a:srgbClr val="92D050"/>
                </a:solidFill>
                <a:latin typeface="微软雅黑" pitchFamily="34" charset="-122"/>
                <a:ea typeface="微软雅黑" pitchFamily="34" charset="-122"/>
                <a:cs typeface="+mn-cs"/>
              </a:rPr>
              <a:t>，我也能到世界各地去旅遊。</a:t>
            </a:r>
            <a:endParaRPr lang="en-US" altLang="zh-TW" b="1" dirty="0">
              <a:solidFill>
                <a:srgbClr val="92D050"/>
              </a:solidFill>
              <a:latin typeface="微软雅黑" pitchFamily="34" charset="-122"/>
              <a:ea typeface="微软雅黑" pitchFamily="34" charset="-122"/>
              <a:cs typeface="+mn-cs"/>
            </a:endParaRPr>
          </a:p>
          <a:p>
            <a:pPr fontAlgn="auto">
              <a:lnSpc>
                <a:spcPct val="150000"/>
              </a:lnSpc>
              <a:spcBef>
                <a:spcPts val="0"/>
              </a:spcBef>
              <a:spcAft>
                <a:spcPts val="0"/>
              </a:spcAft>
              <a:buFont typeface="Wingdings" pitchFamily="2" charset="2"/>
              <a:buChar char="p"/>
              <a:defRPr/>
            </a:pPr>
            <a:r>
              <a:rPr lang="zh-TW" altLang="en-US" b="1" dirty="0">
                <a:solidFill>
                  <a:srgbClr val="92D050"/>
                </a:solidFill>
                <a:latin typeface="微软雅黑" pitchFamily="34" charset="-122"/>
                <a:ea typeface="微软雅黑" pitchFamily="34" charset="-122"/>
                <a:cs typeface="+mn-cs"/>
              </a:rPr>
              <a:t>感謝我的鼻子，即使塌，也讓我可以呼吸</a:t>
            </a:r>
            <a:r>
              <a:rPr lang="zh-CN" altLang="en-US" b="1" dirty="0">
                <a:solidFill>
                  <a:srgbClr val="92D050"/>
                </a:solidFill>
                <a:latin typeface="微软雅黑" pitchFamily="34" charset="-122"/>
                <a:ea typeface="微软雅黑" pitchFamily="34" charset="-122"/>
                <a:cs typeface="+mn-cs"/>
              </a:rPr>
              <a:t>新鲜</a:t>
            </a:r>
            <a:r>
              <a:rPr lang="zh-TW" altLang="en-US" b="1" dirty="0">
                <a:solidFill>
                  <a:srgbClr val="92D050"/>
                </a:solidFill>
                <a:latin typeface="微软雅黑" pitchFamily="34" charset="-122"/>
                <a:ea typeface="微软雅黑" pitchFamily="34" charset="-122"/>
                <a:cs typeface="+mn-cs"/>
              </a:rPr>
              <a:t>空氣。</a:t>
            </a:r>
            <a:endParaRPr lang="en-US" altLang="zh-CN" b="1" dirty="0">
              <a:solidFill>
                <a:srgbClr val="92D050"/>
              </a:solidFill>
              <a:latin typeface="微软雅黑" pitchFamily="34" charset="-122"/>
              <a:ea typeface="微软雅黑" pitchFamily="34" charset="-122"/>
              <a:cs typeface="+mn-cs"/>
            </a:endParaRPr>
          </a:p>
          <a:p>
            <a:pPr fontAlgn="auto">
              <a:spcBef>
                <a:spcPts val="0"/>
              </a:spcBef>
              <a:spcAft>
                <a:spcPts val="0"/>
              </a:spcAft>
              <a:defRPr/>
            </a:pPr>
            <a:endParaRPr lang="en-US" altLang="zh-CN" b="1" dirty="0">
              <a:solidFill>
                <a:srgbClr val="00B050"/>
              </a:solidFill>
              <a:latin typeface="微软雅黑" pitchFamily="34" charset="-122"/>
              <a:ea typeface="微软雅黑" pitchFamily="34" charset="-122"/>
              <a:cs typeface="+mn-cs"/>
            </a:endParaRPr>
          </a:p>
          <a:p>
            <a:pPr fontAlgn="auto">
              <a:spcBef>
                <a:spcPts val="0"/>
              </a:spcBef>
              <a:spcAft>
                <a:spcPts val="0"/>
              </a:spcAft>
              <a:defRPr/>
            </a:pPr>
            <a:endParaRPr lang="zh-CN" altLang="en-US" b="1" dirty="0">
              <a:solidFill>
                <a:srgbClr val="00B050"/>
              </a:solidFill>
              <a:latin typeface="微软雅黑" pitchFamily="34" charset="-122"/>
              <a:ea typeface="微软雅黑" pitchFamily="34" charset="-122"/>
              <a:cs typeface="+mn-cs"/>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200"/>
                            </p:stCondLst>
                            <p:childTnLst>
                              <p:par>
                                <p:cTn id="9" presetID="3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5" fill="hold">
                            <p:stCondLst>
                              <p:cond delay="22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生命平凡之美</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11.jpg"/>
          <p:cNvPicPr>
            <a:picLocks noChangeAspect="1"/>
          </p:cNvPicPr>
          <p:nvPr/>
        </p:nvPicPr>
        <p:blipFill>
          <a:blip r:embed="rId2"/>
          <a:srcRect/>
          <a:stretch>
            <a:fillRect/>
          </a:stretch>
        </p:blipFill>
        <p:spPr bwMode="auto">
          <a:xfrm>
            <a:off x="-1520825" y="238125"/>
            <a:ext cx="3041650" cy="682625"/>
          </a:xfrm>
          <a:prstGeom prst="rect">
            <a:avLst/>
          </a:prstGeom>
          <a:noFill/>
          <a:ln w="9525">
            <a:noFill/>
            <a:miter lim="800000"/>
            <a:headEnd/>
            <a:tailEnd/>
          </a:ln>
        </p:spPr>
      </p:pic>
      <p:pic>
        <p:nvPicPr>
          <p:cNvPr id="8" name="图片 7" descr="图片7.gif"/>
          <p:cNvPicPr>
            <a:picLocks noChangeAspect="1"/>
          </p:cNvPicPr>
          <p:nvPr/>
        </p:nvPicPr>
        <p:blipFill>
          <a:blip r:embed="rId3"/>
          <a:srcRect/>
          <a:stretch>
            <a:fillRect/>
          </a:stretch>
        </p:blipFill>
        <p:spPr bwMode="auto">
          <a:xfrm>
            <a:off x="2189163" y="2087563"/>
            <a:ext cx="7977187" cy="2933700"/>
          </a:xfrm>
          <a:prstGeom prst="rect">
            <a:avLst/>
          </a:prstGeom>
          <a:noFill/>
          <a:ln w="9525">
            <a:noFill/>
            <a:miter lim="800000"/>
            <a:headEnd/>
            <a:tailEnd/>
          </a:ln>
        </p:spPr>
      </p:pic>
      <p:sp>
        <p:nvSpPr>
          <p:cNvPr id="10" name="TextBox 9"/>
          <p:cNvSpPr txBox="1"/>
          <p:nvPr/>
        </p:nvSpPr>
        <p:spPr>
          <a:xfrm>
            <a:off x="3657600" y="2486025"/>
            <a:ext cx="4170363" cy="1108075"/>
          </a:xfrm>
          <a:prstGeom prst="rect">
            <a:avLst/>
          </a:prstGeom>
          <a:noFill/>
        </p:spPr>
        <p:txBody>
          <a:bodyPr>
            <a:spAutoFit/>
          </a:bodyPr>
          <a:lstStyle/>
          <a:p>
            <a:pPr algn="dist" fontAlgn="auto">
              <a:spcBef>
                <a:spcPts val="0"/>
              </a:spcBef>
              <a:spcAft>
                <a:spcPts val="0"/>
              </a:spcAft>
              <a:defRPr/>
            </a:pPr>
            <a:r>
              <a:rPr lang="zh-CN" altLang="en-US" sz="6600" b="1" dirty="0">
                <a:solidFill>
                  <a:schemeClr val="accent1">
                    <a:lumMod val="75000"/>
                  </a:schemeClr>
                </a:solidFill>
                <a:latin typeface="微软雅黑" pitchFamily="34" charset="-122"/>
                <a:ea typeface="微软雅黑" pitchFamily="34" charset="-122"/>
                <a:cs typeface="+mn-cs"/>
              </a:rPr>
              <a:t>你的父母</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7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200"/>
                            </p:stCondLst>
                            <p:childTnLst>
                              <p:par>
                                <p:cTn id="13" presetID="3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2000"/>
                                        <p:tgtEl>
                                          <p:spTgt spid="10"/>
                                        </p:tgtEl>
                                      </p:cBhvr>
                                    </p:animEffect>
                                    <p:set>
                                      <p:cBhvr>
                                        <p:cTn id="29" dur="1" fill="hold">
                                          <p:stCondLst>
                                            <p:cond delay="1999"/>
                                          </p:stCondLst>
                                        </p:cTn>
                                        <p:tgtEl>
                                          <p:spTgt spid="10"/>
                                        </p:tgtEl>
                                        <p:attrNameLst>
                                          <p:attrName>style.visibility</p:attrName>
                                        </p:attrNameLst>
                                      </p:cBhvr>
                                      <p:to>
                                        <p:strVal val="hidden"/>
                                      </p:to>
                                    </p:set>
                                  </p:childTnLst>
                                </p:cTn>
                              </p:par>
                              <p:par>
                                <p:cTn id="30" presetID="37"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900" decel="100000" fill="hold"/>
                                        <p:tgtEl>
                                          <p:spTgt spid="8"/>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0"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7"/>
          <p:cNvPicPr>
            <a:picLocks noChangeAspect="1"/>
          </p:cNvPicPr>
          <p:nvPr/>
        </p:nvPicPr>
        <p:blipFill>
          <a:blip r:embed="rId2"/>
          <a:srcRect/>
          <a:stretch>
            <a:fillRect/>
          </a:stretch>
        </p:blipFill>
        <p:spPr bwMode="auto">
          <a:xfrm>
            <a:off x="0" y="0"/>
            <a:ext cx="7072313" cy="6858000"/>
          </a:xfrm>
          <a:prstGeom prst="rect">
            <a:avLst/>
          </a:prstGeom>
          <a:noFill/>
          <a:ln w="9525">
            <a:noFill/>
            <a:miter lim="800000"/>
            <a:headEnd/>
            <a:tailEnd/>
          </a:ln>
        </p:spPr>
      </p:pic>
      <p:sp>
        <p:nvSpPr>
          <p:cNvPr id="9" name="直角三角形 8"/>
          <p:cNvSpPr/>
          <p:nvPr/>
        </p:nvSpPr>
        <p:spPr>
          <a:xfrm>
            <a:off x="5181600" y="4381500"/>
            <a:ext cx="1701800" cy="1701800"/>
          </a:xfrm>
          <a:prstGeom prst="rtTriangle">
            <a:avLst/>
          </a:prstGeom>
          <a:solidFill>
            <a:srgbClr val="3D82B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直角三角形 9"/>
          <p:cNvSpPr/>
          <p:nvPr/>
        </p:nvSpPr>
        <p:spPr>
          <a:xfrm>
            <a:off x="1574800" y="1117600"/>
            <a:ext cx="863600" cy="863600"/>
          </a:xfrm>
          <a:prstGeom prst="rtTriangle">
            <a:avLst/>
          </a:prstGeom>
          <a:solidFill>
            <a:schemeClr val="tx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348" name="文本框 128"/>
          <p:cNvSpPr txBox="1">
            <a:spLocks noChangeArrowheads="1"/>
          </p:cNvSpPr>
          <p:nvPr/>
        </p:nvSpPr>
        <p:spPr bwMode="auto">
          <a:xfrm>
            <a:off x="3541713" y="1725613"/>
            <a:ext cx="3816350" cy="769937"/>
          </a:xfrm>
          <a:prstGeom prst="rect">
            <a:avLst/>
          </a:prstGeom>
          <a:noFill/>
          <a:ln w="9525">
            <a:noFill/>
            <a:miter lim="800000"/>
            <a:headEnd/>
            <a:tailEnd/>
          </a:ln>
        </p:spPr>
        <p:txBody>
          <a:bodyPr>
            <a:spAutoFit/>
          </a:bodyPr>
          <a:lstStyle/>
          <a:p>
            <a:r>
              <a:rPr lang="zh-CN" altLang="en-US" sz="4400" b="1">
                <a:solidFill>
                  <a:srgbClr val="589876"/>
                </a:solidFill>
                <a:latin typeface="微软雅黑" pitchFamily="34" charset="-122"/>
                <a:ea typeface="微软雅黑" pitchFamily="34" charset="-122"/>
              </a:rPr>
              <a:t>绽放生命之美</a:t>
            </a:r>
          </a:p>
        </p:txBody>
      </p:sp>
      <p:sp>
        <p:nvSpPr>
          <p:cNvPr id="57349" name="文本框 128"/>
          <p:cNvSpPr txBox="1">
            <a:spLocks noChangeArrowheads="1"/>
          </p:cNvSpPr>
          <p:nvPr/>
        </p:nvSpPr>
        <p:spPr bwMode="auto">
          <a:xfrm>
            <a:off x="1574800" y="3421063"/>
            <a:ext cx="2589213" cy="4508500"/>
          </a:xfrm>
          <a:prstGeom prst="rect">
            <a:avLst/>
          </a:prstGeom>
          <a:noFill/>
          <a:ln w="9525">
            <a:noFill/>
            <a:miter lim="800000"/>
            <a:headEnd/>
            <a:tailEnd/>
          </a:ln>
        </p:spPr>
        <p:txBody>
          <a:bodyPr>
            <a:spAutoFit/>
          </a:bodyPr>
          <a:lstStyle/>
          <a:p>
            <a:r>
              <a:rPr lang="en-US" altLang="zh-CN" sz="28700" b="1" i="1">
                <a:solidFill>
                  <a:schemeClr val="bg1"/>
                </a:solidFill>
                <a:latin typeface="微软雅黑" pitchFamily="34" charset="-122"/>
                <a:ea typeface="微软雅黑" pitchFamily="34" charset="-122"/>
              </a:rPr>
              <a:t>3</a:t>
            </a:r>
            <a:endParaRPr lang="zh-CN" altLang="en-US" sz="28700" b="1" i="1">
              <a:solidFill>
                <a:schemeClr val="bg1"/>
              </a:solidFill>
              <a:latin typeface="微软雅黑" pitchFamily="34" charset="-122"/>
              <a:ea typeface="微软雅黑" pitchFamily="34" charset="-122"/>
            </a:endParaRPr>
          </a:p>
        </p:txBody>
      </p:sp>
      <p:sp>
        <p:nvSpPr>
          <p:cNvPr id="14" name="TextBox 13"/>
          <p:cNvSpPr txBox="1">
            <a:spLocks noChangeArrowheads="1"/>
          </p:cNvSpPr>
          <p:nvPr/>
        </p:nvSpPr>
        <p:spPr bwMode="auto">
          <a:xfrm>
            <a:off x="6751638" y="4038600"/>
            <a:ext cx="4403725" cy="769938"/>
          </a:xfrm>
          <a:prstGeom prst="rect">
            <a:avLst/>
          </a:prstGeom>
          <a:noFill/>
          <a:ln w="9525">
            <a:noFill/>
            <a:miter lim="800000"/>
            <a:headEnd/>
            <a:tailEnd/>
          </a:ln>
        </p:spPr>
        <p:txBody>
          <a:bodyPr>
            <a:spAutoFit/>
          </a:bodyPr>
          <a:lstStyle/>
          <a:p>
            <a:r>
              <a:rPr lang="zh-CN" altLang="en-US" sz="2600">
                <a:latin typeface="微软雅黑" pitchFamily="34" charset="-122"/>
                <a:ea typeface="微软雅黑" pitchFamily="34" charset="-122"/>
              </a:rPr>
              <a:t>心理危机干预的知识</a:t>
            </a:r>
          </a:p>
          <a:p>
            <a:endParaRPr lang="zh-CN" altLang="en-US">
              <a:latin typeface="等线"/>
            </a:endParaRPr>
          </a:p>
        </p:txBody>
      </p:sp>
      <p:sp>
        <p:nvSpPr>
          <p:cNvPr id="15" name="TextBox 14"/>
          <p:cNvSpPr txBox="1">
            <a:spLocks noChangeArrowheads="1"/>
          </p:cNvSpPr>
          <p:nvPr/>
        </p:nvSpPr>
        <p:spPr bwMode="auto">
          <a:xfrm>
            <a:off x="5867400" y="3140075"/>
            <a:ext cx="4449763" cy="768350"/>
          </a:xfrm>
          <a:prstGeom prst="rect">
            <a:avLst/>
          </a:prstGeom>
          <a:noFill/>
          <a:ln w="9525">
            <a:noFill/>
            <a:miter lim="800000"/>
            <a:headEnd/>
            <a:tailEnd/>
          </a:ln>
        </p:spPr>
        <p:txBody>
          <a:bodyPr>
            <a:spAutoFit/>
          </a:bodyPr>
          <a:lstStyle/>
          <a:p>
            <a:r>
              <a:rPr lang="zh-CN" altLang="en-US" sz="2600">
                <a:latin typeface="微软雅黑" pitchFamily="34" charset="-122"/>
                <a:ea typeface="微软雅黑" pitchFamily="34" charset="-122"/>
              </a:rPr>
              <a:t>危机与心理危机的概念</a:t>
            </a:r>
          </a:p>
          <a:p>
            <a:endParaRPr lang="zh-CN" altLang="en-US">
              <a:latin typeface="等线"/>
            </a:endParaRPr>
          </a:p>
        </p:txBody>
      </p:sp>
      <p:sp>
        <p:nvSpPr>
          <p:cNvPr id="16" name="TextBox 15"/>
          <p:cNvSpPr txBox="1">
            <a:spLocks noChangeArrowheads="1"/>
          </p:cNvSpPr>
          <p:nvPr/>
        </p:nvSpPr>
        <p:spPr bwMode="auto">
          <a:xfrm>
            <a:off x="7513638" y="4983163"/>
            <a:ext cx="4953000" cy="769937"/>
          </a:xfrm>
          <a:prstGeom prst="rect">
            <a:avLst/>
          </a:prstGeom>
          <a:noFill/>
          <a:ln w="9525">
            <a:noFill/>
            <a:miter lim="800000"/>
            <a:headEnd/>
            <a:tailEnd/>
          </a:ln>
        </p:spPr>
        <p:txBody>
          <a:bodyPr>
            <a:spAutoFit/>
          </a:bodyPr>
          <a:lstStyle/>
          <a:p>
            <a:r>
              <a:rPr lang="zh-CN" altLang="en-US" sz="2600">
                <a:latin typeface="微软雅黑" pitchFamily="34" charset="-122"/>
                <a:ea typeface="微软雅黑" pitchFamily="34" charset="-122"/>
              </a:rPr>
              <a:t>大学生常见心理危机及其干预</a:t>
            </a:r>
          </a:p>
          <a:p>
            <a:endParaRPr lang="zh-CN" altLang="en-US">
              <a:latin typeface="等线"/>
            </a:endParaRPr>
          </a:p>
        </p:txBody>
      </p:sp>
      <p:grpSp>
        <p:nvGrpSpPr>
          <p:cNvPr id="13" name="组合 12"/>
          <p:cNvGrpSpPr>
            <a:grpSpLocks/>
          </p:cNvGrpSpPr>
          <p:nvPr/>
        </p:nvGrpSpPr>
        <p:grpSpPr bwMode="auto">
          <a:xfrm>
            <a:off x="5232400" y="3043238"/>
            <a:ext cx="495300" cy="863600"/>
            <a:chOff x="6786577" y="1549762"/>
            <a:chExt cx="495828" cy="864096"/>
          </a:xfrm>
        </p:grpSpPr>
        <p:sp>
          <p:nvSpPr>
            <p:cNvPr id="18" name="Oval 5"/>
            <p:cNvSpPr>
              <a:spLocks noChangeArrowheads="1"/>
            </p:cNvSpPr>
            <p:nvPr/>
          </p:nvSpPr>
          <p:spPr bwMode="auto">
            <a:xfrm>
              <a:off x="6831074" y="2353498"/>
              <a:ext cx="405245" cy="60360"/>
            </a:xfrm>
            <a:prstGeom prst="ellipse">
              <a:avLst/>
            </a:prstGeom>
            <a:solidFill>
              <a:srgbClr val="A6A6A6"/>
            </a:solidFill>
            <a:ln>
              <a:noFill/>
            </a:ln>
            <a:extLst/>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6"/>
            <p:cNvSpPr>
              <a:spLocks noEditPoints="1"/>
            </p:cNvSpPr>
            <p:nvPr/>
          </p:nvSpPr>
          <p:spPr bwMode="auto">
            <a:xfrm>
              <a:off x="6786577" y="1549762"/>
              <a:ext cx="495828" cy="748141"/>
            </a:xfrm>
            <a:custGeom>
              <a:avLst/>
              <a:gdLst>
                <a:gd name="T0" fmla="*/ 189 w 189"/>
                <a:gd name="T1" fmla="*/ 95 h 283"/>
                <a:gd name="T2" fmla="*/ 95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9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9" y="95"/>
                  </a:moveTo>
                  <a:cubicBezTo>
                    <a:pt x="189" y="43"/>
                    <a:pt x="147" y="0"/>
                    <a:pt x="95" y="0"/>
                  </a:cubicBezTo>
                  <a:cubicBezTo>
                    <a:pt x="43"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9" y="112"/>
                    <a:pt x="189" y="95"/>
                  </a:cubicBezTo>
                  <a:close/>
                  <a:moveTo>
                    <a:pt x="94" y="173"/>
                  </a:moveTo>
                  <a:cubicBezTo>
                    <a:pt x="51" y="173"/>
                    <a:pt x="16" y="138"/>
                    <a:pt x="16" y="94"/>
                  </a:cubicBezTo>
                  <a:cubicBezTo>
                    <a:pt x="16" y="51"/>
                    <a:pt x="51" y="16"/>
                    <a:pt x="95" y="16"/>
                  </a:cubicBezTo>
                  <a:cubicBezTo>
                    <a:pt x="138" y="16"/>
                    <a:pt x="173" y="52"/>
                    <a:pt x="173" y="95"/>
                  </a:cubicBezTo>
                  <a:cubicBezTo>
                    <a:pt x="173" y="138"/>
                    <a:pt x="138" y="173"/>
                    <a:pt x="94" y="173"/>
                  </a:cubicBezTo>
                  <a:close/>
                </a:path>
              </a:pathLst>
            </a:custGeom>
            <a:solidFill>
              <a:srgbClr val="EC5724"/>
            </a:solidFill>
            <a:ln>
              <a:noFill/>
            </a:ln>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59"/>
            <p:cNvSpPr>
              <a:spLocks/>
            </p:cNvSpPr>
            <p:nvPr/>
          </p:nvSpPr>
          <p:spPr bwMode="auto">
            <a:xfrm>
              <a:off x="6902589" y="1678423"/>
              <a:ext cx="243146" cy="24302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EC5724"/>
            </a:solidFill>
            <a:ln>
              <a:noFill/>
            </a:ln>
            <a:effectLst/>
            <a:extLst>
              <a:ext uri="{91240B29-F687-4f45-9708-019B960494DF}"/>
              <a:ext uri="{AF507438-7753-43e0-B8FC-AC1667EBCBE1}"/>
            </a:extLst>
          </p:spPr>
          <p:txBody>
            <a:bodyPr lIns="19050" tIns="19050" rIns="19050" bIns="19050" anchor="ctr"/>
            <a:lstStyle/>
            <a:p>
              <a:pPr algn="ctr" defTabSz="228600" hangingPunct="0">
                <a:defRPr/>
              </a:pPr>
              <a:endParaRPr lang="en-US" sz="150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1" name="组合 20"/>
          <p:cNvGrpSpPr>
            <a:grpSpLocks/>
          </p:cNvGrpSpPr>
          <p:nvPr/>
        </p:nvGrpSpPr>
        <p:grpSpPr bwMode="auto">
          <a:xfrm>
            <a:off x="6100763" y="3932238"/>
            <a:ext cx="493712" cy="863600"/>
            <a:chOff x="6786577" y="2773898"/>
            <a:chExt cx="493610" cy="864096"/>
          </a:xfrm>
        </p:grpSpPr>
        <p:sp>
          <p:nvSpPr>
            <p:cNvPr id="22" name="Oval 29"/>
            <p:cNvSpPr>
              <a:spLocks noChangeArrowheads="1"/>
            </p:cNvSpPr>
            <p:nvPr/>
          </p:nvSpPr>
          <p:spPr bwMode="auto">
            <a:xfrm>
              <a:off x="6831018" y="3577634"/>
              <a:ext cx="404728" cy="60360"/>
            </a:xfrm>
            <a:prstGeom prst="ellipse">
              <a:avLst/>
            </a:prstGeom>
            <a:solidFill>
              <a:srgbClr val="A6A6A6"/>
            </a:solidFill>
            <a:ln>
              <a:noFill/>
            </a:ln>
            <a:extLst/>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30"/>
            <p:cNvSpPr>
              <a:spLocks noEditPoints="1"/>
            </p:cNvSpPr>
            <p:nvPr/>
          </p:nvSpPr>
          <p:spPr bwMode="auto">
            <a:xfrm>
              <a:off x="6786577" y="2773898"/>
              <a:ext cx="493610" cy="748141"/>
            </a:xfrm>
            <a:custGeom>
              <a:avLst/>
              <a:gdLst>
                <a:gd name="T0" fmla="*/ 188 w 188"/>
                <a:gd name="T1" fmla="*/ 95 h 283"/>
                <a:gd name="T2" fmla="*/ 94 w 188"/>
                <a:gd name="T3" fmla="*/ 0 h 283"/>
                <a:gd name="T4" fmla="*/ 0 w 188"/>
                <a:gd name="T5" fmla="*/ 94 h 283"/>
                <a:gd name="T6" fmla="*/ 13 w 188"/>
                <a:gd name="T7" fmla="*/ 142 h 283"/>
                <a:gd name="T8" fmla="*/ 13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3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5" y="142"/>
                    <a:pt x="175" y="142"/>
                    <a:pt x="175" y="142"/>
                  </a:cubicBezTo>
                  <a:cubicBezTo>
                    <a:pt x="175" y="142"/>
                    <a:pt x="175" y="142"/>
                    <a:pt x="175" y="142"/>
                  </a:cubicBezTo>
                  <a:cubicBezTo>
                    <a:pt x="184" y="128"/>
                    <a:pt x="188" y="112"/>
                    <a:pt x="188" y="95"/>
                  </a:cubicBezTo>
                  <a:close/>
                  <a:moveTo>
                    <a:pt x="94" y="173"/>
                  </a:moveTo>
                  <a:cubicBezTo>
                    <a:pt x="51" y="173"/>
                    <a:pt x="16" y="138"/>
                    <a:pt x="16" y="94"/>
                  </a:cubicBezTo>
                  <a:cubicBezTo>
                    <a:pt x="16" y="51"/>
                    <a:pt x="51" y="16"/>
                    <a:pt x="94" y="16"/>
                  </a:cubicBezTo>
                  <a:cubicBezTo>
                    <a:pt x="138" y="16"/>
                    <a:pt x="173" y="52"/>
                    <a:pt x="173" y="95"/>
                  </a:cubicBezTo>
                  <a:cubicBezTo>
                    <a:pt x="172" y="138"/>
                    <a:pt x="137" y="173"/>
                    <a:pt x="94" y="173"/>
                  </a:cubicBezTo>
                  <a:close/>
                </a:path>
              </a:pathLst>
            </a:custGeom>
            <a:solidFill>
              <a:srgbClr val="FDB817"/>
            </a:solidFill>
            <a:ln>
              <a:noFill/>
            </a:ln>
            <a:extLst/>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110"/>
            <p:cNvSpPr>
              <a:spLocks/>
            </p:cNvSpPr>
            <p:nvPr/>
          </p:nvSpPr>
          <p:spPr bwMode="auto">
            <a:xfrm>
              <a:off x="6932597" y="2947034"/>
              <a:ext cx="182524" cy="1207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FDB817"/>
            </a:solidFill>
            <a:ln>
              <a:noFill/>
            </a:ln>
            <a:effectLst/>
            <a:extLst>
              <a:ext uri="{91240B29-F687-4f45-9708-019B960494DF}"/>
              <a:ext uri="{AF507438-7753-43e0-B8FC-AC1667EBCBE1}"/>
            </a:extLst>
          </p:spPr>
          <p:txBody>
            <a:bodyPr lIns="19050" tIns="19050" rIns="19050" bIns="19050" anchor="ctr"/>
            <a:lstStyle/>
            <a:p>
              <a:pPr algn="ctr" defTabSz="228600" hangingPunct="0">
                <a:defRPr/>
              </a:pPr>
              <a:endParaRPr lang="en-US" sz="150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5" name="AutoShape 111"/>
            <p:cNvSpPr>
              <a:spLocks/>
            </p:cNvSpPr>
            <p:nvPr/>
          </p:nvSpPr>
          <p:spPr bwMode="auto">
            <a:xfrm>
              <a:off x="6902440" y="2915266"/>
              <a:ext cx="242838" cy="2287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FDB817"/>
            </a:solidFill>
            <a:ln>
              <a:noFill/>
            </a:ln>
            <a:effectLst/>
            <a:extLst>
              <a:ext uri="{91240B29-F687-4f45-9708-019B960494DF}"/>
              <a:ext uri="{AF507438-7753-43e0-B8FC-AC1667EBCBE1}"/>
            </a:extLst>
          </p:spPr>
          <p:txBody>
            <a:bodyPr lIns="19050" tIns="19050" rIns="19050" bIns="19050" anchor="ctr"/>
            <a:lstStyle/>
            <a:p>
              <a:pPr algn="ctr" defTabSz="228600" hangingPunct="0">
                <a:defRPr/>
              </a:pPr>
              <a:endParaRPr lang="en-US" sz="150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6" name="组合 25"/>
          <p:cNvGrpSpPr>
            <a:grpSpLocks/>
          </p:cNvGrpSpPr>
          <p:nvPr/>
        </p:nvGrpSpPr>
        <p:grpSpPr bwMode="auto">
          <a:xfrm>
            <a:off x="6985000" y="4819650"/>
            <a:ext cx="493713" cy="874713"/>
            <a:chOff x="6786576" y="5352600"/>
            <a:chExt cx="493611" cy="875768"/>
          </a:xfrm>
        </p:grpSpPr>
        <p:sp>
          <p:nvSpPr>
            <p:cNvPr id="27" name="Oval 48"/>
            <p:cNvSpPr>
              <a:spLocks noChangeArrowheads="1"/>
            </p:cNvSpPr>
            <p:nvPr/>
          </p:nvSpPr>
          <p:spPr bwMode="auto">
            <a:xfrm>
              <a:off x="6831017" y="6167970"/>
              <a:ext cx="403142" cy="60398"/>
            </a:xfrm>
            <a:prstGeom prst="ellipse">
              <a:avLst/>
            </a:prstGeom>
            <a:solidFill>
              <a:srgbClr val="A6A6A6"/>
            </a:solidFill>
            <a:ln>
              <a:noFill/>
            </a:ln>
            <a:extLst/>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49"/>
            <p:cNvSpPr>
              <a:spLocks noEditPoints="1"/>
            </p:cNvSpPr>
            <p:nvPr/>
          </p:nvSpPr>
          <p:spPr bwMode="auto">
            <a:xfrm>
              <a:off x="6786576" y="5352600"/>
              <a:ext cx="493611" cy="747025"/>
            </a:xfrm>
            <a:custGeom>
              <a:avLst/>
              <a:gdLst>
                <a:gd name="T0" fmla="*/ 188 w 188"/>
                <a:gd name="T1" fmla="*/ 95 h 283"/>
                <a:gd name="T2" fmla="*/ 94 w 188"/>
                <a:gd name="T3" fmla="*/ 0 h 283"/>
                <a:gd name="T4" fmla="*/ 0 w 188"/>
                <a:gd name="T5" fmla="*/ 94 h 283"/>
                <a:gd name="T6" fmla="*/ 12 w 188"/>
                <a:gd name="T7" fmla="*/ 142 h 283"/>
                <a:gd name="T8" fmla="*/ 12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2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4" y="128"/>
                    <a:pt x="12" y="142"/>
                  </a:cubicBezTo>
                  <a:cubicBezTo>
                    <a:pt x="12" y="142"/>
                    <a:pt x="12" y="142"/>
                    <a:pt x="12" y="142"/>
                  </a:cubicBezTo>
                  <a:cubicBezTo>
                    <a:pt x="94" y="283"/>
                    <a:pt x="94" y="283"/>
                    <a:pt x="94" y="283"/>
                  </a:cubicBezTo>
                  <a:cubicBezTo>
                    <a:pt x="175" y="142"/>
                    <a:pt x="175" y="142"/>
                    <a:pt x="175" y="142"/>
                  </a:cubicBezTo>
                  <a:cubicBezTo>
                    <a:pt x="175" y="142"/>
                    <a:pt x="175" y="142"/>
                    <a:pt x="175" y="142"/>
                  </a:cubicBezTo>
                  <a:cubicBezTo>
                    <a:pt x="183" y="128"/>
                    <a:pt x="188" y="112"/>
                    <a:pt x="188" y="95"/>
                  </a:cubicBezTo>
                  <a:close/>
                  <a:moveTo>
                    <a:pt x="94" y="173"/>
                  </a:moveTo>
                  <a:cubicBezTo>
                    <a:pt x="50" y="173"/>
                    <a:pt x="15" y="138"/>
                    <a:pt x="16" y="94"/>
                  </a:cubicBezTo>
                  <a:cubicBezTo>
                    <a:pt x="16" y="51"/>
                    <a:pt x="51" y="16"/>
                    <a:pt x="94" y="16"/>
                  </a:cubicBezTo>
                  <a:cubicBezTo>
                    <a:pt x="137" y="16"/>
                    <a:pt x="172" y="52"/>
                    <a:pt x="172" y="95"/>
                  </a:cubicBezTo>
                  <a:cubicBezTo>
                    <a:pt x="172" y="138"/>
                    <a:pt x="137" y="173"/>
                    <a:pt x="94" y="173"/>
                  </a:cubicBezTo>
                  <a:close/>
                </a:path>
              </a:pathLst>
            </a:custGeom>
            <a:solidFill>
              <a:srgbClr val="31A8DF"/>
            </a:solidFill>
            <a:ln>
              <a:noFill/>
            </a:ln>
            <a:extLst/>
          </p:spPr>
          <p:txBody>
            <a:bodyPr/>
            <a:lstStyle/>
            <a:p>
              <a:pPr fontAlgn="auto">
                <a:spcBef>
                  <a:spcPts val="0"/>
                </a:spcBef>
                <a:spcAft>
                  <a:spcPts val="0"/>
                </a:spcAft>
                <a:defRPr/>
              </a:pPr>
              <a:endParaRPr lang="zh-CN" altLang="en-US"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AutoShape 149"/>
            <p:cNvSpPr>
              <a:spLocks/>
            </p:cNvSpPr>
            <p:nvPr/>
          </p:nvSpPr>
          <p:spPr bwMode="auto">
            <a:xfrm>
              <a:off x="6905614" y="5494058"/>
              <a:ext cx="236488" cy="168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31A8DF"/>
            </a:solidFill>
            <a:ln>
              <a:noFill/>
            </a:ln>
            <a:effectLst/>
            <a:extLst>
              <a:ext uri="{91240B29-F687-4f45-9708-019B960494DF}"/>
              <a:ext uri="{AF507438-7753-43e0-B8FC-AC1667EBCBE1}"/>
            </a:extLst>
          </p:spPr>
          <p:txBody>
            <a:bodyPr lIns="19050" tIns="19050" rIns="19050" bIns="19050" anchor="ctr"/>
            <a:lstStyle/>
            <a:p>
              <a:pPr algn="ctr" defTabSz="228600" hangingPunct="0">
                <a:defRPr/>
              </a:pPr>
              <a:endParaRPr lang="en-US" sz="150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cs"/>
                <a:sym typeface="Arial" panose="020B0604020202020204" pitchFamily="34" charset="0"/>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6" presetClass="emph" presetSubtype="0" fill="hold" nodeType="withEffect">
                                  <p:stCondLst>
                                    <p:cond delay="0"/>
                                  </p:stCondLst>
                                  <p:childTnLst>
                                    <p:animEffect transition="out" filter="fade">
                                      <p:cBhvr>
                                        <p:cTn id="9" dur="500" tmFilter="0, 0; .2, .5; .8, .5; 1, 0"/>
                                        <p:tgtEl>
                                          <p:spTgt spid="13"/>
                                        </p:tgtEl>
                                      </p:cBhvr>
                                    </p:animEffect>
                                    <p:animScale>
                                      <p:cBhvr>
                                        <p:cTn id="10" dur="250" autoRev="1" fill="hold"/>
                                        <p:tgtEl>
                                          <p:spTgt spid="13"/>
                                        </p:tgtEl>
                                      </p:cBhvr>
                                      <p:by x="105000" y="105000"/>
                                    </p:animScale>
                                  </p:childTnLst>
                                </p:cTn>
                              </p:par>
                              <p:par>
                                <p:cTn id="11" presetID="1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slide(fromLeft)">
                                      <p:cBhvr>
                                        <p:cTn id="13" dur="500"/>
                                        <p:tgtEl>
                                          <p:spTgt spid="15"/>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26" presetClass="emph" presetSubtype="0" fill="hold" nodeType="withEffect">
                                  <p:stCondLst>
                                    <p:cond delay="0"/>
                                  </p:stCondLst>
                                  <p:childTnLst>
                                    <p:animEffect transition="out" filter="fade">
                                      <p:cBhvr>
                                        <p:cTn id="19" dur="500" tmFilter="0, 0; .2, .5; .8, .5; 1, 0"/>
                                        <p:tgtEl>
                                          <p:spTgt spid="21"/>
                                        </p:tgtEl>
                                      </p:cBhvr>
                                    </p:animEffect>
                                    <p:animScale>
                                      <p:cBhvr>
                                        <p:cTn id="20" dur="250" autoRev="1" fill="hold"/>
                                        <p:tgtEl>
                                          <p:spTgt spid="21"/>
                                        </p:tgtEl>
                                      </p:cBhvr>
                                      <p:by x="105000" y="105000"/>
                                    </p:animScale>
                                  </p:childTnLst>
                                </p:cTn>
                              </p:par>
                              <p:par>
                                <p:cTn id="21" presetID="1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lide(fromLeft)">
                                      <p:cBhvr>
                                        <p:cTn id="23" dur="500"/>
                                        <p:tgtEl>
                                          <p:spTgt spid="14"/>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26" presetClass="emph" presetSubtype="0" fill="hold" nodeType="withEffect">
                                  <p:stCondLst>
                                    <p:cond delay="0"/>
                                  </p:stCondLst>
                                  <p:childTnLst>
                                    <p:animEffect transition="out" filter="fade">
                                      <p:cBhvr>
                                        <p:cTn id="29" dur="500" tmFilter="0, 0; .2, .5; .8, .5; 1, 0"/>
                                        <p:tgtEl>
                                          <p:spTgt spid="26"/>
                                        </p:tgtEl>
                                      </p:cBhvr>
                                    </p:animEffect>
                                    <p:animScale>
                                      <p:cBhvr>
                                        <p:cTn id="30" dur="250" autoRev="1" fill="hold"/>
                                        <p:tgtEl>
                                          <p:spTgt spid="26"/>
                                        </p:tgtEl>
                                      </p:cBhvr>
                                      <p:by x="105000" y="105000"/>
                                    </p:animScale>
                                  </p:childTnLst>
                                </p:cTn>
                              </p:par>
                              <p:par>
                                <p:cTn id="31" presetID="1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lide(from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0" y="0"/>
            <a:ext cx="12212638" cy="6858000"/>
            <a:chOff x="-1" y="0"/>
            <a:chExt cx="12212321" cy="6858000"/>
          </a:xfrm>
        </p:grpSpPr>
        <p:pic>
          <p:nvPicPr>
            <p:cNvPr id="58378" name="图片 5"/>
            <p:cNvPicPr>
              <a:picLocks noChangeAspect="1"/>
            </p:cNvPicPr>
            <p:nvPr/>
          </p:nvPicPr>
          <p:blipFill>
            <a:blip r:embed="rId2"/>
            <a:srcRect l="3568"/>
            <a:stretch>
              <a:fillRect/>
            </a:stretch>
          </p:blipFill>
          <p:spPr bwMode="auto">
            <a:xfrm>
              <a:off x="-1" y="0"/>
              <a:ext cx="12177745" cy="6858000"/>
            </a:xfrm>
            <a:prstGeom prst="rect">
              <a:avLst/>
            </a:prstGeom>
            <a:noFill/>
            <a:ln w="9525">
              <a:noFill/>
              <a:miter lim="800000"/>
              <a:headEnd/>
              <a:tailEnd/>
            </a:ln>
          </p:spPr>
        </p:pic>
        <p:sp>
          <p:nvSpPr>
            <p:cNvPr id="7" name="矩形 6"/>
            <p:cNvSpPr/>
            <p:nvPr/>
          </p:nvSpPr>
          <p:spPr>
            <a:xfrm>
              <a:off x="-1" y="0"/>
              <a:ext cx="12212321" cy="5340350"/>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8" name="平行四边形 7"/>
            <p:cNvSpPr/>
            <p:nvPr/>
          </p:nvSpPr>
          <p:spPr>
            <a:xfrm>
              <a:off x="474650" y="0"/>
              <a:ext cx="3914673" cy="5340350"/>
            </a:xfrm>
            <a:prstGeom prst="parallelogram">
              <a:avLst>
                <a:gd name="adj" fmla="val 66532"/>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 y="5340350"/>
              <a:ext cx="12193271" cy="1517650"/>
            </a:xfrm>
            <a:prstGeom prst="rect">
              <a:avLst/>
            </a:prstGeom>
            <a:solidFill>
              <a:schemeClr val="tx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sp>
        <p:nvSpPr>
          <p:cNvPr id="11" name="椭圆 10"/>
          <p:cNvSpPr/>
          <p:nvPr/>
        </p:nvSpPr>
        <p:spPr>
          <a:xfrm>
            <a:off x="9445625" y="4175125"/>
            <a:ext cx="587375" cy="587375"/>
          </a:xfrm>
          <a:prstGeom prst="ellipse">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2" name="椭圆 11"/>
          <p:cNvSpPr/>
          <p:nvPr/>
        </p:nvSpPr>
        <p:spPr>
          <a:xfrm>
            <a:off x="9139238" y="5761038"/>
            <a:ext cx="442912" cy="442912"/>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4" name="矩形 13"/>
          <p:cNvSpPr>
            <a:spLocks noChangeArrowheads="1"/>
          </p:cNvSpPr>
          <p:nvPr/>
        </p:nvSpPr>
        <p:spPr bwMode="auto">
          <a:xfrm>
            <a:off x="4968875" y="5697538"/>
            <a:ext cx="3614738" cy="493712"/>
          </a:xfrm>
          <a:prstGeom prst="rect">
            <a:avLst/>
          </a:prstGeom>
          <a:noFill/>
          <a:ln w="9525">
            <a:noFill/>
            <a:miter lim="800000"/>
            <a:headEnd/>
            <a:tailEnd/>
          </a:ln>
        </p:spPr>
        <p:txBody>
          <a:bodyPr>
            <a:spAutoFit/>
          </a:bodyPr>
          <a:lstStyle/>
          <a:p>
            <a:pPr algn="dist"/>
            <a:r>
              <a:rPr lang="zh-CN" altLang="en-US" sz="2600" b="1">
                <a:solidFill>
                  <a:srgbClr val="589876"/>
                </a:solidFill>
                <a:latin typeface="微软雅黑" pitchFamily="34" charset="-122"/>
                <a:ea typeface="微软雅黑" pitchFamily="34" charset="-122"/>
              </a:rPr>
              <a:t>大学生心理危机干预</a:t>
            </a:r>
          </a:p>
        </p:txBody>
      </p:sp>
      <p:sp>
        <p:nvSpPr>
          <p:cNvPr id="15" name="椭圆 14"/>
          <p:cNvSpPr/>
          <p:nvPr/>
        </p:nvSpPr>
        <p:spPr>
          <a:xfrm>
            <a:off x="10668000" y="5915025"/>
            <a:ext cx="744538" cy="744538"/>
          </a:xfrm>
          <a:prstGeom prst="ellipse">
            <a:avLst/>
          </a:prstGeom>
          <a:solidFill>
            <a:srgbClr val="58987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6" name="椭圆 15"/>
          <p:cNvSpPr/>
          <p:nvPr/>
        </p:nvSpPr>
        <p:spPr>
          <a:xfrm>
            <a:off x="11863388" y="3551238"/>
            <a:ext cx="657225" cy="6556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7" name="TextBox 16"/>
          <p:cNvSpPr txBox="1">
            <a:spLocks noChangeArrowheads="1"/>
          </p:cNvSpPr>
          <p:nvPr/>
        </p:nvSpPr>
        <p:spPr bwMode="auto">
          <a:xfrm>
            <a:off x="4054475" y="1036638"/>
            <a:ext cx="7177088" cy="2630487"/>
          </a:xfrm>
          <a:prstGeom prst="rect">
            <a:avLst/>
          </a:prstGeom>
          <a:noFill/>
          <a:ln w="9525">
            <a:noFill/>
            <a:miter lim="800000"/>
            <a:headEnd/>
            <a:tailEnd/>
          </a:ln>
        </p:spPr>
        <p:txBody>
          <a:bodyPr>
            <a:spAutoFit/>
          </a:bodyPr>
          <a:lstStyle/>
          <a:p>
            <a:pPr>
              <a:lnSpc>
                <a:spcPct val="150000"/>
              </a:lnSpc>
            </a:pPr>
            <a:r>
              <a:rPr lang="zh-CN" altLang="en-US" sz="2200">
                <a:solidFill>
                  <a:schemeClr val="bg1"/>
                </a:solidFill>
                <a:latin typeface="微软雅黑" pitchFamily="34" charset="-122"/>
                <a:ea typeface="微软雅黑" pitchFamily="34" charset="-122"/>
              </a:rPr>
              <a:t>      近年来，大学生的心理危机呈现出越来越严重的态势，严重影响了大学生的正常学习和生活，这种现象也受到了社会的普遍关注。大学生的心理危机有其独特的诱因，会表现出一系列的情绪、认知、行为及生理反应。大学生应该学会识别并积极干预心理危机，保持心理健康。</a:t>
            </a:r>
          </a:p>
        </p:txBody>
      </p:sp>
      <p:sp>
        <p:nvSpPr>
          <p:cNvPr id="10" name="椭圆 9"/>
          <p:cNvSpPr/>
          <p:nvPr/>
        </p:nvSpPr>
        <p:spPr>
          <a:xfrm>
            <a:off x="9661525" y="4375150"/>
            <a:ext cx="1327150" cy="1327150"/>
          </a:xfrm>
          <a:prstGeom prst="ellipse">
            <a:avLst/>
          </a:prstGeom>
          <a:solidFill>
            <a:srgbClr val="58987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8" name="TextBox 17"/>
          <p:cNvSpPr txBox="1">
            <a:spLocks noChangeArrowheads="1"/>
          </p:cNvSpPr>
          <p:nvPr/>
        </p:nvSpPr>
        <p:spPr bwMode="auto">
          <a:xfrm>
            <a:off x="2484438" y="1646238"/>
            <a:ext cx="8610600" cy="2138362"/>
          </a:xfrm>
          <a:prstGeom prst="rect">
            <a:avLst/>
          </a:prstGeom>
          <a:noFill/>
          <a:ln w="9525">
            <a:noFill/>
            <a:miter lim="800000"/>
            <a:headEnd/>
            <a:tailEnd/>
          </a:ln>
        </p:spPr>
        <p:txBody>
          <a:bodyPr>
            <a:spAutoFit/>
          </a:bodyPr>
          <a:lstStyle/>
          <a:p>
            <a:pPr>
              <a:spcBef>
                <a:spcPct val="50000"/>
              </a:spcBef>
            </a:pPr>
            <a:r>
              <a:rPr lang="zh-CN" altLang="en-US" sz="2200" b="1">
                <a:solidFill>
                  <a:srgbClr val="FFD966"/>
                </a:solidFill>
                <a:latin typeface="微软雅黑" pitchFamily="34" charset="-122"/>
                <a:ea typeface="微软雅黑" pitchFamily="34" charset="-122"/>
                <a:cs typeface="楷体_GB2312"/>
              </a:rPr>
              <a:t>心若改变，你的态度跟着改变；态度改变，你的习惯跟着改变；</a:t>
            </a:r>
          </a:p>
          <a:p>
            <a:pPr>
              <a:spcBef>
                <a:spcPct val="50000"/>
              </a:spcBef>
            </a:pPr>
            <a:r>
              <a:rPr lang="zh-CN" altLang="en-US" sz="2200" b="1">
                <a:solidFill>
                  <a:srgbClr val="FFD966"/>
                </a:solidFill>
                <a:latin typeface="微软雅黑" pitchFamily="34" charset="-122"/>
                <a:ea typeface="微软雅黑" pitchFamily="34" charset="-122"/>
                <a:cs typeface="楷体_GB2312"/>
              </a:rPr>
              <a:t>习惯改变，你的性格跟着改变；性格改变，你的人生跟着改变。</a:t>
            </a:r>
            <a:endParaRPr lang="en-US" altLang="zh-CN" sz="2200" b="1">
              <a:solidFill>
                <a:srgbClr val="FFD966"/>
              </a:solidFill>
              <a:latin typeface="微软雅黑" pitchFamily="34" charset="-122"/>
              <a:ea typeface="微软雅黑" pitchFamily="34" charset="-122"/>
              <a:cs typeface="楷体_GB2312"/>
            </a:endParaRPr>
          </a:p>
          <a:p>
            <a:pPr>
              <a:spcBef>
                <a:spcPct val="50000"/>
              </a:spcBef>
            </a:pPr>
            <a:endParaRPr lang="zh-CN" altLang="en-US" sz="2000" b="1">
              <a:solidFill>
                <a:srgbClr val="FFD966"/>
              </a:solidFill>
              <a:latin typeface="微软雅黑" pitchFamily="34" charset="-122"/>
              <a:ea typeface="微软雅黑" pitchFamily="34" charset="-122"/>
              <a:cs typeface="楷体_GB2312"/>
            </a:endParaRPr>
          </a:p>
          <a:p>
            <a:pPr>
              <a:spcBef>
                <a:spcPct val="50000"/>
              </a:spcBef>
            </a:pPr>
            <a:r>
              <a:rPr lang="zh-CN" altLang="en-US" sz="2000" b="1">
                <a:solidFill>
                  <a:srgbClr val="FFD966"/>
                </a:solidFill>
                <a:latin typeface="微软雅黑" pitchFamily="34" charset="-122"/>
                <a:ea typeface="微软雅黑" pitchFamily="34" charset="-122"/>
                <a:cs typeface="楷体_GB2312"/>
              </a:rPr>
              <a:t>                                                                     </a:t>
            </a:r>
            <a:r>
              <a:rPr lang="en-US" altLang="zh-CN" sz="2000" b="1">
                <a:solidFill>
                  <a:srgbClr val="FFD966"/>
                </a:solidFill>
                <a:latin typeface="微软雅黑" pitchFamily="34" charset="-122"/>
                <a:ea typeface="微软雅黑" pitchFamily="34" charset="-122"/>
                <a:cs typeface="楷体_GB2312"/>
              </a:rPr>
              <a:t>——[</a:t>
            </a:r>
            <a:r>
              <a:rPr lang="zh-CN" altLang="en-US" sz="2000" b="1">
                <a:solidFill>
                  <a:srgbClr val="FFD966"/>
                </a:solidFill>
                <a:latin typeface="微软雅黑" pitchFamily="34" charset="-122"/>
                <a:ea typeface="微软雅黑" pitchFamily="34" charset="-122"/>
                <a:cs typeface="楷体_GB2312"/>
              </a:rPr>
              <a:t>美</a:t>
            </a:r>
            <a:r>
              <a:rPr lang="en-US" altLang="zh-CN" sz="2000" b="1">
                <a:solidFill>
                  <a:srgbClr val="FFD966"/>
                </a:solidFill>
                <a:latin typeface="微软雅黑" pitchFamily="34" charset="-122"/>
                <a:ea typeface="微软雅黑" pitchFamily="34" charset="-122"/>
                <a:cs typeface="楷体_GB2312"/>
              </a:rPr>
              <a:t>]</a:t>
            </a:r>
            <a:r>
              <a:rPr lang="zh-CN" altLang="en-US" sz="2000" b="1">
                <a:solidFill>
                  <a:srgbClr val="FFD966"/>
                </a:solidFill>
                <a:latin typeface="微软雅黑" pitchFamily="34" charset="-122"/>
                <a:ea typeface="微软雅黑" pitchFamily="34" charset="-122"/>
                <a:cs typeface="楷体_GB2312"/>
              </a:rPr>
              <a:t>亚伯拉罕</a:t>
            </a:r>
            <a:r>
              <a:rPr lang="en-US" altLang="zh-CN" sz="2000" b="1">
                <a:solidFill>
                  <a:srgbClr val="FFD966"/>
                </a:solidFill>
                <a:latin typeface="微软雅黑" pitchFamily="34" charset="-122"/>
                <a:ea typeface="微软雅黑" pitchFamily="34" charset="-122"/>
                <a:cs typeface="楷体_GB2312"/>
              </a:rPr>
              <a:t>·</a:t>
            </a:r>
            <a:r>
              <a:rPr lang="zh-CN" altLang="en-US" sz="2000" b="1">
                <a:solidFill>
                  <a:srgbClr val="FFD966"/>
                </a:solidFill>
                <a:latin typeface="微软雅黑" pitchFamily="34" charset="-122"/>
                <a:ea typeface="微软雅黑" pitchFamily="34" charset="-122"/>
                <a:cs typeface="楷体_GB2312"/>
              </a:rPr>
              <a:t>马斯洛</a:t>
            </a:r>
          </a:p>
          <a:p>
            <a:endParaRPr lang="zh-CN" altLang="en-US">
              <a:latin typeface="等线"/>
              <a:ea typeface="微软雅黑" pitchFamily="34" charset="-122"/>
              <a:cs typeface="楷体_GB231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1500"/>
                            </p:stCondLst>
                            <p:childTnLst>
                              <p:par>
                                <p:cTn id="41" presetID="22" presetClass="entr" presetSubtype="2"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xit" presetSubtype="8" fill="hold" grpId="1" nodeType="clickEffect">
                                  <p:stCondLst>
                                    <p:cond delay="0"/>
                                  </p:stCondLst>
                                  <p:childTnLst>
                                    <p:animEffect transition="out" filter="wipe(left)">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par>
                                <p:cTn id="49" presetID="23" presetClass="entr" presetSubtype="16" fill="hold" grpId="2"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5" grpId="0" animBg="1"/>
      <p:bldP spid="16" grpId="0" animBg="1"/>
      <p:bldP spid="17" grpId="0"/>
      <p:bldP spid="17" grpId="1"/>
      <p:bldP spid="10" grpId="0" animBg="1"/>
      <p:bldP spid="18" grpId="2"/>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心理危机的含义</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剪去单角的矩形 6"/>
          <p:cNvSpPr/>
          <p:nvPr/>
        </p:nvSpPr>
        <p:spPr>
          <a:xfrm>
            <a:off x="0" y="487363"/>
            <a:ext cx="1706563" cy="366712"/>
          </a:xfrm>
          <a:prstGeom prst="snip1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9396" name="图片 9" descr="21.jpg"/>
          <p:cNvPicPr>
            <a:picLocks noChangeAspect="1"/>
          </p:cNvPicPr>
          <p:nvPr/>
        </p:nvPicPr>
        <p:blipFill>
          <a:blip r:embed="rId2"/>
          <a:srcRect/>
          <a:stretch>
            <a:fillRect/>
          </a:stretch>
        </p:blipFill>
        <p:spPr bwMode="auto">
          <a:xfrm>
            <a:off x="10475913" y="0"/>
            <a:ext cx="1716087" cy="6858000"/>
          </a:xfrm>
          <a:prstGeom prst="rect">
            <a:avLst/>
          </a:prstGeom>
          <a:noFill/>
          <a:ln w="9525">
            <a:noFill/>
            <a:miter lim="800000"/>
            <a:headEnd/>
            <a:tailEnd/>
          </a:ln>
        </p:spPr>
      </p:pic>
      <p:grpSp>
        <p:nvGrpSpPr>
          <p:cNvPr id="13" name="组合 12"/>
          <p:cNvGrpSpPr>
            <a:grpSpLocks/>
          </p:cNvGrpSpPr>
          <p:nvPr/>
        </p:nvGrpSpPr>
        <p:grpSpPr bwMode="auto">
          <a:xfrm>
            <a:off x="4032250" y="1928813"/>
            <a:ext cx="6148388" cy="1616075"/>
            <a:chOff x="2508504" y="2753975"/>
            <a:chExt cx="6147826" cy="1615827"/>
          </a:xfrm>
        </p:grpSpPr>
        <p:pic>
          <p:nvPicPr>
            <p:cNvPr id="59401" name="图片 10" descr="2222.jpg"/>
            <p:cNvPicPr>
              <a:picLocks noChangeAspect="1"/>
            </p:cNvPicPr>
            <p:nvPr/>
          </p:nvPicPr>
          <p:blipFill>
            <a:blip r:embed="rId3"/>
            <a:srcRect/>
            <a:stretch>
              <a:fillRect/>
            </a:stretch>
          </p:blipFill>
          <p:spPr bwMode="auto">
            <a:xfrm>
              <a:off x="2508504" y="2828544"/>
              <a:ext cx="1505712" cy="1505712"/>
            </a:xfrm>
            <a:prstGeom prst="rect">
              <a:avLst/>
            </a:prstGeom>
            <a:noFill/>
            <a:ln w="9525">
              <a:noFill/>
              <a:miter lim="800000"/>
              <a:headEnd/>
              <a:tailEnd/>
            </a:ln>
          </p:spPr>
        </p:pic>
        <p:sp>
          <p:nvSpPr>
            <p:cNvPr id="59402" name="矩形 7"/>
            <p:cNvSpPr>
              <a:spLocks noChangeArrowheads="1"/>
            </p:cNvSpPr>
            <p:nvPr/>
          </p:nvSpPr>
          <p:spPr bwMode="auto">
            <a:xfrm>
              <a:off x="2560330" y="2753975"/>
              <a:ext cx="6096000" cy="1615827"/>
            </a:xfrm>
            <a:prstGeom prst="rect">
              <a:avLst/>
            </a:prstGeom>
            <a:noFill/>
            <a:ln w="9525">
              <a:noFill/>
              <a:miter lim="800000"/>
              <a:headEnd/>
              <a:tailEnd/>
            </a:ln>
          </p:spPr>
          <p:txBody>
            <a:bodyPr>
              <a:spAutoFit/>
            </a:bodyPr>
            <a:lstStyle/>
            <a:p>
              <a:pPr>
                <a:lnSpc>
                  <a:spcPct val="150000"/>
                </a:lnSpc>
              </a:pPr>
              <a:r>
                <a:rPr lang="zh-CN" altLang="en-US" sz="2200">
                  <a:solidFill>
                    <a:srgbClr val="FF0000"/>
                  </a:solidFill>
                  <a:latin typeface="微软雅黑" pitchFamily="34" charset="-122"/>
                  <a:ea typeface="微软雅黑" pitchFamily="34" charset="-122"/>
                </a:rPr>
                <a:t>       </a:t>
              </a:r>
              <a:r>
                <a:rPr lang="zh-CN" altLang="en-US" sz="2200" b="1">
                  <a:solidFill>
                    <a:schemeClr val="bg1"/>
                  </a:solidFill>
                  <a:latin typeface="微软雅黑" pitchFamily="34" charset="-122"/>
                  <a:ea typeface="微软雅黑" pitchFamily="34" charset="-122"/>
                </a:rPr>
                <a:t>心理危</a:t>
              </a:r>
              <a:r>
                <a:rPr lang="zh-CN" altLang="en-US" sz="2200" b="1">
                  <a:solidFill>
                    <a:srgbClr val="05588E"/>
                  </a:solidFill>
                  <a:latin typeface="微软雅黑" pitchFamily="34" charset="-122"/>
                  <a:ea typeface="微软雅黑" pitchFamily="34" charset="-122"/>
                </a:rPr>
                <a:t>机是当个体面对重要生活目标受到阻</a:t>
              </a:r>
              <a:r>
                <a:rPr lang="zh-CN" altLang="en-US" sz="2200" b="1">
                  <a:solidFill>
                    <a:schemeClr val="bg1"/>
                  </a:solidFill>
                  <a:latin typeface="微软雅黑" pitchFamily="34" charset="-122"/>
                  <a:ea typeface="微软雅黑" pitchFamily="34" charset="-122"/>
                </a:rPr>
                <a:t>碍，但又无</a:t>
              </a:r>
              <a:r>
                <a:rPr lang="zh-CN" altLang="en-US" sz="2200" b="1">
                  <a:solidFill>
                    <a:srgbClr val="05588E"/>
                  </a:solidFill>
                  <a:latin typeface="微软雅黑" pitchFamily="34" charset="-122"/>
                  <a:ea typeface="微软雅黑" pitchFamily="34" charset="-122"/>
                </a:rPr>
                <a:t>法利用现有资源和通常习惯的应对机</a:t>
              </a:r>
              <a:r>
                <a:rPr lang="zh-CN" altLang="en-US" sz="2200" b="1">
                  <a:solidFill>
                    <a:schemeClr val="bg1"/>
                  </a:solidFill>
                  <a:latin typeface="微软雅黑" pitchFamily="34" charset="-122"/>
                  <a:ea typeface="微软雅黑" pitchFamily="34" charset="-122"/>
                </a:rPr>
                <a:t>制加以处理</a:t>
              </a:r>
              <a:r>
                <a:rPr lang="zh-CN" altLang="en-US" sz="2200" b="1">
                  <a:solidFill>
                    <a:srgbClr val="05588E"/>
                  </a:solidFill>
                  <a:latin typeface="微软雅黑" pitchFamily="34" charset="-122"/>
                  <a:ea typeface="微软雅黑" pitchFamily="34" charset="-122"/>
                </a:rPr>
                <a:t>时产生的一种心理状态。</a:t>
              </a:r>
            </a:p>
          </p:txBody>
        </p:sp>
      </p:grpSp>
      <p:grpSp>
        <p:nvGrpSpPr>
          <p:cNvPr id="14" name="组合 13"/>
          <p:cNvGrpSpPr>
            <a:grpSpLocks/>
          </p:cNvGrpSpPr>
          <p:nvPr/>
        </p:nvGrpSpPr>
        <p:grpSpPr bwMode="auto">
          <a:xfrm>
            <a:off x="1531938" y="3624263"/>
            <a:ext cx="6940550" cy="3327400"/>
            <a:chOff x="1745614" y="3806444"/>
            <a:chExt cx="6939582" cy="3327363"/>
          </a:xfrm>
        </p:grpSpPr>
        <p:pic>
          <p:nvPicPr>
            <p:cNvPr id="59399" name="图片 11" descr="44.gif"/>
            <p:cNvPicPr>
              <a:picLocks noChangeAspect="1"/>
            </p:cNvPicPr>
            <p:nvPr/>
          </p:nvPicPr>
          <p:blipFill>
            <a:blip r:embed="rId4"/>
            <a:srcRect/>
            <a:stretch>
              <a:fillRect/>
            </a:stretch>
          </p:blipFill>
          <p:spPr bwMode="auto">
            <a:xfrm rot="2705922">
              <a:off x="1596309" y="3955749"/>
              <a:ext cx="3327363" cy="3028754"/>
            </a:xfrm>
            <a:prstGeom prst="rect">
              <a:avLst/>
            </a:prstGeom>
            <a:noFill/>
            <a:ln w="9525">
              <a:noFill/>
              <a:miter lim="800000"/>
              <a:headEnd/>
              <a:tailEnd/>
            </a:ln>
          </p:spPr>
        </p:pic>
        <p:sp>
          <p:nvSpPr>
            <p:cNvPr id="9" name="矩形 8"/>
            <p:cNvSpPr/>
            <p:nvPr/>
          </p:nvSpPr>
          <p:spPr>
            <a:xfrm>
              <a:off x="2574173" y="4628760"/>
              <a:ext cx="6111023" cy="1555733"/>
            </a:xfrm>
            <a:prstGeom prst="rect">
              <a:avLst/>
            </a:prstGeom>
          </p:spPr>
          <p:txBody>
            <a:bodyPr>
              <a:spAutoFit/>
            </a:bodyPr>
            <a:lstStyle/>
            <a:p>
              <a:pPr fontAlgn="auto">
                <a:lnSpc>
                  <a:spcPct val="150000"/>
                </a:lnSpc>
                <a:spcBef>
                  <a:spcPts val="0"/>
                </a:spcBef>
                <a:spcAft>
                  <a:spcPts val="0"/>
                </a:spcAft>
                <a:defRPr/>
              </a:pPr>
              <a:r>
                <a:rPr lang="zh-CN" altLang="en-US" sz="2200" b="1" dirty="0">
                  <a:solidFill>
                    <a:schemeClr val="accent1">
                      <a:lumMod val="50000"/>
                    </a:schemeClr>
                  </a:solidFill>
                  <a:latin typeface="微软雅黑" pitchFamily="34" charset="-122"/>
                  <a:ea typeface="微软雅黑" pitchFamily="34" charset="-122"/>
                  <a:cs typeface="+mn-cs"/>
                </a:rPr>
                <a:t>       </a:t>
              </a:r>
              <a:r>
                <a:rPr lang="zh-CN" altLang="en-US" sz="2200" b="1" dirty="0">
                  <a:solidFill>
                    <a:schemeClr val="bg1"/>
                  </a:solidFill>
                  <a:latin typeface="微软雅黑" pitchFamily="34" charset="-122"/>
                  <a:ea typeface="微软雅黑" pitchFamily="34" charset="-122"/>
                  <a:cs typeface="+mn-cs"/>
                </a:rPr>
                <a:t>心理危</a:t>
              </a:r>
              <a:r>
                <a:rPr lang="zh-CN" altLang="en-US" sz="2200" b="1" dirty="0">
                  <a:solidFill>
                    <a:schemeClr val="accent1">
                      <a:lumMod val="50000"/>
                    </a:schemeClr>
                  </a:solidFill>
                  <a:latin typeface="微软雅黑" pitchFamily="34" charset="-122"/>
                  <a:ea typeface="微软雅黑" pitchFamily="34" charset="-122"/>
                  <a:cs typeface="+mn-cs"/>
                </a:rPr>
                <a:t>机往往是突发的，出乎人们的意料，</a:t>
              </a:r>
              <a:r>
                <a:rPr lang="zh-CN" altLang="en-US" sz="2200" b="1" dirty="0">
                  <a:solidFill>
                    <a:schemeClr val="bg1"/>
                  </a:solidFill>
                  <a:latin typeface="微软雅黑" pitchFamily="34" charset="-122"/>
                  <a:ea typeface="微软雅黑" pitchFamily="34" charset="-122"/>
                  <a:cs typeface="+mn-cs"/>
                </a:rPr>
                <a:t>如果不能得</a:t>
              </a:r>
              <a:r>
                <a:rPr lang="zh-CN" altLang="en-US" sz="2200" b="1" dirty="0">
                  <a:solidFill>
                    <a:schemeClr val="accent1">
                      <a:lumMod val="50000"/>
                    </a:schemeClr>
                  </a:solidFill>
                  <a:latin typeface="微软雅黑" pitchFamily="34" charset="-122"/>
                  <a:ea typeface="微软雅黑" pitchFamily="34" charset="-122"/>
                  <a:cs typeface="+mn-cs"/>
                </a:rPr>
                <a:t>到及时控制和缓解，就会导致人们在</a:t>
              </a:r>
              <a:r>
                <a:rPr lang="zh-CN" altLang="en-US" sz="2200" b="1" dirty="0">
                  <a:solidFill>
                    <a:schemeClr val="bg1"/>
                  </a:solidFill>
                  <a:latin typeface="微软雅黑" pitchFamily="34" charset="-122"/>
                  <a:ea typeface="微软雅黑" pitchFamily="34" charset="-122"/>
                  <a:cs typeface="+mn-cs"/>
                </a:rPr>
                <a:t>认知、情感</a:t>
              </a:r>
              <a:r>
                <a:rPr lang="zh-CN" altLang="en-US" sz="2200" b="1" dirty="0">
                  <a:solidFill>
                    <a:schemeClr val="accent1">
                      <a:lumMod val="50000"/>
                    </a:schemeClr>
                  </a:solidFill>
                  <a:latin typeface="微软雅黑" pitchFamily="34" charset="-122"/>
                  <a:ea typeface="微软雅黑" pitchFamily="34" charset="-122"/>
                  <a:cs typeface="+mn-cs"/>
                </a:rPr>
                <a:t>、意志和行为上出现功能失调。</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500"/>
                            </p:stCondLst>
                            <p:childTnLst>
                              <p:par>
                                <p:cTn id="13" presetID="37"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9" presetID="10" presetClass="entr" presetSubtype="0" fill="hold" nodeType="withEffect">
                                  <p:stCondLst>
                                    <p:cond delay="4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par>
                                <p:cTn id="22" presetID="10" presetClass="entr" presetSubtype="0" fill="hold" nodeType="withEffect">
                                  <p:stCondLst>
                                    <p:cond delay="6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心理危机的识别</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descr="11.jpg"/>
          <p:cNvPicPr>
            <a:picLocks noChangeAspect="1"/>
          </p:cNvPicPr>
          <p:nvPr/>
        </p:nvPicPr>
        <p:blipFill>
          <a:blip r:embed="rId2"/>
          <a:srcRect/>
          <a:stretch>
            <a:fillRect/>
          </a:stretch>
        </p:blipFill>
        <p:spPr bwMode="auto">
          <a:xfrm>
            <a:off x="-1520825" y="238125"/>
            <a:ext cx="3041650" cy="682625"/>
          </a:xfrm>
          <a:prstGeom prst="rect">
            <a:avLst/>
          </a:prstGeom>
          <a:noFill/>
          <a:ln w="9525">
            <a:noFill/>
            <a:miter lim="800000"/>
            <a:headEnd/>
            <a:tailEnd/>
          </a:ln>
        </p:spPr>
      </p:pic>
      <p:grpSp>
        <p:nvGrpSpPr>
          <p:cNvPr id="14" name="Group 3"/>
          <p:cNvGrpSpPr>
            <a:grpSpLocks/>
          </p:cNvGrpSpPr>
          <p:nvPr/>
        </p:nvGrpSpPr>
        <p:grpSpPr bwMode="auto">
          <a:xfrm>
            <a:off x="4076700" y="830263"/>
            <a:ext cx="3800475" cy="3681412"/>
            <a:chOff x="0" y="0"/>
            <a:chExt cx="2494" cy="2419"/>
          </a:xfrm>
        </p:grpSpPr>
        <p:sp>
          <p:nvSpPr>
            <p:cNvPr id="15" name="Puzzle3"/>
            <p:cNvSpPr>
              <a:spLocks noEditPoints="1"/>
            </p:cNvSpPr>
            <p:nvPr/>
          </p:nvSpPr>
          <p:spPr bwMode="auto">
            <a:xfrm>
              <a:off x="1380" y="0"/>
              <a:ext cx="1114" cy="1514"/>
            </a:xfrm>
            <a:custGeom>
              <a:avLst/>
              <a:gdLst>
                <a:gd name="T0" fmla="*/ 2269 w 21600"/>
                <a:gd name="T1" fmla="*/ 7718 h 21600"/>
                <a:gd name="T2" fmla="*/ 19157 w 21600"/>
                <a:gd name="T3" fmla="*/ 20230 h 21600"/>
              </a:gdLst>
              <a:ahLst/>
              <a:cxnLst>
                <a:cxn ang="0">
                  <a:pos x="8544" y="21062"/>
                </a:cxn>
                <a:cxn ang="0">
                  <a:pos x="9396" y="20289"/>
                </a:cxn>
                <a:cxn ang="0">
                  <a:pos x="8650" y="19162"/>
                </a:cxn>
                <a:cxn ang="0">
                  <a:pos x="7993" y="17471"/>
                </a:cxn>
                <a:cxn ang="0">
                  <a:pos x="8615" y="16317"/>
                </a:cxn>
                <a:cxn ang="0">
                  <a:pos x="9663" y="15885"/>
                </a:cxn>
                <a:cxn ang="0">
                  <a:pos x="11279" y="15833"/>
                </a:cxn>
                <a:cxn ang="0">
                  <a:pos x="12611" y="16213"/>
                </a:cxn>
                <a:cxn ang="0">
                  <a:pos x="13517" y="17248"/>
                </a:cxn>
                <a:cxn ang="0">
                  <a:pos x="13109" y="18808"/>
                </a:cxn>
                <a:cxn ang="0">
                  <a:pos x="11883" y="20132"/>
                </a:cxn>
                <a:cxn ang="0">
                  <a:pos x="12327" y="20787"/>
                </a:cxn>
                <a:cxn ang="0">
                  <a:pos x="14317" y="21390"/>
                </a:cxn>
                <a:cxn ang="0">
                  <a:pos x="17407" y="21678"/>
                </a:cxn>
                <a:cxn ang="0">
                  <a:pos x="20214" y="21272"/>
                </a:cxn>
                <a:cxn ang="0">
                  <a:pos x="20321" y="19083"/>
                </a:cxn>
                <a:cxn ang="0">
                  <a:pos x="20551" y="15911"/>
                </a:cxn>
                <a:cxn ang="0">
                  <a:pos x="19521" y="15125"/>
                </a:cxn>
                <a:cxn ang="0">
                  <a:pos x="17994" y="15007"/>
                </a:cxn>
                <a:cxn ang="0">
                  <a:pos x="16661" y="15636"/>
                </a:cxn>
                <a:cxn ang="0">
                  <a:pos x="14619" y="15479"/>
                </a:cxn>
                <a:cxn ang="0">
                  <a:pos x="13393" y="14600"/>
                </a:cxn>
                <a:cxn ang="0">
                  <a:pos x="13180" y="13591"/>
                </a:cxn>
                <a:cxn ang="0">
                  <a:pos x="13588" y="12569"/>
                </a:cxn>
                <a:cxn ang="0">
                  <a:pos x="15436" y="11678"/>
                </a:cxn>
                <a:cxn ang="0">
                  <a:pos x="17514" y="11966"/>
                </a:cxn>
                <a:cxn ang="0">
                  <a:pos x="18669" y="12543"/>
                </a:cxn>
                <a:cxn ang="0">
                  <a:pos x="20072" y="12543"/>
                </a:cxn>
                <a:cxn ang="0">
                  <a:pos x="21298" y="12032"/>
                </a:cxn>
                <a:cxn ang="0">
                  <a:pos x="21653" y="10826"/>
                </a:cxn>
                <a:cxn ang="0">
                  <a:pos x="20800" y="7536"/>
                </a:cxn>
                <a:cxn ang="0">
                  <a:pos x="17656" y="7208"/>
                </a:cxn>
                <a:cxn ang="0">
                  <a:pos x="13695" y="6828"/>
                </a:cxn>
                <a:cxn ang="0">
                  <a:pos x="11919" y="5871"/>
                </a:cxn>
                <a:cxn ang="0">
                  <a:pos x="11723" y="4482"/>
                </a:cxn>
                <a:cxn ang="0">
                  <a:pos x="12700" y="3460"/>
                </a:cxn>
                <a:cxn ang="0">
                  <a:pos x="13357" y="1874"/>
                </a:cxn>
                <a:cxn ang="0">
                  <a:pos x="12665" y="616"/>
                </a:cxn>
                <a:cxn ang="0">
                  <a:pos x="11368" y="104"/>
                </a:cxn>
                <a:cxn ang="0">
                  <a:pos x="9574" y="104"/>
                </a:cxn>
                <a:cxn ang="0">
                  <a:pos x="8277" y="511"/>
                </a:cxn>
                <a:cxn ang="0">
                  <a:pos x="7353" y="1599"/>
                </a:cxn>
                <a:cxn ang="0">
                  <a:pos x="7833" y="3198"/>
                </a:cxn>
                <a:cxn ang="0">
                  <a:pos x="8846" y="4561"/>
                </a:cxn>
                <a:cxn ang="0">
                  <a:pos x="8135" y="5976"/>
                </a:cxn>
                <a:cxn ang="0">
                  <a:pos x="5684" y="6802"/>
                </a:cxn>
                <a:cxn ang="0">
                  <a:pos x="1545" y="6802"/>
                </a:cxn>
                <a:cxn ang="0">
                  <a:pos x="142" y="9869"/>
                </a:cxn>
                <a:cxn ang="0">
                  <a:pos x="497" y="11783"/>
                </a:cxn>
                <a:cxn ang="0">
                  <a:pos x="2131" y="12267"/>
                </a:cxn>
                <a:cxn ang="0">
                  <a:pos x="3872" y="11979"/>
                </a:cxn>
                <a:cxn ang="0">
                  <a:pos x="5506" y="11481"/>
                </a:cxn>
                <a:cxn ang="0">
                  <a:pos x="7353" y="12110"/>
                </a:cxn>
                <a:cxn ang="0">
                  <a:pos x="8028" y="13775"/>
                </a:cxn>
                <a:cxn ang="0">
                  <a:pos x="6803" y="14850"/>
                </a:cxn>
                <a:cxn ang="0">
                  <a:pos x="4849" y="15007"/>
                </a:cxn>
                <a:cxn ang="0">
                  <a:pos x="3428" y="14194"/>
                </a:cxn>
                <a:cxn ang="0">
                  <a:pos x="1811" y="14273"/>
                </a:cxn>
                <a:cxn ang="0">
                  <a:pos x="497" y="15177"/>
                </a:cxn>
                <a:cxn ang="0">
                  <a:pos x="497" y="17340"/>
                </a:cxn>
                <a:cxn ang="0">
                  <a:pos x="994" y="20132"/>
                </a:cxn>
                <a:cxn ang="0">
                  <a:pos x="1474" y="20997"/>
                </a:cxn>
                <a:cxn ang="0">
                  <a:pos x="5701" y="20721"/>
                </a:cxn>
              </a:cxnLst>
              <a:rect l="T0" t="T1" r="T2" b="T3"/>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rgbClr val="FF9E5D"/>
                </a:gs>
                <a:gs pos="100000">
                  <a:srgbClr val="FF6600"/>
                </a:gs>
              </a:gsLst>
              <a:lin ang="5400000" scaled="1"/>
            </a:gradFill>
            <a:ln w="57150" cmpd="sng">
              <a:solidFill>
                <a:srgbClr val="FFFFFF"/>
              </a:solidFill>
              <a:round/>
              <a:headEnd/>
              <a:tailEnd/>
            </a:ln>
            <a:effectLst>
              <a:outerShdw dist="135003" dir="2471156" algn="ctr" rotWithShape="0">
                <a:srgbClr val="000000">
                  <a:alpha val="50000"/>
                </a:srgbClr>
              </a:outerShdw>
            </a:effectLst>
          </p:spPr>
          <p:txBody>
            <a:bodyPr/>
            <a:lstStyle/>
            <a:p>
              <a:pPr fontAlgn="auto">
                <a:spcBef>
                  <a:spcPts val="0"/>
                </a:spcBef>
                <a:spcAft>
                  <a:spcPts val="0"/>
                </a:spcAft>
                <a:defRPr/>
              </a:pPr>
              <a:endParaRPr lang="zh-CN" altLang="en-US">
                <a:latin typeface="Arial" pitchFamily="34" charset="0"/>
                <a:ea typeface="+mn-ea"/>
                <a:cs typeface="+mn-cs"/>
              </a:endParaRPr>
            </a:p>
          </p:txBody>
        </p:sp>
        <p:sp>
          <p:nvSpPr>
            <p:cNvPr id="16" name="Puzzle2"/>
            <p:cNvSpPr>
              <a:spLocks noEditPoints="1"/>
            </p:cNvSpPr>
            <p:nvPr/>
          </p:nvSpPr>
          <p:spPr bwMode="auto">
            <a:xfrm>
              <a:off x="145" y="1040"/>
              <a:ext cx="1778" cy="1379"/>
            </a:xfrm>
            <a:custGeom>
              <a:avLst/>
              <a:gdLst>
                <a:gd name="T0" fmla="*/ 5394 w 21600"/>
                <a:gd name="T1" fmla="*/ 6735 h 21600"/>
                <a:gd name="T2" fmla="*/ 16182 w 21600"/>
                <a:gd name="T3" fmla="*/ 20441 h 21600"/>
              </a:gdLst>
              <a:ahLst/>
              <a:cxnLst>
                <a:cxn ang="0">
                  <a:pos x="3637" y="12694"/>
                </a:cxn>
                <a:cxn ang="0">
                  <a:pos x="2530" y="12142"/>
                </a:cxn>
                <a:cxn ang="0">
                  <a:pos x="1378" y="11634"/>
                </a:cxn>
                <a:cxn ang="0">
                  <a:pos x="553" y="12086"/>
                </a:cxn>
                <a:cxn ang="0">
                  <a:pos x="11" y="13386"/>
                </a:cxn>
                <a:cxn ang="0">
                  <a:pos x="451" y="14857"/>
                </a:cxn>
                <a:cxn ang="0">
                  <a:pos x="1208" y="15351"/>
                </a:cxn>
                <a:cxn ang="0">
                  <a:pos x="2225" y="15238"/>
                </a:cxn>
                <a:cxn ang="0">
                  <a:pos x="3615" y="14828"/>
                </a:cxn>
                <a:cxn ang="0">
                  <a:pos x="4179" y="15408"/>
                </a:cxn>
                <a:cxn ang="0">
                  <a:pos x="4552" y="17090"/>
                </a:cxn>
                <a:cxn ang="0">
                  <a:pos x="4552" y="19366"/>
                </a:cxn>
                <a:cxn ang="0">
                  <a:pos x="4744" y="21161"/>
                </a:cxn>
                <a:cxn ang="0">
                  <a:pos x="7410" y="21161"/>
                </a:cxn>
                <a:cxn ang="0">
                  <a:pos x="8969" y="20285"/>
                </a:cxn>
                <a:cxn ang="0">
                  <a:pos x="9433" y="18744"/>
                </a:cxn>
                <a:cxn ang="0">
                  <a:pos x="8777" y="17274"/>
                </a:cxn>
                <a:cxn ang="0">
                  <a:pos x="8472" y="15563"/>
                </a:cxn>
                <a:cxn ang="0">
                  <a:pos x="9060" y="14376"/>
                </a:cxn>
                <a:cxn ang="0">
                  <a:pos x="9884" y="13938"/>
                </a:cxn>
                <a:cxn ang="0">
                  <a:pos x="11037" y="13966"/>
                </a:cxn>
                <a:cxn ang="0">
                  <a:pos x="11861" y="14475"/>
                </a:cxn>
                <a:cxn ang="0">
                  <a:pos x="12291" y="15832"/>
                </a:cxn>
                <a:cxn ang="0">
                  <a:pos x="11884" y="17542"/>
                </a:cxn>
                <a:cxn ang="0">
                  <a:pos x="11251" y="18659"/>
                </a:cxn>
                <a:cxn ang="0">
                  <a:pos x="11376" y="20158"/>
                </a:cxn>
                <a:cxn ang="0">
                  <a:pos x="12528" y="21190"/>
                </a:cxn>
                <a:cxn ang="0">
                  <a:pos x="15025" y="21600"/>
                </a:cxn>
                <a:cxn ang="0">
                  <a:pos x="16821" y="21190"/>
                </a:cxn>
                <a:cxn ang="0">
                  <a:pos x="16719" y="18306"/>
                </a:cxn>
                <a:cxn ang="0">
                  <a:pos x="17081" y="15790"/>
                </a:cxn>
                <a:cxn ang="0">
                  <a:pos x="17905" y="15479"/>
                </a:cxn>
                <a:cxn ang="0">
                  <a:pos x="18866" y="16129"/>
                </a:cxn>
                <a:cxn ang="0">
                  <a:pos x="19860" y="16836"/>
                </a:cxn>
                <a:cxn ang="0">
                  <a:pos x="21035" y="16412"/>
                </a:cxn>
                <a:cxn ang="0">
                  <a:pos x="21600" y="14885"/>
                </a:cxn>
                <a:cxn ang="0">
                  <a:pos x="21419" y="13909"/>
                </a:cxn>
                <a:cxn ang="0">
                  <a:pos x="20357" y="12821"/>
                </a:cxn>
                <a:cxn ang="0">
                  <a:pos x="19148" y="12962"/>
                </a:cxn>
                <a:cxn ang="0">
                  <a:pos x="18470" y="13740"/>
                </a:cxn>
                <a:cxn ang="0">
                  <a:pos x="17499" y="13726"/>
                </a:cxn>
                <a:cxn ang="0">
                  <a:pos x="16889" y="12991"/>
                </a:cxn>
                <a:cxn ang="0">
                  <a:pos x="16889" y="8566"/>
                </a:cxn>
                <a:cxn ang="0">
                  <a:pos x="16154" y="6177"/>
                </a:cxn>
                <a:cxn ang="0">
                  <a:pos x="14200" y="6332"/>
                </a:cxn>
                <a:cxn ang="0">
                  <a:pos x="12358" y="5838"/>
                </a:cxn>
                <a:cxn ang="0">
                  <a:pos x="11466" y="5187"/>
                </a:cxn>
                <a:cxn ang="0">
                  <a:pos x="11443" y="4410"/>
                </a:cxn>
                <a:cxn ang="0">
                  <a:pos x="12336" y="2756"/>
                </a:cxn>
                <a:cxn ang="0">
                  <a:pos x="12246" y="1046"/>
                </a:cxn>
                <a:cxn ang="0">
                  <a:pos x="11579" y="310"/>
                </a:cxn>
                <a:cxn ang="0">
                  <a:pos x="10619" y="28"/>
                </a:cxn>
                <a:cxn ang="0">
                  <a:pos x="9692" y="226"/>
                </a:cxn>
                <a:cxn ang="0">
                  <a:pos x="9128" y="791"/>
                </a:cxn>
                <a:cxn ang="0">
                  <a:pos x="8913" y="2445"/>
                </a:cxn>
                <a:cxn ang="0">
                  <a:pos x="9579" y="4085"/>
                </a:cxn>
                <a:cxn ang="0">
                  <a:pos x="9715" y="5216"/>
                </a:cxn>
                <a:cxn ang="0">
                  <a:pos x="8845" y="5767"/>
                </a:cxn>
                <a:cxn ang="0">
                  <a:pos x="7433" y="5329"/>
                </a:cxn>
                <a:cxn ang="0">
                  <a:pos x="4744" y="5597"/>
                </a:cxn>
                <a:cxn ang="0">
                  <a:pos x="4315" y="7930"/>
                </a:cxn>
                <a:cxn ang="0">
                  <a:pos x="4484" y="11520"/>
                </a:cxn>
              </a:cxnLst>
              <a:rect l="T0" t="T1" r="T2" b="T3"/>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FFE88B"/>
                </a:gs>
                <a:gs pos="100000">
                  <a:srgbClr val="FFCC00"/>
                </a:gs>
              </a:gsLst>
              <a:lin ang="5400000" scaled="1"/>
            </a:gradFill>
            <a:ln w="57150" cmpd="sng">
              <a:solidFill>
                <a:srgbClr val="FFFFFF"/>
              </a:solidFill>
              <a:round/>
              <a:headEnd/>
              <a:tailEnd/>
            </a:ln>
            <a:effectLst>
              <a:outerShdw dist="135003" dir="2471156" algn="ctr" rotWithShape="0">
                <a:srgbClr val="000000">
                  <a:alpha val="50000"/>
                </a:srgbClr>
              </a:outerShdw>
            </a:effectLst>
          </p:spPr>
          <p:txBody>
            <a:bodyPr/>
            <a:lstStyle/>
            <a:p>
              <a:pPr fontAlgn="auto">
                <a:spcBef>
                  <a:spcPts val="0"/>
                </a:spcBef>
                <a:spcAft>
                  <a:spcPts val="0"/>
                </a:spcAft>
                <a:defRPr/>
              </a:pPr>
              <a:endParaRPr lang="zh-CN" altLang="en-US">
                <a:latin typeface="Arial" pitchFamily="34" charset="0"/>
                <a:ea typeface="+mn-ea"/>
                <a:cs typeface="+mn-cs"/>
              </a:endParaRPr>
            </a:p>
          </p:txBody>
        </p:sp>
        <p:sp>
          <p:nvSpPr>
            <p:cNvPr id="18" name="Puzzle1"/>
            <p:cNvSpPr>
              <a:spLocks noEditPoints="1"/>
            </p:cNvSpPr>
            <p:nvPr/>
          </p:nvSpPr>
          <p:spPr bwMode="auto">
            <a:xfrm>
              <a:off x="0" y="458"/>
              <a:ext cx="1800" cy="1051"/>
            </a:xfrm>
            <a:custGeom>
              <a:avLst/>
              <a:gdLst>
                <a:gd name="T0" fmla="*/ 6084 w 21600"/>
                <a:gd name="T1" fmla="*/ 2569 h 21600"/>
                <a:gd name="T2" fmla="*/ 16128 w 21600"/>
                <a:gd name="T3" fmla="*/ 19545 h 21600"/>
              </a:gdLst>
              <a:ahLst/>
              <a:cxnLst>
                <a:cxn ang="0">
                  <a:pos x="10012" y="20426"/>
                </a:cxn>
                <a:cxn ang="0">
                  <a:pos x="10068" y="19142"/>
                </a:cxn>
                <a:cxn ang="0">
                  <a:pos x="9382" y="17466"/>
                </a:cxn>
                <a:cxn ang="0">
                  <a:pos x="9101" y="15753"/>
                </a:cxn>
                <a:cxn ang="0">
                  <a:pos x="9855" y="13611"/>
                </a:cxn>
                <a:cxn ang="0">
                  <a:pos x="11351" y="12885"/>
                </a:cxn>
                <a:cxn ang="0">
                  <a:pos x="12555" y="14244"/>
                </a:cxn>
                <a:cxn ang="0">
                  <a:pos x="12813" y="16535"/>
                </a:cxn>
                <a:cxn ang="0">
                  <a:pos x="11868" y="18751"/>
                </a:cxn>
                <a:cxn ang="0">
                  <a:pos x="11632" y="19942"/>
                </a:cxn>
                <a:cxn ang="0">
                  <a:pos x="12206" y="21004"/>
                </a:cxn>
                <a:cxn ang="0">
                  <a:pos x="13983" y="21693"/>
                </a:cxn>
                <a:cxn ang="0">
                  <a:pos x="16132" y="21432"/>
                </a:cxn>
                <a:cxn ang="0">
                  <a:pos x="17133" y="20222"/>
                </a:cxn>
                <a:cxn ang="0">
                  <a:pos x="17066" y="17261"/>
                </a:cxn>
                <a:cxn ang="0">
                  <a:pos x="16717" y="13071"/>
                </a:cxn>
                <a:cxn ang="0">
                  <a:pos x="17370" y="11470"/>
                </a:cxn>
                <a:cxn ang="0">
                  <a:pos x="18382" y="10893"/>
                </a:cxn>
                <a:cxn ang="0">
                  <a:pos x="19271" y="11861"/>
                </a:cxn>
                <a:cxn ang="0">
                  <a:pos x="20452" y="12215"/>
                </a:cxn>
                <a:cxn ang="0">
                  <a:pos x="21465" y="11079"/>
                </a:cxn>
                <a:cxn ang="0">
                  <a:pos x="21465" y="8751"/>
                </a:cxn>
                <a:cxn ang="0">
                  <a:pos x="20452" y="7317"/>
                </a:cxn>
                <a:cxn ang="0">
                  <a:pos x="19271" y="7504"/>
                </a:cxn>
                <a:cxn ang="0">
                  <a:pos x="18270" y="8286"/>
                </a:cxn>
                <a:cxn ang="0">
                  <a:pos x="17133" y="7969"/>
                </a:cxn>
                <a:cxn ang="0">
                  <a:pos x="16616" y="6498"/>
                </a:cxn>
                <a:cxn ang="0">
                  <a:pos x="16908" y="1173"/>
                </a:cxn>
                <a:cxn ang="0">
                  <a:pos x="15063" y="353"/>
                </a:cxn>
                <a:cxn ang="0">
                  <a:pos x="12982" y="18"/>
                </a:cxn>
                <a:cxn ang="0">
                  <a:pos x="12363" y="1210"/>
                </a:cxn>
                <a:cxn ang="0">
                  <a:pos x="12386" y="3240"/>
                </a:cxn>
                <a:cxn ang="0">
                  <a:pos x="13162" y="5251"/>
                </a:cxn>
                <a:cxn ang="0">
                  <a:pos x="13050" y="7429"/>
                </a:cxn>
                <a:cxn ang="0">
                  <a:pos x="11756" y="8788"/>
                </a:cxn>
                <a:cxn ang="0">
                  <a:pos x="10721" y="8640"/>
                </a:cxn>
                <a:cxn ang="0">
                  <a:pos x="9900" y="7392"/>
                </a:cxn>
                <a:cxn ang="0">
                  <a:pos x="9753" y="4990"/>
                </a:cxn>
                <a:cxn ang="0">
                  <a:pos x="10395" y="3351"/>
                </a:cxn>
                <a:cxn ang="0">
                  <a:pos x="10395" y="1880"/>
                </a:cxn>
                <a:cxn ang="0">
                  <a:pos x="9191" y="670"/>
                </a:cxn>
                <a:cxn ang="0">
                  <a:pos x="6187" y="521"/>
                </a:cxn>
                <a:cxn ang="0">
                  <a:pos x="5175" y="3556"/>
                </a:cxn>
                <a:cxn ang="0">
                  <a:pos x="5366" y="7168"/>
                </a:cxn>
                <a:cxn ang="0">
                  <a:pos x="5006" y="8248"/>
                </a:cxn>
                <a:cxn ang="0">
                  <a:pos x="4095" y="8788"/>
                </a:cxn>
                <a:cxn ang="0">
                  <a:pos x="3251" y="8491"/>
                </a:cxn>
                <a:cxn ang="0">
                  <a:pos x="2407" y="7541"/>
                </a:cxn>
                <a:cxn ang="0">
                  <a:pos x="989" y="7708"/>
                </a:cxn>
                <a:cxn ang="0">
                  <a:pos x="191" y="9142"/>
                </a:cxn>
                <a:cxn ang="0">
                  <a:pos x="33" y="10706"/>
                </a:cxn>
                <a:cxn ang="0">
                  <a:pos x="292" y="11973"/>
                </a:cxn>
                <a:cxn ang="0">
                  <a:pos x="1395" y="13108"/>
                </a:cxn>
                <a:cxn ang="0">
                  <a:pos x="2587" y="12792"/>
                </a:cxn>
                <a:cxn ang="0">
                  <a:pos x="3408" y="12103"/>
                </a:cxn>
                <a:cxn ang="0">
                  <a:pos x="4353" y="12643"/>
                </a:cxn>
                <a:cxn ang="0">
                  <a:pos x="4702" y="14282"/>
                </a:cxn>
                <a:cxn ang="0">
                  <a:pos x="4590" y="19514"/>
                </a:cxn>
                <a:cxn ang="0">
                  <a:pos x="5265" y="21078"/>
                </a:cxn>
                <a:cxn ang="0">
                  <a:pos x="8696" y="20855"/>
                </a:cxn>
              </a:cxnLst>
              <a:rect l="T0" t="T1" r="T2" b="T3"/>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accent1"/>
                </a:gs>
                <a:gs pos="100000">
                  <a:srgbClr val="576869"/>
                </a:gs>
              </a:gsLst>
              <a:lin ang="18900000" scaled="1"/>
            </a:gradFill>
            <a:ln w="57150" cmpd="sng">
              <a:solidFill>
                <a:srgbClr val="FFFFFF"/>
              </a:solidFill>
              <a:round/>
              <a:headEnd/>
              <a:tailEnd/>
            </a:ln>
            <a:effectLst>
              <a:outerShdw dist="135003" dir="2471156" algn="ctr" rotWithShape="0">
                <a:srgbClr val="000000">
                  <a:alpha val="50000"/>
                </a:srgbClr>
              </a:outerShdw>
            </a:effectLst>
          </p:spPr>
          <p:txBody>
            <a:bodyPr/>
            <a:lstStyle/>
            <a:p>
              <a:pPr fontAlgn="auto">
                <a:spcBef>
                  <a:spcPts val="0"/>
                </a:spcBef>
                <a:spcAft>
                  <a:spcPts val="0"/>
                </a:spcAft>
                <a:defRPr/>
              </a:pPr>
              <a:endParaRPr lang="zh-CN" altLang="en-US">
                <a:latin typeface="Arial" pitchFamily="34" charset="0"/>
                <a:ea typeface="+mn-ea"/>
                <a:cs typeface="+mn-cs"/>
              </a:endParaRPr>
            </a:p>
          </p:txBody>
        </p:sp>
      </p:grpSp>
      <p:sp>
        <p:nvSpPr>
          <p:cNvPr id="19" name="TextBox 18"/>
          <p:cNvSpPr txBox="1"/>
          <p:nvPr/>
        </p:nvSpPr>
        <p:spPr>
          <a:xfrm>
            <a:off x="1957388" y="1684338"/>
            <a:ext cx="2341562" cy="738187"/>
          </a:xfrm>
          <a:prstGeom prst="rect">
            <a:avLst/>
          </a:prstGeom>
          <a:noFill/>
        </p:spPr>
        <p:txBody>
          <a:bodyPr>
            <a:spAutoFit/>
          </a:bodyPr>
          <a:lstStyle/>
          <a:p>
            <a:pPr fontAlgn="auto">
              <a:spcBef>
                <a:spcPts val="0"/>
              </a:spcBef>
              <a:spcAft>
                <a:spcPts val="0"/>
              </a:spcAft>
              <a:defRPr/>
            </a:pPr>
            <a:r>
              <a:rPr lang="en-US" altLang="zh-CN" sz="2400" b="1" dirty="0">
                <a:solidFill>
                  <a:schemeClr val="accent1">
                    <a:lumMod val="75000"/>
                  </a:schemeClr>
                </a:solidFill>
                <a:latin typeface="微软雅黑" pitchFamily="34" charset="-122"/>
                <a:ea typeface="微软雅黑" pitchFamily="34" charset="-122"/>
                <a:cs typeface="+mn-cs"/>
              </a:rPr>
              <a:t>1</a:t>
            </a:r>
            <a:r>
              <a:rPr lang="zh-CN" altLang="en-US" sz="2400" b="1" dirty="0">
                <a:solidFill>
                  <a:schemeClr val="accent1">
                    <a:lumMod val="75000"/>
                  </a:schemeClr>
                </a:solidFill>
                <a:latin typeface="微软雅黑" pitchFamily="34" charset="-122"/>
                <a:ea typeface="微软雅黑" pitchFamily="34" charset="-122"/>
                <a:cs typeface="+mn-cs"/>
              </a:rPr>
              <a:t>、认知表现 </a:t>
            </a:r>
          </a:p>
          <a:p>
            <a:pPr fontAlgn="auto">
              <a:spcBef>
                <a:spcPts val="0"/>
              </a:spcBef>
              <a:spcAft>
                <a:spcPts val="0"/>
              </a:spcAft>
              <a:defRPr/>
            </a:pPr>
            <a:endParaRPr lang="zh-CN" altLang="en-US" dirty="0">
              <a:latin typeface="+mn-lt"/>
              <a:ea typeface="+mn-ea"/>
              <a:cs typeface="+mn-cs"/>
            </a:endParaRPr>
          </a:p>
        </p:txBody>
      </p:sp>
      <p:sp>
        <p:nvSpPr>
          <p:cNvPr id="20" name="TextBox 19"/>
          <p:cNvSpPr txBox="1">
            <a:spLocks noChangeArrowheads="1"/>
          </p:cNvSpPr>
          <p:nvPr/>
        </p:nvSpPr>
        <p:spPr bwMode="auto">
          <a:xfrm>
            <a:off x="1155700" y="2181225"/>
            <a:ext cx="2870200" cy="3068638"/>
          </a:xfrm>
          <a:prstGeom prst="rect">
            <a:avLst/>
          </a:prstGeom>
          <a:noFill/>
          <a:ln w="9525">
            <a:noFill/>
            <a:miter lim="800000"/>
            <a:headEnd/>
            <a:tailEnd/>
          </a:ln>
        </p:spPr>
        <p:txBody>
          <a:bodyPr>
            <a:spAutoFit/>
          </a:bodyPr>
          <a:lstStyle/>
          <a:p>
            <a:pPr>
              <a:lnSpc>
                <a:spcPts val="2600"/>
              </a:lnSpc>
            </a:pPr>
            <a:r>
              <a:rPr lang="zh-CN" altLang="en-US">
                <a:latin typeface="微软雅黑" pitchFamily="34" charset="-122"/>
                <a:ea typeface="微软雅黑" pitchFamily="34" charset="-122"/>
              </a:rPr>
              <a:t>        </a:t>
            </a:r>
            <a:r>
              <a:rPr lang="zh-CN" altLang="en-US" sz="2000">
                <a:latin typeface="微软雅黑" pitchFamily="34" charset="-122"/>
                <a:ea typeface="微软雅黑" pitchFamily="34" charset="-122"/>
              </a:rPr>
              <a:t>认知是指人们认识客观事物的过程，反映客观事物的特性与联系，并揭露客观事物对人的意义和作用的心理活动。认知是人的最基本的心理过程，它包括感觉、知觉、记忆、想象、思维和语言等。</a:t>
            </a:r>
          </a:p>
        </p:txBody>
      </p:sp>
      <p:sp>
        <p:nvSpPr>
          <p:cNvPr id="21" name="TextBox 20"/>
          <p:cNvSpPr txBox="1"/>
          <p:nvPr/>
        </p:nvSpPr>
        <p:spPr>
          <a:xfrm>
            <a:off x="4732338" y="4668838"/>
            <a:ext cx="3128962" cy="738187"/>
          </a:xfrm>
          <a:prstGeom prst="rect">
            <a:avLst/>
          </a:prstGeom>
          <a:noFill/>
        </p:spPr>
        <p:txBody>
          <a:bodyPr>
            <a:spAutoFit/>
          </a:bodyPr>
          <a:lstStyle/>
          <a:p>
            <a:pPr fontAlgn="auto">
              <a:spcBef>
                <a:spcPts val="0"/>
              </a:spcBef>
              <a:spcAft>
                <a:spcPts val="0"/>
              </a:spcAft>
              <a:defRPr/>
            </a:pPr>
            <a:r>
              <a:rPr lang="en-US" altLang="zh-CN" sz="2400" b="1" dirty="0">
                <a:solidFill>
                  <a:schemeClr val="accent4">
                    <a:lumMod val="75000"/>
                  </a:schemeClr>
                </a:solidFill>
                <a:latin typeface="微软雅黑" pitchFamily="34" charset="-122"/>
                <a:ea typeface="微软雅黑" pitchFamily="34" charset="-122"/>
                <a:cs typeface="+mn-cs"/>
              </a:rPr>
              <a:t>2</a:t>
            </a:r>
            <a:r>
              <a:rPr lang="zh-CN" altLang="en-US" sz="2400" b="1" dirty="0">
                <a:solidFill>
                  <a:schemeClr val="accent4">
                    <a:lumMod val="75000"/>
                  </a:schemeClr>
                </a:solidFill>
                <a:latin typeface="微软雅黑" pitchFamily="34" charset="-122"/>
                <a:ea typeface="微软雅黑" pitchFamily="34" charset="-122"/>
                <a:cs typeface="+mn-cs"/>
              </a:rPr>
              <a:t>、情绪表现 </a:t>
            </a:r>
          </a:p>
          <a:p>
            <a:pPr fontAlgn="auto">
              <a:spcBef>
                <a:spcPts val="0"/>
              </a:spcBef>
              <a:spcAft>
                <a:spcPts val="0"/>
              </a:spcAft>
              <a:defRPr/>
            </a:pPr>
            <a:endParaRPr lang="zh-CN" altLang="en-US" dirty="0">
              <a:latin typeface="+mn-lt"/>
              <a:ea typeface="+mn-ea"/>
              <a:cs typeface="+mn-cs"/>
            </a:endParaRPr>
          </a:p>
        </p:txBody>
      </p:sp>
      <p:sp>
        <p:nvSpPr>
          <p:cNvPr id="22" name="TextBox 21"/>
          <p:cNvSpPr txBox="1">
            <a:spLocks noChangeArrowheads="1"/>
          </p:cNvSpPr>
          <p:nvPr/>
        </p:nvSpPr>
        <p:spPr bwMode="auto">
          <a:xfrm>
            <a:off x="3289300" y="5199063"/>
            <a:ext cx="5518150" cy="1370012"/>
          </a:xfrm>
          <a:prstGeom prst="rect">
            <a:avLst/>
          </a:prstGeom>
          <a:noFill/>
          <a:ln w="9525">
            <a:noFill/>
            <a:miter lim="800000"/>
            <a:headEnd/>
            <a:tailEnd/>
          </a:ln>
        </p:spPr>
        <p:txBody>
          <a:bodyPr>
            <a:spAutoFit/>
          </a:bodyPr>
          <a:lstStyle/>
          <a:p>
            <a:pPr>
              <a:lnSpc>
                <a:spcPts val="2600"/>
              </a:lnSpc>
            </a:pPr>
            <a:r>
              <a:rPr lang="zh-CN" altLang="en-US" sz="2000">
                <a:latin typeface="宋体" charset="-122"/>
                <a:ea typeface="宋体" charset="-122"/>
              </a:rPr>
              <a:t>    </a:t>
            </a:r>
            <a:r>
              <a:rPr lang="zh-CN" altLang="en-US">
                <a:latin typeface="微软雅黑" pitchFamily="34" charset="-122"/>
                <a:ea typeface="微软雅黑" pitchFamily="34" charset="-122"/>
              </a:rPr>
              <a:t>情绪具有外显性。大学生在心理危机状态下，会有特定的情绪反应，主要表现为焦虑、恐惧、抑郁、愤怒、沮丧、紧张、绝望、烦躁、害怕等。</a:t>
            </a:r>
          </a:p>
          <a:p>
            <a:endParaRPr lang="zh-CN" altLang="en-US">
              <a:latin typeface="等线"/>
            </a:endParaRPr>
          </a:p>
        </p:txBody>
      </p:sp>
      <p:sp>
        <p:nvSpPr>
          <p:cNvPr id="23" name="TextBox 22"/>
          <p:cNvSpPr txBox="1">
            <a:spLocks noChangeArrowheads="1"/>
          </p:cNvSpPr>
          <p:nvPr/>
        </p:nvSpPr>
        <p:spPr bwMode="auto">
          <a:xfrm>
            <a:off x="8245475" y="1747838"/>
            <a:ext cx="2470150" cy="739775"/>
          </a:xfrm>
          <a:prstGeom prst="rect">
            <a:avLst/>
          </a:prstGeom>
          <a:noFill/>
          <a:ln w="9525">
            <a:noFill/>
            <a:miter lim="800000"/>
            <a:headEnd/>
            <a:tailEnd/>
          </a:ln>
        </p:spPr>
        <p:txBody>
          <a:bodyPr>
            <a:spAutoFit/>
          </a:bodyPr>
          <a:lstStyle/>
          <a:p>
            <a:r>
              <a:rPr lang="en-US" altLang="zh-CN" sz="2400" b="1">
                <a:solidFill>
                  <a:schemeClr val="accent2"/>
                </a:solidFill>
                <a:latin typeface="微软雅黑" pitchFamily="34" charset="-122"/>
                <a:ea typeface="微软雅黑" pitchFamily="34" charset="-122"/>
              </a:rPr>
              <a:t>3</a:t>
            </a:r>
            <a:r>
              <a:rPr lang="zh-CN" altLang="en-US" sz="2400" b="1">
                <a:solidFill>
                  <a:schemeClr val="accent2"/>
                </a:solidFill>
                <a:latin typeface="微软雅黑" pitchFamily="34" charset="-122"/>
                <a:ea typeface="微软雅黑" pitchFamily="34" charset="-122"/>
              </a:rPr>
              <a:t>、行为表现</a:t>
            </a:r>
          </a:p>
          <a:p>
            <a:endParaRPr lang="zh-CN" altLang="en-US">
              <a:latin typeface="等线"/>
            </a:endParaRPr>
          </a:p>
        </p:txBody>
      </p:sp>
      <p:sp>
        <p:nvSpPr>
          <p:cNvPr id="24" name="TextBox 23"/>
          <p:cNvSpPr txBox="1">
            <a:spLocks noChangeArrowheads="1"/>
          </p:cNvSpPr>
          <p:nvPr/>
        </p:nvSpPr>
        <p:spPr bwMode="auto">
          <a:xfrm>
            <a:off x="8213725" y="2222500"/>
            <a:ext cx="2982913" cy="2759075"/>
          </a:xfrm>
          <a:prstGeom prst="rect">
            <a:avLst/>
          </a:prstGeom>
          <a:noFill/>
          <a:ln w="9525">
            <a:noFill/>
            <a:miter lim="800000"/>
            <a:headEnd/>
            <a:tailEnd/>
          </a:ln>
        </p:spPr>
        <p:txBody>
          <a:bodyPr>
            <a:spAutoFit/>
          </a:bodyPr>
          <a:lstStyle/>
          <a:p>
            <a:pPr>
              <a:lnSpc>
                <a:spcPts val="2600"/>
              </a:lnSpc>
            </a:pPr>
            <a:r>
              <a:rPr lang="zh-CN" altLang="en-US">
                <a:latin typeface="微软雅黑" pitchFamily="34" charset="-122"/>
                <a:ea typeface="微软雅黑" pitchFamily="34" charset="-122"/>
              </a:rPr>
              <a:t>        心理危机中的行为表现是大学生为减轻和排解痛苦而采取的一种防御机制，而处于心理危机状态中的大学生往往会表现出否认、攻击、放纵、逃避、退缩等消极的行为反应。</a:t>
            </a:r>
          </a:p>
          <a:p>
            <a:pPr>
              <a:lnSpc>
                <a:spcPts val="2600"/>
              </a:lnSpc>
            </a:pPr>
            <a:endParaRPr lang="zh-CN" altLang="en-US">
              <a:latin typeface="微软雅黑" pitchFamily="34" charset="-122"/>
              <a:ea typeface="微软雅黑" pitchFamily="3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000"/>
                            </p:stCondLst>
                            <p:childTnLst>
                              <p:par>
                                <p:cTn id="26" presetID="12" presetClass="entr" presetSubtype="2"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slide(fromRight)">
                                      <p:cBhvr>
                                        <p:cTn id="28" dur="500"/>
                                        <p:tgtEl>
                                          <p:spTgt spid="19"/>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slide(fromTop)">
                                      <p:cBhvr>
                                        <p:cTn id="31" dur="500"/>
                                        <p:tgtEl>
                                          <p:spTgt spid="21"/>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slide(fromLeft)">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0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0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0" grpId="0"/>
      <p:bldP spid="21" grpId="0"/>
      <p:bldP spid="22" grpId="0"/>
      <p:bldP spid="23"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1906588" y="496888"/>
            <a:ext cx="27273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心理危机的识别</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a:off x="0" y="1093788"/>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descr="11.jpg"/>
          <p:cNvPicPr>
            <a:picLocks noChangeAspect="1"/>
          </p:cNvPicPr>
          <p:nvPr/>
        </p:nvPicPr>
        <p:blipFill>
          <a:blip r:embed="rId2"/>
          <a:srcRect/>
          <a:stretch>
            <a:fillRect/>
          </a:stretch>
        </p:blipFill>
        <p:spPr bwMode="auto">
          <a:xfrm>
            <a:off x="-1520825" y="238125"/>
            <a:ext cx="3041650" cy="682625"/>
          </a:xfrm>
          <a:prstGeom prst="rect">
            <a:avLst/>
          </a:prstGeom>
          <a:noFill/>
          <a:ln w="9525">
            <a:noFill/>
            <a:miter lim="800000"/>
            <a:headEnd/>
            <a:tailEnd/>
          </a:ln>
        </p:spPr>
      </p:pic>
      <p:sp>
        <p:nvSpPr>
          <p:cNvPr id="17" name="矩形 16"/>
          <p:cNvSpPr/>
          <p:nvPr/>
        </p:nvSpPr>
        <p:spPr>
          <a:xfrm>
            <a:off x="2101850" y="1492250"/>
            <a:ext cx="8902700" cy="1106488"/>
          </a:xfrm>
          <a:prstGeom prst="rect">
            <a:avLst/>
          </a:prstGeom>
        </p:spPr>
        <p:txBody>
          <a:bodyPr>
            <a:spAutoFit/>
          </a:bodyPr>
          <a:lstStyle/>
          <a:p>
            <a:pPr fontAlgn="auto">
              <a:spcBef>
                <a:spcPts val="0"/>
              </a:spcBef>
              <a:spcAft>
                <a:spcPts val="0"/>
              </a:spcAft>
              <a:defRPr/>
            </a:pPr>
            <a:r>
              <a:rPr lang="zh-CN" altLang="en-US" dirty="0">
                <a:latin typeface="华文隶书" pitchFamily="2" charset="-122"/>
                <a:ea typeface="华文隶书" pitchFamily="2" charset="-122"/>
                <a:cs typeface="+mn-cs"/>
              </a:rPr>
              <a:t>     </a:t>
            </a:r>
            <a:r>
              <a:rPr lang="zh-CN" altLang="en-US" sz="2200" dirty="0">
                <a:solidFill>
                  <a:schemeClr val="accent1">
                    <a:lumMod val="50000"/>
                  </a:schemeClr>
                </a:solidFill>
                <a:latin typeface="微软雅黑" pitchFamily="34" charset="-122"/>
                <a:ea typeface="微软雅黑" pitchFamily="34" charset="-122"/>
                <a:cs typeface="+mn-cs"/>
              </a:rPr>
              <a:t>只有了解了心理危机的表现，才能识别你或你所关心的人是否需要帮助。以下情况是心理压力超过应对能力的征兆，存在的越多且持续的时间越长，就越需要帮助。</a:t>
            </a:r>
            <a:r>
              <a:rPr lang="zh-CN" altLang="en-US" sz="2200" b="1" dirty="0">
                <a:solidFill>
                  <a:schemeClr val="accent1">
                    <a:lumMod val="50000"/>
                  </a:schemeClr>
                </a:solidFill>
                <a:latin typeface="微软雅黑" pitchFamily="34" charset="-122"/>
                <a:ea typeface="微软雅黑" pitchFamily="34" charset="-122"/>
                <a:cs typeface="+mn-cs"/>
              </a:rPr>
              <a:t> </a:t>
            </a:r>
            <a:endParaRPr lang="zh-CN" altLang="en-US" sz="2200" dirty="0">
              <a:solidFill>
                <a:schemeClr val="accent1">
                  <a:lumMod val="50000"/>
                </a:schemeClr>
              </a:solidFill>
              <a:latin typeface="微软雅黑" pitchFamily="34" charset="-122"/>
              <a:ea typeface="微软雅黑" pitchFamily="34" charset="-122"/>
              <a:cs typeface="+mn-cs"/>
            </a:endParaRPr>
          </a:p>
        </p:txBody>
      </p:sp>
      <p:grpSp>
        <p:nvGrpSpPr>
          <p:cNvPr id="66" name="组合 65"/>
          <p:cNvGrpSpPr/>
          <p:nvPr/>
        </p:nvGrpSpPr>
        <p:grpSpPr>
          <a:xfrm>
            <a:off x="3320373" y="3275678"/>
            <a:ext cx="1797538" cy="1798638"/>
            <a:chOff x="1988887" y="2759326"/>
            <a:chExt cx="1164473" cy="1798638"/>
          </a:xfrm>
          <a:solidFill>
            <a:schemeClr val="accent1">
              <a:lumMod val="50000"/>
            </a:schemeClr>
          </a:solidFill>
        </p:grpSpPr>
        <p:sp>
          <p:nvSpPr>
            <p:cNvPr id="26" name="矩形 25"/>
            <p:cNvSpPr/>
            <p:nvPr/>
          </p:nvSpPr>
          <p:spPr bwMode="auto">
            <a:xfrm>
              <a:off x="1988887" y="2759326"/>
              <a:ext cx="1164473"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2"/>
            <p:cNvSpPr>
              <a:spLocks noChangeArrowheads="1"/>
            </p:cNvSpPr>
            <p:nvPr/>
          </p:nvSpPr>
          <p:spPr bwMode="auto">
            <a:xfrm>
              <a:off x="2050792" y="3076826"/>
              <a:ext cx="1029483" cy="1077218"/>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1600" b="1" dirty="0">
                  <a:solidFill>
                    <a:schemeClr val="bg1"/>
                  </a:solidFill>
                  <a:latin typeface="微软雅黑" pitchFamily="34" charset="-122"/>
                  <a:ea typeface="微软雅黑" pitchFamily="34" charset="-122"/>
                  <a:cs typeface="+mn-cs"/>
                </a:rPr>
                <a:t>    直接表露自己处于痛苦、抑郁、无望或无价值感中。</a:t>
              </a:r>
            </a:p>
          </p:txBody>
        </p:sp>
      </p:grpSp>
      <p:sp>
        <p:nvSpPr>
          <p:cNvPr id="27" name="矩形 26"/>
          <p:cNvSpPr/>
          <p:nvPr/>
        </p:nvSpPr>
        <p:spPr bwMode="auto">
          <a:xfrm>
            <a:off x="5118100" y="3275013"/>
            <a:ext cx="1736725" cy="17986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 name="组合 63"/>
          <p:cNvGrpSpPr/>
          <p:nvPr/>
        </p:nvGrpSpPr>
        <p:grpSpPr>
          <a:xfrm>
            <a:off x="6844945" y="3269328"/>
            <a:ext cx="1798784" cy="1798638"/>
            <a:chOff x="4343052" y="2759326"/>
            <a:chExt cx="1165957" cy="1798638"/>
          </a:xfrm>
          <a:solidFill>
            <a:schemeClr val="accent1">
              <a:lumMod val="60000"/>
              <a:lumOff val="40000"/>
            </a:schemeClr>
          </a:solidFill>
        </p:grpSpPr>
        <p:sp>
          <p:nvSpPr>
            <p:cNvPr id="28" name="矩形 27"/>
            <p:cNvSpPr/>
            <p:nvPr/>
          </p:nvSpPr>
          <p:spPr bwMode="auto">
            <a:xfrm>
              <a:off x="4343052" y="2759326"/>
              <a:ext cx="1165957"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35" name="矩形 29"/>
            <p:cNvSpPr>
              <a:spLocks noChangeArrowheads="1"/>
            </p:cNvSpPr>
            <p:nvPr/>
          </p:nvSpPr>
          <p:spPr bwMode="auto">
            <a:xfrm>
              <a:off x="4488784" y="3114926"/>
              <a:ext cx="941963" cy="1015663"/>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2000" b="1" dirty="0">
                  <a:solidFill>
                    <a:schemeClr val="accent1">
                      <a:lumMod val="50000"/>
                    </a:schemeClr>
                  </a:solidFill>
                  <a:latin typeface="微软雅黑" pitchFamily="34" charset="-122"/>
                  <a:ea typeface="微软雅黑" pitchFamily="34" charset="-122"/>
                  <a:cs typeface="+mn-cs"/>
                </a:rPr>
                <a:t>    孤僻、人际交往明显减少。</a:t>
              </a:r>
            </a:p>
          </p:txBody>
        </p:sp>
      </p:grpSp>
      <p:grpSp>
        <p:nvGrpSpPr>
          <p:cNvPr id="63" name="组合 62"/>
          <p:cNvGrpSpPr/>
          <p:nvPr/>
        </p:nvGrpSpPr>
        <p:grpSpPr>
          <a:xfrm>
            <a:off x="8651687" y="3256628"/>
            <a:ext cx="1776458" cy="1798638"/>
            <a:chOff x="5520876" y="2759326"/>
            <a:chExt cx="1165957" cy="1798638"/>
          </a:xfrm>
          <a:solidFill>
            <a:schemeClr val="accent1">
              <a:lumMod val="40000"/>
              <a:lumOff val="60000"/>
            </a:schemeClr>
          </a:solidFill>
        </p:grpSpPr>
        <p:sp>
          <p:nvSpPr>
            <p:cNvPr id="29" name="矩形 28"/>
            <p:cNvSpPr/>
            <p:nvPr/>
          </p:nvSpPr>
          <p:spPr bwMode="auto">
            <a:xfrm>
              <a:off x="5520876" y="2759326"/>
              <a:ext cx="1165957"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0"/>
            <p:cNvSpPr>
              <a:spLocks noChangeArrowheads="1"/>
            </p:cNvSpPr>
            <p:nvPr/>
          </p:nvSpPr>
          <p:spPr bwMode="auto">
            <a:xfrm>
              <a:off x="5594480" y="3114926"/>
              <a:ext cx="1066569" cy="1015663"/>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2000" b="1" dirty="0">
                  <a:solidFill>
                    <a:schemeClr val="accent1">
                      <a:lumMod val="50000"/>
                    </a:schemeClr>
                  </a:solidFill>
                  <a:latin typeface="宋体" pitchFamily="2" charset="-122"/>
                  <a:ea typeface="宋体" pitchFamily="2" charset="-122"/>
                  <a:cs typeface="+mn-cs"/>
                </a:rPr>
                <a:t>    </a:t>
              </a:r>
              <a:r>
                <a:rPr lang="zh-CN" altLang="en-US" sz="2000" b="1" dirty="0">
                  <a:solidFill>
                    <a:schemeClr val="accent1">
                      <a:lumMod val="50000"/>
                    </a:schemeClr>
                  </a:solidFill>
                  <a:latin typeface="微软雅黑" pitchFamily="34" charset="-122"/>
                  <a:ea typeface="微软雅黑" pitchFamily="34" charset="-122"/>
                  <a:cs typeface="+mn-cs"/>
                </a:rPr>
                <a:t>无缘无故地生气或与人敌对。</a:t>
              </a:r>
            </a:p>
          </p:txBody>
        </p:sp>
      </p:grpSp>
      <p:grpSp>
        <p:nvGrpSpPr>
          <p:cNvPr id="62" name="组合 61"/>
          <p:cNvGrpSpPr/>
          <p:nvPr/>
        </p:nvGrpSpPr>
        <p:grpSpPr>
          <a:xfrm>
            <a:off x="10432861" y="3256628"/>
            <a:ext cx="1761672" cy="1798638"/>
            <a:chOff x="6698700" y="2759326"/>
            <a:chExt cx="1164473" cy="1798638"/>
          </a:xfrm>
          <a:solidFill>
            <a:schemeClr val="accent1">
              <a:lumMod val="20000"/>
              <a:lumOff val="80000"/>
            </a:schemeClr>
          </a:solidFill>
        </p:grpSpPr>
        <p:sp>
          <p:nvSpPr>
            <p:cNvPr id="30" name="矩形 29"/>
            <p:cNvSpPr/>
            <p:nvPr/>
          </p:nvSpPr>
          <p:spPr bwMode="auto">
            <a:xfrm>
              <a:off x="6698700" y="2759326"/>
              <a:ext cx="1164473"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1"/>
            <p:cNvSpPr>
              <a:spLocks noChangeArrowheads="1"/>
            </p:cNvSpPr>
            <p:nvPr/>
          </p:nvSpPr>
          <p:spPr bwMode="auto">
            <a:xfrm>
              <a:off x="6763969" y="3114926"/>
              <a:ext cx="1032450" cy="1015663"/>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2000" b="1" dirty="0">
                  <a:solidFill>
                    <a:schemeClr val="accent1">
                      <a:lumMod val="50000"/>
                    </a:schemeClr>
                  </a:solidFill>
                  <a:latin typeface="宋体" pitchFamily="2" charset="-122"/>
                  <a:ea typeface="宋体" pitchFamily="2" charset="-122"/>
                  <a:cs typeface="+mn-cs"/>
                </a:rPr>
                <a:t>    </a:t>
              </a:r>
              <a:r>
                <a:rPr lang="zh-CN" altLang="en-US" sz="2000" b="1" dirty="0">
                  <a:solidFill>
                    <a:schemeClr val="accent1">
                      <a:lumMod val="50000"/>
                    </a:schemeClr>
                  </a:solidFill>
                  <a:latin typeface="微软雅黑" pitchFamily="34" charset="-122"/>
                  <a:ea typeface="微软雅黑" pitchFamily="34" charset="-122"/>
                  <a:cs typeface="+mn-cs"/>
                </a:rPr>
                <a:t>酒精或毒品的使用量增加。</a:t>
              </a:r>
            </a:p>
          </p:txBody>
        </p:sp>
      </p:grpSp>
      <p:grpSp>
        <p:nvGrpSpPr>
          <p:cNvPr id="61" name="组合 60"/>
          <p:cNvGrpSpPr/>
          <p:nvPr/>
        </p:nvGrpSpPr>
        <p:grpSpPr>
          <a:xfrm>
            <a:off x="3320693" y="5059362"/>
            <a:ext cx="1787901" cy="1798638"/>
            <a:chOff x="7876524" y="2759326"/>
            <a:chExt cx="1164473" cy="1798638"/>
          </a:xfrm>
          <a:solidFill>
            <a:schemeClr val="accent1">
              <a:lumMod val="20000"/>
              <a:lumOff val="80000"/>
            </a:schemeClr>
          </a:solidFill>
        </p:grpSpPr>
        <p:sp>
          <p:nvSpPr>
            <p:cNvPr id="31" name="矩形 30"/>
            <p:cNvSpPr/>
            <p:nvPr/>
          </p:nvSpPr>
          <p:spPr bwMode="auto">
            <a:xfrm>
              <a:off x="7876524" y="2759326"/>
              <a:ext cx="1164473"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2"/>
            <p:cNvSpPr>
              <a:spLocks noChangeArrowheads="1"/>
            </p:cNvSpPr>
            <p:nvPr/>
          </p:nvSpPr>
          <p:spPr bwMode="auto">
            <a:xfrm>
              <a:off x="7940085" y="3140326"/>
              <a:ext cx="1046345" cy="707886"/>
            </a:xfrm>
            <a:prstGeom prst="rect">
              <a:avLst/>
            </a:prstGeom>
            <a:grpFill/>
            <a:ln w="9525">
              <a:noFill/>
              <a:miter lim="800000"/>
              <a:headEnd/>
              <a:tailEnd/>
            </a:ln>
          </p:spPr>
          <p:txBody>
            <a:bodyPr wrap="none">
              <a:spAutoFit/>
            </a:bodyPr>
            <a:lstStyle/>
            <a:p>
              <a:pPr fontAlgn="auto">
                <a:spcBef>
                  <a:spcPts val="0"/>
                </a:spcBef>
                <a:spcAft>
                  <a:spcPts val="0"/>
                </a:spcAft>
                <a:defRPr/>
              </a:pPr>
              <a:r>
                <a:rPr lang="zh-CN" altLang="en-US" sz="2000" b="1" dirty="0">
                  <a:latin typeface="宋体" pitchFamily="2" charset="-122"/>
                  <a:ea typeface="宋体" pitchFamily="2" charset="-122"/>
                  <a:cs typeface="+mn-cs"/>
                </a:rPr>
                <a:t>   </a:t>
              </a:r>
              <a:r>
                <a:rPr lang="zh-CN" altLang="en-US" sz="2000" b="1" dirty="0">
                  <a:solidFill>
                    <a:schemeClr val="accent1">
                      <a:lumMod val="50000"/>
                    </a:schemeClr>
                  </a:solidFill>
                  <a:latin typeface="微软雅黑" pitchFamily="34" charset="-122"/>
                  <a:ea typeface="微软雅黑" pitchFamily="34" charset="-122"/>
                  <a:cs typeface="+mn-cs"/>
                </a:rPr>
                <a:t>行为紊乱</a:t>
              </a:r>
              <a:endParaRPr lang="en-US" altLang="zh-CN" sz="2000" b="1" dirty="0">
                <a:solidFill>
                  <a:schemeClr val="accent1">
                    <a:lumMod val="50000"/>
                  </a:schemeClr>
                </a:solidFill>
                <a:latin typeface="微软雅黑" pitchFamily="34" charset="-122"/>
                <a:ea typeface="微软雅黑" pitchFamily="34" charset="-122"/>
                <a:cs typeface="+mn-cs"/>
              </a:endParaRPr>
            </a:p>
            <a:p>
              <a:pPr fontAlgn="auto">
                <a:spcBef>
                  <a:spcPts val="0"/>
                </a:spcBef>
                <a:spcAft>
                  <a:spcPts val="0"/>
                </a:spcAft>
                <a:defRPr/>
              </a:pPr>
              <a:r>
                <a:rPr lang="zh-CN" altLang="en-US" sz="2000" b="1" dirty="0">
                  <a:solidFill>
                    <a:schemeClr val="accent1">
                      <a:lumMod val="50000"/>
                    </a:schemeClr>
                  </a:solidFill>
                  <a:latin typeface="微软雅黑" pitchFamily="34" charset="-122"/>
                  <a:ea typeface="微软雅黑" pitchFamily="34" charset="-122"/>
                  <a:cs typeface="+mn-cs"/>
                </a:rPr>
                <a:t>或古怪。</a:t>
              </a:r>
            </a:p>
          </p:txBody>
        </p:sp>
      </p:grpSp>
      <p:grpSp>
        <p:nvGrpSpPr>
          <p:cNvPr id="60" name="组合 59"/>
          <p:cNvGrpSpPr/>
          <p:nvPr/>
        </p:nvGrpSpPr>
        <p:grpSpPr>
          <a:xfrm>
            <a:off x="5101367" y="5059362"/>
            <a:ext cx="1780674" cy="1798638"/>
            <a:chOff x="9054348" y="2759326"/>
            <a:chExt cx="1164473" cy="1798638"/>
          </a:xfrm>
          <a:solidFill>
            <a:schemeClr val="accent1">
              <a:lumMod val="40000"/>
              <a:lumOff val="60000"/>
            </a:schemeClr>
          </a:solidFill>
        </p:grpSpPr>
        <p:sp>
          <p:nvSpPr>
            <p:cNvPr id="32" name="矩形 31"/>
            <p:cNvSpPr/>
            <p:nvPr/>
          </p:nvSpPr>
          <p:spPr bwMode="auto">
            <a:xfrm>
              <a:off x="9054348" y="2759326"/>
              <a:ext cx="1164473" cy="17986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3"/>
            <p:cNvSpPr>
              <a:spLocks noChangeArrowheads="1"/>
            </p:cNvSpPr>
            <p:nvPr/>
          </p:nvSpPr>
          <p:spPr bwMode="auto">
            <a:xfrm>
              <a:off x="9143049" y="2873626"/>
              <a:ext cx="1033934" cy="1569660"/>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1600" b="1" dirty="0">
                  <a:latin typeface="宋体" pitchFamily="2" charset="-122"/>
                  <a:ea typeface="宋体" pitchFamily="2" charset="-122"/>
                  <a:cs typeface="+mn-cs"/>
                </a:rPr>
                <a:t>    </a:t>
              </a:r>
              <a:r>
                <a:rPr lang="zh-CN" altLang="en-US" sz="1600" b="1" dirty="0">
                  <a:solidFill>
                    <a:schemeClr val="accent1">
                      <a:lumMod val="50000"/>
                    </a:schemeClr>
                  </a:solidFill>
                  <a:latin typeface="微软雅黑" pitchFamily="34" charset="-122"/>
                  <a:ea typeface="微软雅黑" pitchFamily="34" charset="-122"/>
                  <a:cs typeface="+mn-cs"/>
                </a:rPr>
                <a:t>睡眠、饮食或体重明显增减，过度疲劳，体质或个人卫生状况下降。</a:t>
              </a:r>
              <a:endParaRPr lang="zh-CN" altLang="en-US" sz="2000" b="1" dirty="0">
                <a:solidFill>
                  <a:schemeClr val="accent1">
                    <a:lumMod val="50000"/>
                  </a:schemeClr>
                </a:solidFill>
                <a:latin typeface="微软雅黑" pitchFamily="34" charset="-122"/>
                <a:ea typeface="微软雅黑" pitchFamily="34" charset="-122"/>
                <a:cs typeface="+mn-cs"/>
              </a:endParaRPr>
            </a:p>
          </p:txBody>
        </p:sp>
      </p:grpSp>
      <p:grpSp>
        <p:nvGrpSpPr>
          <p:cNvPr id="59" name="组合 58"/>
          <p:cNvGrpSpPr/>
          <p:nvPr/>
        </p:nvGrpSpPr>
        <p:grpSpPr>
          <a:xfrm>
            <a:off x="6865999" y="5059362"/>
            <a:ext cx="1796716" cy="1798638"/>
            <a:chOff x="3871329" y="4559551"/>
            <a:chExt cx="1165957" cy="1798638"/>
          </a:xfrm>
          <a:solidFill>
            <a:schemeClr val="accent1">
              <a:lumMod val="60000"/>
              <a:lumOff val="40000"/>
            </a:schemeClr>
          </a:solidFill>
        </p:grpSpPr>
        <p:sp>
          <p:nvSpPr>
            <p:cNvPr id="48" name="矩形 22"/>
            <p:cNvSpPr>
              <a:spLocks noChangeArrowheads="1"/>
            </p:cNvSpPr>
            <p:nvPr/>
          </p:nvSpPr>
          <p:spPr bwMode="auto">
            <a:xfrm>
              <a:off x="3871329" y="4559551"/>
              <a:ext cx="1165957" cy="1798638"/>
            </a:xfrm>
            <a:prstGeom prst="rect">
              <a:avLst/>
            </a:prstGeom>
            <a:grpFill/>
            <a:ln w="25400" algn="ctr">
              <a:noFill/>
              <a:miter lim="800000"/>
              <a:headEnd/>
              <a:tailEnd/>
            </a:ln>
          </p:spPr>
          <p:txBody>
            <a:bodyPr anchor="ctr"/>
            <a:lstStyle/>
            <a:p>
              <a:pPr algn="ctr" fontAlgn="auto">
                <a:spcBef>
                  <a:spcPts val="0"/>
                </a:spcBef>
                <a:spcAft>
                  <a:spcPts val="0"/>
                </a:spcAft>
                <a:defRPr/>
              </a:pPr>
              <a:endParaRPr lang="zh-CN" altLang="en-US">
                <a:solidFill>
                  <a:schemeClr val="lt1"/>
                </a:solidFill>
                <a:latin typeface="+mn-lt"/>
                <a:ea typeface="+mn-ea"/>
                <a:cs typeface="+mn-cs"/>
              </a:endParaRPr>
            </a:p>
          </p:txBody>
        </p:sp>
        <p:sp>
          <p:nvSpPr>
            <p:cNvPr id="51" name="矩形 29"/>
            <p:cNvSpPr>
              <a:spLocks noChangeArrowheads="1"/>
            </p:cNvSpPr>
            <p:nvPr/>
          </p:nvSpPr>
          <p:spPr bwMode="auto">
            <a:xfrm>
              <a:off x="3978299" y="4653214"/>
              <a:ext cx="941963" cy="1384995"/>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1400" b="1" dirty="0">
                  <a:latin typeface="宋体" pitchFamily="2" charset="-122"/>
                  <a:ea typeface="宋体" pitchFamily="2" charset="-122"/>
                  <a:cs typeface="+mn-cs"/>
                </a:rPr>
                <a:t>    </a:t>
              </a:r>
              <a:r>
                <a:rPr lang="zh-CN" altLang="en-US" sz="1400" b="1" dirty="0">
                  <a:solidFill>
                    <a:schemeClr val="accent1">
                      <a:lumMod val="50000"/>
                    </a:schemeClr>
                  </a:solidFill>
                  <a:latin typeface="微软雅黑" pitchFamily="34" charset="-122"/>
                  <a:ea typeface="微软雅黑" pitchFamily="34" charset="-122"/>
                  <a:cs typeface="+mn-cs"/>
                </a:rPr>
                <a:t>日记或其他发挥想象力的作品透露出的主题为无望、脱离社会、愤怒、绝望、自杀或者死亡。</a:t>
              </a:r>
              <a:endParaRPr lang="zh-CN" altLang="en-US" sz="1600" b="1" dirty="0">
                <a:solidFill>
                  <a:schemeClr val="accent1">
                    <a:lumMod val="50000"/>
                  </a:schemeClr>
                </a:solidFill>
                <a:latin typeface="微软雅黑" pitchFamily="34" charset="-122"/>
                <a:ea typeface="微软雅黑" pitchFamily="34" charset="-122"/>
                <a:cs typeface="+mn-cs"/>
              </a:endParaRPr>
            </a:p>
          </p:txBody>
        </p:sp>
      </p:grpSp>
      <p:grpSp>
        <p:nvGrpSpPr>
          <p:cNvPr id="58" name="组合 57"/>
          <p:cNvGrpSpPr/>
          <p:nvPr/>
        </p:nvGrpSpPr>
        <p:grpSpPr>
          <a:xfrm>
            <a:off x="8646673" y="5059362"/>
            <a:ext cx="1796716" cy="1798638"/>
            <a:chOff x="5049153" y="4559551"/>
            <a:chExt cx="1165957" cy="1798638"/>
          </a:xfrm>
          <a:solidFill>
            <a:schemeClr val="accent1">
              <a:lumMod val="75000"/>
            </a:schemeClr>
          </a:solidFill>
        </p:grpSpPr>
        <p:sp>
          <p:nvSpPr>
            <p:cNvPr id="49" name="矩形 23"/>
            <p:cNvSpPr>
              <a:spLocks noChangeArrowheads="1"/>
            </p:cNvSpPr>
            <p:nvPr/>
          </p:nvSpPr>
          <p:spPr bwMode="auto">
            <a:xfrm>
              <a:off x="5049153" y="4559551"/>
              <a:ext cx="1165957" cy="1798638"/>
            </a:xfrm>
            <a:prstGeom prst="rect">
              <a:avLst/>
            </a:prstGeom>
            <a:grpFill/>
            <a:ln w="25400" algn="ctr">
              <a:noFill/>
              <a:miter lim="800000"/>
              <a:headEnd/>
              <a:tailEnd/>
            </a:ln>
          </p:spPr>
          <p:txBody>
            <a:bodyPr anchor="ctr"/>
            <a:lstStyle/>
            <a:p>
              <a:pPr algn="ctr" fontAlgn="auto">
                <a:spcBef>
                  <a:spcPts val="0"/>
                </a:spcBef>
                <a:spcAft>
                  <a:spcPts val="0"/>
                </a:spcAft>
                <a:defRPr/>
              </a:pPr>
              <a:endParaRPr lang="zh-CN" altLang="en-US">
                <a:solidFill>
                  <a:schemeClr val="lt1"/>
                </a:solidFill>
                <a:latin typeface="+mn-lt"/>
                <a:ea typeface="+mn-ea"/>
                <a:cs typeface="+mn-cs"/>
              </a:endParaRPr>
            </a:p>
          </p:txBody>
        </p:sp>
        <p:sp>
          <p:nvSpPr>
            <p:cNvPr id="52" name="矩形 30"/>
            <p:cNvSpPr>
              <a:spLocks noChangeArrowheads="1"/>
            </p:cNvSpPr>
            <p:nvPr/>
          </p:nvSpPr>
          <p:spPr bwMode="auto">
            <a:xfrm>
              <a:off x="5089697" y="4711952"/>
              <a:ext cx="1066569" cy="1384995"/>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sz="1400" b="1" dirty="0">
                  <a:latin typeface="微软雅黑" pitchFamily="34" charset="-122"/>
                  <a:ea typeface="微软雅黑" pitchFamily="34" charset="-122"/>
                  <a:cs typeface="+mn-cs"/>
                </a:rPr>
                <a:t>    </a:t>
              </a:r>
              <a:r>
                <a:rPr lang="zh-CN" altLang="en-US" sz="1400" b="1" dirty="0">
                  <a:solidFill>
                    <a:schemeClr val="bg1"/>
                  </a:solidFill>
                  <a:latin typeface="微软雅黑" pitchFamily="34" charset="-122"/>
                  <a:ea typeface="微软雅黑" pitchFamily="34" charset="-122"/>
                  <a:cs typeface="+mn-cs"/>
                </a:rPr>
                <a:t>任何书面或口头表达出的内容像是在临终告别或透露出自杀的倾向，如“我会离开很长一段时间</a:t>
              </a:r>
              <a:r>
                <a:rPr lang="en-US" altLang="zh-CN" sz="1400" b="1" dirty="0">
                  <a:solidFill>
                    <a:schemeClr val="bg1"/>
                  </a:solidFill>
                  <a:latin typeface="微软雅黑" pitchFamily="34" charset="-122"/>
                  <a:ea typeface="微软雅黑" pitchFamily="34" charset="-122"/>
                  <a:cs typeface="+mn-cs"/>
                </a:rPr>
                <a:t>……”</a:t>
              </a:r>
            </a:p>
          </p:txBody>
        </p:sp>
      </p:grpSp>
      <p:grpSp>
        <p:nvGrpSpPr>
          <p:cNvPr id="57" name="组合 56"/>
          <p:cNvGrpSpPr/>
          <p:nvPr/>
        </p:nvGrpSpPr>
        <p:grpSpPr>
          <a:xfrm>
            <a:off x="10427347" y="5059362"/>
            <a:ext cx="1764632" cy="1798638"/>
            <a:chOff x="6249228" y="4589713"/>
            <a:chExt cx="1164473" cy="1798638"/>
          </a:xfrm>
          <a:solidFill>
            <a:schemeClr val="accent1">
              <a:lumMod val="50000"/>
            </a:schemeClr>
          </a:solidFill>
        </p:grpSpPr>
        <p:sp>
          <p:nvSpPr>
            <p:cNvPr id="50" name="矩形 24"/>
            <p:cNvSpPr>
              <a:spLocks noChangeArrowheads="1"/>
            </p:cNvSpPr>
            <p:nvPr/>
          </p:nvSpPr>
          <p:spPr bwMode="auto">
            <a:xfrm>
              <a:off x="6249228" y="4589713"/>
              <a:ext cx="1164473" cy="1798638"/>
            </a:xfrm>
            <a:prstGeom prst="rect">
              <a:avLst/>
            </a:prstGeom>
            <a:grpFill/>
            <a:ln w="25400" algn="ctr">
              <a:noFill/>
              <a:miter lim="800000"/>
              <a:headEnd/>
              <a:tailEnd/>
            </a:ln>
          </p:spPr>
          <p:txBody>
            <a:bodyPr anchor="ctr"/>
            <a:lstStyle/>
            <a:p>
              <a:pPr algn="ctr" fontAlgn="auto">
                <a:spcBef>
                  <a:spcPts val="0"/>
                </a:spcBef>
                <a:spcAft>
                  <a:spcPts val="0"/>
                </a:spcAft>
                <a:defRPr/>
              </a:pPr>
              <a:endParaRPr lang="zh-CN" altLang="en-US">
                <a:solidFill>
                  <a:schemeClr val="lt1"/>
                </a:solidFill>
                <a:latin typeface="+mn-lt"/>
                <a:ea typeface="+mn-ea"/>
                <a:cs typeface="+mn-cs"/>
              </a:endParaRPr>
            </a:p>
          </p:txBody>
        </p:sp>
        <p:sp>
          <p:nvSpPr>
            <p:cNvPr id="53" name="矩形 31"/>
            <p:cNvSpPr>
              <a:spLocks noChangeArrowheads="1"/>
            </p:cNvSpPr>
            <p:nvPr/>
          </p:nvSpPr>
          <p:spPr bwMode="auto">
            <a:xfrm>
              <a:off x="6315981" y="4919913"/>
              <a:ext cx="1032450" cy="677108"/>
            </a:xfrm>
            <a:prstGeom prst="rect">
              <a:avLst/>
            </a:prstGeom>
            <a:grpFill/>
            <a:ln w="9525">
              <a:noFill/>
              <a:miter lim="800000"/>
              <a:headEnd/>
              <a:tailEnd/>
            </a:ln>
          </p:spPr>
          <p:txBody>
            <a:bodyPr>
              <a:spAutoFit/>
            </a:bodyPr>
            <a:lstStyle/>
            <a:p>
              <a:pPr fontAlgn="auto">
                <a:spcBef>
                  <a:spcPct val="20000"/>
                </a:spcBef>
                <a:spcAft>
                  <a:spcPts val="0"/>
                </a:spcAft>
                <a:defRPr/>
              </a:pPr>
              <a:r>
                <a:rPr lang="zh-CN" altLang="en-US" sz="2000" b="1" dirty="0">
                  <a:latin typeface="宋体" pitchFamily="2" charset="-122"/>
                  <a:ea typeface="宋体" pitchFamily="2" charset="-122"/>
                  <a:cs typeface="+mn-cs"/>
                </a:rPr>
                <a:t>   </a:t>
              </a:r>
              <a:r>
                <a:rPr lang="zh-CN" altLang="en-US" b="1" dirty="0">
                  <a:solidFill>
                    <a:schemeClr val="bg1"/>
                  </a:solidFill>
                  <a:latin typeface="微软雅黑" pitchFamily="34" charset="-122"/>
                  <a:ea typeface="微软雅黑" pitchFamily="34" charset="-122"/>
                  <a:cs typeface="+mn-cs"/>
                </a:rPr>
                <a:t>出现自伤或自杀行为。 </a:t>
              </a:r>
              <a:endParaRPr lang="zh-CN" altLang="en-US" sz="1400" b="1" dirty="0">
                <a:solidFill>
                  <a:schemeClr val="bg1"/>
                </a:solidFill>
                <a:latin typeface="微软雅黑" pitchFamily="34" charset="-122"/>
                <a:ea typeface="微软雅黑" pitchFamily="34" charset="-122"/>
                <a:cs typeface="+mn-cs"/>
              </a:endParaRPr>
            </a:p>
          </p:txBody>
        </p:sp>
      </p:grpSp>
      <p:sp>
        <p:nvSpPr>
          <p:cNvPr id="61455" name="TextBox 67"/>
          <p:cNvSpPr txBox="1">
            <a:spLocks noChangeArrowheads="1"/>
          </p:cNvSpPr>
          <p:nvPr/>
        </p:nvSpPr>
        <p:spPr bwMode="auto">
          <a:xfrm>
            <a:off x="5189538" y="3402013"/>
            <a:ext cx="1581150" cy="1600200"/>
          </a:xfrm>
          <a:prstGeom prst="rect">
            <a:avLst/>
          </a:prstGeom>
          <a:noFill/>
          <a:ln w="9525">
            <a:noFill/>
            <a:miter lim="800000"/>
            <a:headEnd/>
            <a:tailEnd/>
          </a:ln>
        </p:spPr>
        <p:txBody>
          <a:bodyPr>
            <a:spAutoFit/>
          </a:bodyPr>
          <a:lstStyle/>
          <a:p>
            <a:r>
              <a:rPr lang="zh-CN" altLang="en-US" sz="1200" b="1">
                <a:latin typeface="宋体" charset="-122"/>
                <a:ea typeface="宋体" charset="-122"/>
              </a:rPr>
              <a:t>    </a:t>
            </a:r>
            <a:r>
              <a:rPr lang="zh-CN" altLang="en-US" sz="1400" b="1">
                <a:solidFill>
                  <a:schemeClr val="bg1"/>
                </a:solidFill>
                <a:latin typeface="微软雅黑" pitchFamily="34" charset="-122"/>
                <a:ea typeface="微软雅黑" pitchFamily="34" charset="-122"/>
              </a:rPr>
              <a:t>易激动，过分依赖，持续不断地悲伤或焦虑，常常流泪，注意力不集中、成绩下降、经常缺勤。</a:t>
            </a:r>
          </a:p>
          <a:p>
            <a:endParaRPr lang="zh-CN" altLang="en-US" sz="1200">
              <a:latin typeface="等线"/>
            </a:endParaRPr>
          </a:p>
        </p:txBody>
      </p:sp>
      <p:pic>
        <p:nvPicPr>
          <p:cNvPr id="61456" name="图片 69" descr="11cc.jpg"/>
          <p:cNvPicPr>
            <a:picLocks noChangeAspect="1"/>
          </p:cNvPicPr>
          <p:nvPr/>
        </p:nvPicPr>
        <p:blipFill>
          <a:blip r:embed="rId3"/>
          <a:srcRect/>
          <a:stretch>
            <a:fillRect/>
          </a:stretch>
        </p:blipFill>
        <p:spPr bwMode="auto">
          <a:xfrm>
            <a:off x="-3508375" y="3289300"/>
            <a:ext cx="6553200" cy="3797300"/>
          </a:xfrm>
          <a:prstGeom prst="rect">
            <a:avLst/>
          </a:prstGeom>
          <a:noFill/>
          <a:ln w="9525">
            <a:noFill/>
            <a:miter lim="800000"/>
            <a:headEnd/>
            <a:tailEnd/>
          </a:ln>
        </p:spPr>
      </p:pic>
      <p:cxnSp>
        <p:nvCxnSpPr>
          <p:cNvPr id="74" name="直接连接符 73"/>
          <p:cNvCxnSpPr/>
          <p:nvPr/>
        </p:nvCxnSpPr>
        <p:spPr>
          <a:xfrm>
            <a:off x="3213100" y="5054600"/>
            <a:ext cx="89789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a:stretch>
            <a:fillRect/>
          </a:stretch>
        </p:blipFill>
        <p:spPr bwMode="auto">
          <a:xfrm>
            <a:off x="695325" y="2346325"/>
            <a:ext cx="5124450" cy="2808288"/>
          </a:xfrm>
          <a:prstGeom prst="rect">
            <a:avLst/>
          </a:prstGeom>
          <a:noFill/>
          <a:ln w="9525">
            <a:noFill/>
            <a:miter lim="800000"/>
            <a:headEnd/>
            <a:tailEnd/>
          </a:ln>
        </p:spPr>
      </p:pic>
      <p:cxnSp>
        <p:nvCxnSpPr>
          <p:cNvPr id="5" name="Straight Connector 66"/>
          <p:cNvCxnSpPr/>
          <p:nvPr/>
        </p:nvCxnSpPr>
        <p:spPr>
          <a:xfrm flipH="1">
            <a:off x="6359525" y="2316163"/>
            <a:ext cx="11113" cy="2838450"/>
          </a:xfrm>
          <a:prstGeom prst="line">
            <a:avLst/>
          </a:prstGeom>
          <a:noFill/>
          <a:ln w="9525" cap="flat" cmpd="sng" algn="ctr">
            <a:solidFill>
              <a:schemeClr val="tx1">
                <a:lumMod val="50000"/>
                <a:lumOff val="50000"/>
              </a:schemeClr>
            </a:solidFill>
            <a:prstDash val="sysDot"/>
          </a:ln>
          <a:effectLst/>
        </p:spPr>
      </p:cxnSp>
      <p:grpSp>
        <p:nvGrpSpPr>
          <p:cNvPr id="8" name="组合 7"/>
          <p:cNvGrpSpPr>
            <a:grpSpLocks/>
          </p:cNvGrpSpPr>
          <p:nvPr/>
        </p:nvGrpSpPr>
        <p:grpSpPr bwMode="auto">
          <a:xfrm>
            <a:off x="6596063" y="2406650"/>
            <a:ext cx="595312" cy="534988"/>
            <a:chOff x="6586578" y="2807988"/>
            <a:chExt cx="595480" cy="535188"/>
          </a:xfrm>
        </p:grpSpPr>
        <p:sp>
          <p:nvSpPr>
            <p:cNvPr id="9" name="椭圆 8"/>
            <p:cNvSpPr/>
            <p:nvPr/>
          </p:nvSpPr>
          <p:spPr>
            <a:xfrm>
              <a:off x="6586578" y="2807988"/>
              <a:ext cx="535138" cy="535188"/>
            </a:xfrm>
            <a:prstGeom prst="ellipse">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62485" name="矩形 9"/>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01</a:t>
              </a:r>
              <a:endParaRPr lang="zh-CN" altLang="en-US" sz="2000" b="1" i="1">
                <a:solidFill>
                  <a:srgbClr val="FFFFFF"/>
                </a:solidFill>
                <a:latin typeface="Calibri" pitchFamily="34" charset="0"/>
                <a:ea typeface="宋体" charset="-122"/>
              </a:endParaRPr>
            </a:p>
          </p:txBody>
        </p:sp>
      </p:grpSp>
      <p:grpSp>
        <p:nvGrpSpPr>
          <p:cNvPr id="11" name="组合 10"/>
          <p:cNvGrpSpPr>
            <a:grpSpLocks/>
          </p:cNvGrpSpPr>
          <p:nvPr/>
        </p:nvGrpSpPr>
        <p:grpSpPr bwMode="auto">
          <a:xfrm>
            <a:off x="6611938" y="3082925"/>
            <a:ext cx="595312" cy="534988"/>
            <a:chOff x="6586578" y="2807988"/>
            <a:chExt cx="595480" cy="535188"/>
          </a:xfrm>
        </p:grpSpPr>
        <p:sp>
          <p:nvSpPr>
            <p:cNvPr id="12" name="椭圆 11"/>
            <p:cNvSpPr/>
            <p:nvPr/>
          </p:nvSpPr>
          <p:spPr>
            <a:xfrm>
              <a:off x="6586578" y="2807988"/>
              <a:ext cx="535138" cy="535188"/>
            </a:xfrm>
            <a:prstGeom prst="ellipse">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62483" name="矩形 12"/>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02</a:t>
              </a:r>
              <a:endParaRPr lang="zh-CN" altLang="en-US" sz="2000" b="1" i="1">
                <a:solidFill>
                  <a:srgbClr val="FFFFFF"/>
                </a:solidFill>
                <a:latin typeface="Calibri" pitchFamily="34" charset="0"/>
                <a:ea typeface="宋体" charset="-122"/>
              </a:endParaRPr>
            </a:p>
          </p:txBody>
        </p:sp>
      </p:grpSp>
      <p:grpSp>
        <p:nvGrpSpPr>
          <p:cNvPr id="14" name="组合 13"/>
          <p:cNvGrpSpPr>
            <a:grpSpLocks/>
          </p:cNvGrpSpPr>
          <p:nvPr/>
        </p:nvGrpSpPr>
        <p:grpSpPr bwMode="auto">
          <a:xfrm>
            <a:off x="6627813" y="3754438"/>
            <a:ext cx="595312" cy="534987"/>
            <a:chOff x="6586578" y="2807988"/>
            <a:chExt cx="595480" cy="535188"/>
          </a:xfrm>
        </p:grpSpPr>
        <p:sp>
          <p:nvSpPr>
            <p:cNvPr id="15" name="椭圆 14"/>
            <p:cNvSpPr/>
            <p:nvPr/>
          </p:nvSpPr>
          <p:spPr>
            <a:xfrm>
              <a:off x="6586578" y="2807988"/>
              <a:ext cx="535138" cy="535188"/>
            </a:xfrm>
            <a:prstGeom prst="ellipse">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62481" name="矩形 15"/>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03</a:t>
              </a:r>
              <a:endParaRPr lang="zh-CN" altLang="en-US" sz="2000" b="1" i="1">
                <a:solidFill>
                  <a:srgbClr val="FFFFFF"/>
                </a:solidFill>
                <a:latin typeface="Calibri" pitchFamily="34" charset="0"/>
                <a:ea typeface="宋体" charset="-122"/>
              </a:endParaRPr>
            </a:p>
          </p:txBody>
        </p:sp>
      </p:grpSp>
      <p:sp>
        <p:nvSpPr>
          <p:cNvPr id="17" name="文本框 1"/>
          <p:cNvSpPr txBox="1">
            <a:spLocks noChangeArrowheads="1"/>
          </p:cNvSpPr>
          <p:nvPr/>
        </p:nvSpPr>
        <p:spPr bwMode="auto">
          <a:xfrm>
            <a:off x="385763" y="284163"/>
            <a:ext cx="4140200" cy="523875"/>
          </a:xfrm>
          <a:prstGeom prst="rect">
            <a:avLst/>
          </a:prstGeom>
          <a:noFill/>
          <a:ln w="9525">
            <a:noFill/>
            <a:miter lim="800000"/>
            <a:headEnd/>
            <a:tailEnd/>
          </a:ln>
        </p:spPr>
        <p:txBody>
          <a:bodyPr>
            <a:spAutoFit/>
          </a:bodyPr>
          <a:lstStyle/>
          <a:p>
            <a:pPr algn="dist" fontAlgn="auto">
              <a:spcBef>
                <a:spcPts val="0"/>
              </a:spcBef>
              <a:spcAft>
                <a:spcPts val="0"/>
              </a:spcAft>
              <a:defRPr/>
            </a:pPr>
            <a:r>
              <a:rPr lang="zh-CN" altLang="en-US" sz="2800" b="1" dirty="0">
                <a:solidFill>
                  <a:schemeClr val="accent1">
                    <a:lumMod val="75000"/>
                  </a:schemeClr>
                </a:solidFill>
                <a:latin typeface="+mn-lt"/>
                <a:ea typeface="微软雅黑" pitchFamily="34" charset="-122"/>
                <a:cs typeface="+mn-cs"/>
              </a:rPr>
              <a:t>心理危机的四个阶段</a:t>
            </a:r>
          </a:p>
        </p:txBody>
      </p:sp>
      <p:cxnSp>
        <p:nvCxnSpPr>
          <p:cNvPr id="18" name="直接连接符 17"/>
          <p:cNvCxnSpPr/>
          <p:nvPr/>
        </p:nvCxnSpPr>
        <p:spPr>
          <a:xfrm>
            <a:off x="420688" y="841375"/>
            <a:ext cx="4456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a:grpSpLocks/>
          </p:cNvGrpSpPr>
          <p:nvPr/>
        </p:nvGrpSpPr>
        <p:grpSpPr bwMode="auto">
          <a:xfrm>
            <a:off x="6626225" y="4422775"/>
            <a:ext cx="595313" cy="536575"/>
            <a:chOff x="6586578" y="2807988"/>
            <a:chExt cx="595480" cy="535188"/>
          </a:xfrm>
        </p:grpSpPr>
        <p:sp>
          <p:nvSpPr>
            <p:cNvPr id="22" name="椭圆 21"/>
            <p:cNvSpPr/>
            <p:nvPr/>
          </p:nvSpPr>
          <p:spPr>
            <a:xfrm>
              <a:off x="6586578" y="2807988"/>
              <a:ext cx="535138" cy="535188"/>
            </a:xfrm>
            <a:prstGeom prst="ellipse">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62479" name="矩形 22"/>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04</a:t>
              </a:r>
              <a:endParaRPr lang="zh-CN" altLang="en-US" sz="2000" b="1" i="1">
                <a:solidFill>
                  <a:srgbClr val="FFFFFF"/>
                </a:solidFill>
                <a:latin typeface="Calibri" pitchFamily="34" charset="0"/>
                <a:ea typeface="宋体" charset="-122"/>
              </a:endParaRPr>
            </a:p>
          </p:txBody>
        </p:sp>
      </p:grpSp>
      <p:grpSp>
        <p:nvGrpSpPr>
          <p:cNvPr id="29" name="组合 28"/>
          <p:cNvGrpSpPr>
            <a:grpSpLocks/>
          </p:cNvGrpSpPr>
          <p:nvPr/>
        </p:nvGrpSpPr>
        <p:grpSpPr bwMode="auto">
          <a:xfrm>
            <a:off x="7248525" y="2484438"/>
            <a:ext cx="5113338" cy="3046412"/>
            <a:chOff x="7249160" y="2484120"/>
            <a:chExt cx="5112173" cy="3046859"/>
          </a:xfrm>
        </p:grpSpPr>
        <p:sp>
          <p:nvSpPr>
            <p:cNvPr id="62474" name="TextBox 24"/>
            <p:cNvSpPr txBox="1">
              <a:spLocks noChangeArrowheads="1"/>
            </p:cNvSpPr>
            <p:nvPr/>
          </p:nvSpPr>
          <p:spPr bwMode="auto">
            <a:xfrm>
              <a:off x="7269480" y="2484120"/>
              <a:ext cx="3977640" cy="430887"/>
            </a:xfrm>
            <a:prstGeom prst="rect">
              <a:avLst/>
            </a:prstGeom>
            <a:noFill/>
            <a:ln w="9525">
              <a:noFill/>
              <a:miter lim="800000"/>
              <a:headEnd/>
              <a:tailEnd/>
            </a:ln>
          </p:spPr>
          <p:txBody>
            <a:bodyPr>
              <a:spAutoFit/>
            </a:bodyPr>
            <a:lstStyle/>
            <a:p>
              <a:r>
                <a:rPr lang="zh-CN" altLang="en-US" sz="2100">
                  <a:latin typeface="微软雅黑" pitchFamily="34" charset="-122"/>
                  <a:ea typeface="微软雅黑" pitchFamily="34" charset="-122"/>
                </a:rPr>
                <a:t>当事者情绪焦虑水平升高</a:t>
              </a:r>
            </a:p>
          </p:txBody>
        </p:sp>
        <p:sp>
          <p:nvSpPr>
            <p:cNvPr id="62475" name="TextBox 25"/>
            <p:cNvSpPr txBox="1">
              <a:spLocks noChangeArrowheads="1"/>
            </p:cNvSpPr>
            <p:nvPr/>
          </p:nvSpPr>
          <p:spPr bwMode="auto">
            <a:xfrm>
              <a:off x="7284720" y="3169920"/>
              <a:ext cx="4465320" cy="415498"/>
            </a:xfrm>
            <a:prstGeom prst="rect">
              <a:avLst/>
            </a:prstGeom>
            <a:noFill/>
            <a:ln w="9525">
              <a:noFill/>
              <a:miter lim="800000"/>
              <a:headEnd/>
              <a:tailEnd/>
            </a:ln>
          </p:spPr>
          <p:txBody>
            <a:bodyPr>
              <a:spAutoFit/>
            </a:bodyPr>
            <a:lstStyle/>
            <a:p>
              <a:r>
                <a:rPr lang="zh-CN" altLang="en-US" sz="2100">
                  <a:latin typeface="微软雅黑" pitchFamily="34" charset="-122"/>
                  <a:ea typeface="微软雅黑" pitchFamily="34" charset="-122"/>
                </a:rPr>
                <a:t>当事者社会适应功能明显受损或减退</a:t>
              </a:r>
            </a:p>
          </p:txBody>
        </p:sp>
        <p:sp>
          <p:nvSpPr>
            <p:cNvPr id="62476" name="TextBox 26"/>
            <p:cNvSpPr txBox="1">
              <a:spLocks noChangeArrowheads="1"/>
            </p:cNvSpPr>
            <p:nvPr/>
          </p:nvSpPr>
          <p:spPr bwMode="auto">
            <a:xfrm>
              <a:off x="7249160" y="3908778"/>
              <a:ext cx="5112173" cy="415498"/>
            </a:xfrm>
            <a:prstGeom prst="rect">
              <a:avLst/>
            </a:prstGeom>
            <a:noFill/>
            <a:ln w="9525">
              <a:noFill/>
              <a:miter lim="800000"/>
              <a:headEnd/>
              <a:tailEnd/>
            </a:ln>
          </p:spPr>
          <p:txBody>
            <a:bodyPr>
              <a:spAutoFit/>
            </a:bodyPr>
            <a:lstStyle/>
            <a:p>
              <a:r>
                <a:rPr lang="zh-CN" altLang="en-US" sz="2100">
                  <a:latin typeface="微软雅黑" pitchFamily="34" charset="-122"/>
                  <a:ea typeface="微软雅黑" pitchFamily="34" charset="-122"/>
                </a:rPr>
                <a:t>当事者情绪、行为和精神症状进一步加重</a:t>
              </a:r>
            </a:p>
          </p:txBody>
        </p:sp>
        <p:sp>
          <p:nvSpPr>
            <p:cNvPr id="62477" name="TextBox 27"/>
            <p:cNvSpPr txBox="1">
              <a:spLocks noChangeArrowheads="1"/>
            </p:cNvSpPr>
            <p:nvPr/>
          </p:nvSpPr>
          <p:spPr bwMode="auto">
            <a:xfrm>
              <a:off x="7254240" y="4526280"/>
              <a:ext cx="4937760" cy="1004699"/>
            </a:xfrm>
            <a:prstGeom prst="rect">
              <a:avLst/>
            </a:prstGeom>
            <a:noFill/>
            <a:ln w="9525">
              <a:noFill/>
              <a:miter lim="800000"/>
              <a:headEnd/>
              <a:tailEnd/>
            </a:ln>
          </p:spPr>
          <p:txBody>
            <a:bodyPr>
              <a:spAutoFit/>
            </a:bodyPr>
            <a:lstStyle/>
            <a:p>
              <a:pPr>
                <a:lnSpc>
                  <a:spcPct val="150000"/>
                </a:lnSpc>
              </a:pPr>
              <a:r>
                <a:rPr lang="zh-CN" altLang="en-US" sz="2100">
                  <a:latin typeface="微软雅黑" pitchFamily="34" charset="-122"/>
                  <a:ea typeface="微软雅黑" pitchFamily="34" charset="-122"/>
                </a:rPr>
                <a:t>当事者出现明显的人格障碍、行为退缩、自杀或精神疾病</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35" presetClass="path" presetSubtype="0" accel="50000" decel="50000" fill="hold" nodeType="withEffect">
                                  <p:stCondLst>
                                    <p:cond delay="0"/>
                                  </p:stCondLst>
                                  <p:childTnLst>
                                    <p:animMotion origin="layout" path="M -0.20469 -1.85185E-6 L 8.33333E-7 -1.85185E-6 " pathEditMode="relative" rAng="0" ptsTypes="AA">
                                      <p:cBhvr>
                                        <p:cTn id="11" dur="1000" fill="hold"/>
                                        <p:tgtEl>
                                          <p:spTgt spid="3"/>
                                        </p:tgtEl>
                                        <p:attrNameLst>
                                          <p:attrName>ppt_x</p:attrName>
                                          <p:attrName>ppt_y</p:attrName>
                                        </p:attrNameLst>
                                      </p:cBhvr>
                                      <p:rCtr x="10226" y="0"/>
                                    </p:animMotion>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Horizontal)">
                                      <p:cBhvr>
                                        <p:cTn id="15" dur="500"/>
                                        <p:tgtEl>
                                          <p:spTgt spid="5"/>
                                        </p:tgtEl>
                                      </p:cBhvr>
                                    </p:animEffect>
                                  </p:childTnLst>
                                </p:cTn>
                              </p:par>
                            </p:childTnLst>
                          </p:cTn>
                        </p:par>
                        <p:par>
                          <p:cTn id="16" fill="hold">
                            <p:stCondLst>
                              <p:cond delay="1500"/>
                            </p:stCondLst>
                            <p:childTnLst>
                              <p:par>
                                <p:cTn id="17" presetID="4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ppt_w</p:attrName>
                                        </p:attrNameLst>
                                      </p:cBhvr>
                                      <p:tavLst>
                                        <p:tav tm="0" fmla="#ppt_w*sin(2.5*pi*$)">
                                          <p:val>
                                            <p:fltVal val="0"/>
                                          </p:val>
                                        </p:tav>
                                        <p:tav tm="100000">
                                          <p:val>
                                            <p:fltVal val="1"/>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ppt_w</p:attrName>
                                        </p:attrNameLst>
                                      </p:cBhvr>
                                      <p:tavLst>
                                        <p:tav tm="0" fmla="#ppt_w*sin(2.5*pi*$)">
                                          <p:val>
                                            <p:fltVal val="0"/>
                                          </p:val>
                                        </p:tav>
                                        <p:tav tm="100000">
                                          <p:val>
                                            <p:fltVal val="1"/>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22" presetClass="entr" presetSubtype="8"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45"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ppt_w</p:attrName>
                                        </p:attrNameLst>
                                      </p:cBhvr>
                                      <p:tavLst>
                                        <p:tav tm="0" fmla="#ppt_w*sin(2.5*pi*$)">
                                          <p:val>
                                            <p:fltVal val="0"/>
                                          </p:val>
                                        </p:tav>
                                        <p:tav tm="100000">
                                          <p:val>
                                            <p:fltVal val="1"/>
                                          </p:val>
                                        </p:tav>
                                      </p:tavLst>
                                    </p:anim>
                                    <p:anim calcmode="lin" valueType="num">
                                      <p:cBhvr>
                                        <p:cTn id="39" dur="500" fill="hold"/>
                                        <p:tgtEl>
                                          <p:spTgt spid="21"/>
                                        </p:tgtEl>
                                        <p:attrNameLst>
                                          <p:attrName>ppt_h</p:attrName>
                                        </p:attrNameLst>
                                      </p:cBhvr>
                                      <p:tavLst>
                                        <p:tav tm="0">
                                          <p:val>
                                            <p:strVal val="#ppt_h"/>
                                          </p:val>
                                        </p:tav>
                                        <p:tav tm="100000">
                                          <p:val>
                                            <p:strVal val="#ppt_h"/>
                                          </p:val>
                                        </p:tav>
                                      </p:tavLst>
                                    </p:anim>
                                  </p:childTnLst>
                                </p:cTn>
                              </p:par>
                              <p:par>
                                <p:cTn id="40" presetID="22" presetClass="entr" presetSubtype="8"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7" descr="11.jpg"/>
          <p:cNvPicPr>
            <a:picLocks noChangeAspect="1"/>
          </p:cNvPicPr>
          <p:nvPr/>
        </p:nvPicPr>
        <p:blipFill>
          <a:blip r:embed="rId2"/>
          <a:srcRect/>
          <a:stretch>
            <a:fillRect/>
          </a:stretch>
        </p:blipFill>
        <p:spPr bwMode="auto">
          <a:xfrm>
            <a:off x="-195263" y="328613"/>
            <a:ext cx="5330826" cy="814387"/>
          </a:xfrm>
          <a:prstGeom prst="rect">
            <a:avLst/>
          </a:prstGeom>
          <a:noFill/>
          <a:ln w="9525">
            <a:noFill/>
            <a:miter lim="800000"/>
            <a:headEnd/>
            <a:tailEnd/>
          </a:ln>
        </p:spPr>
      </p:pic>
      <p:sp>
        <p:nvSpPr>
          <p:cNvPr id="63490" name="TextBox 4"/>
          <p:cNvSpPr txBox="1">
            <a:spLocks noChangeArrowheads="1"/>
          </p:cNvSpPr>
          <p:nvPr/>
        </p:nvSpPr>
        <p:spPr bwMode="auto">
          <a:xfrm>
            <a:off x="0" y="338138"/>
            <a:ext cx="6051550" cy="1108075"/>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遭遇心理危机</a:t>
            </a:r>
            <a:endParaRPr lang="en-US" altLang="zh-CN" sz="2200" b="1">
              <a:solidFill>
                <a:schemeClr val="bg1"/>
              </a:solidFill>
              <a:latin typeface="微软雅黑" pitchFamily="34" charset="-122"/>
              <a:ea typeface="微软雅黑" pitchFamily="34" charset="-122"/>
            </a:endParaRPr>
          </a:p>
          <a:p>
            <a:r>
              <a:rPr lang="en-US" altLang="zh-CN" sz="2200" b="1">
                <a:solidFill>
                  <a:schemeClr val="bg1"/>
                </a:solidFill>
                <a:latin typeface="微软雅黑" pitchFamily="34" charset="-122"/>
                <a:ea typeface="微软雅黑" pitchFamily="34" charset="-122"/>
              </a:rPr>
              <a:t>      </a:t>
            </a:r>
            <a:r>
              <a:rPr lang="zh-CN" altLang="en-US" sz="2200" b="1">
                <a:solidFill>
                  <a:schemeClr val="bg1"/>
                </a:solidFill>
                <a:latin typeface="微软雅黑" pitchFamily="34" charset="-122"/>
                <a:ea typeface="微软雅黑" pitchFamily="34" charset="-122"/>
              </a:rPr>
              <a:t>“我”应该做什么</a:t>
            </a:r>
            <a:r>
              <a:rPr lang="en-US" altLang="zh-CN" sz="2200" b="1">
                <a:solidFill>
                  <a:schemeClr val="bg1"/>
                </a:solidFill>
                <a:latin typeface="微软雅黑" pitchFamily="34" charset="-122"/>
                <a:ea typeface="微软雅黑" pitchFamily="34" charset="-122"/>
              </a:rPr>
              <a:t>?</a:t>
            </a:r>
            <a:r>
              <a:rPr lang="zh-CN" altLang="en-US" sz="2200" b="1">
                <a:solidFill>
                  <a:schemeClr val="bg1"/>
                </a:solidFill>
                <a:latin typeface="微软雅黑" pitchFamily="34" charset="-122"/>
                <a:ea typeface="微软雅黑" pitchFamily="34" charset="-122"/>
              </a:rPr>
              <a:t>正确的做法是：</a:t>
            </a:r>
          </a:p>
          <a:p>
            <a:endParaRPr lang="zh-CN" altLang="en-US" sz="2200" b="1">
              <a:latin typeface="等线"/>
            </a:endParaRPr>
          </a:p>
        </p:txBody>
      </p:sp>
      <p:sp>
        <p:nvSpPr>
          <p:cNvPr id="7" name="矩形 6"/>
          <p:cNvSpPr/>
          <p:nvPr/>
        </p:nvSpPr>
        <p:spPr>
          <a:xfrm>
            <a:off x="5565775" y="2071688"/>
            <a:ext cx="6626225" cy="503237"/>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不要等待，主动寻求帮助；</a:t>
            </a:r>
            <a:endParaRPr lang="en-US" altLang="zh-CN" dirty="0">
              <a:latin typeface="微软雅黑" pitchFamily="34" charset="-122"/>
              <a:ea typeface="微软雅黑" pitchFamily="34" charset="-122"/>
              <a:cs typeface="+mn-cs"/>
            </a:endParaRPr>
          </a:p>
        </p:txBody>
      </p:sp>
      <p:sp>
        <p:nvSpPr>
          <p:cNvPr id="9" name="矩形 8"/>
          <p:cNvSpPr/>
          <p:nvPr/>
        </p:nvSpPr>
        <p:spPr>
          <a:xfrm>
            <a:off x="5580063" y="2987675"/>
            <a:ext cx="6611937" cy="865188"/>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要相信会有人愿意帮助你，但你得将自己真实的困难和痛苦告诉你信任的人，否则，他们对此一无所知就无法帮助你；</a:t>
            </a:r>
            <a:endParaRPr lang="en-US" altLang="zh-CN" dirty="0">
              <a:latin typeface="微软雅黑" pitchFamily="34" charset="-122"/>
              <a:ea typeface="微软雅黑" pitchFamily="34" charset="-122"/>
              <a:cs typeface="+mn-cs"/>
            </a:endParaRPr>
          </a:p>
        </p:txBody>
      </p:sp>
      <p:sp>
        <p:nvSpPr>
          <p:cNvPr id="11" name="矩形 10"/>
          <p:cNvSpPr/>
          <p:nvPr/>
        </p:nvSpPr>
        <p:spPr>
          <a:xfrm>
            <a:off x="5580063" y="4225925"/>
            <a:ext cx="6611937" cy="865188"/>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如果你的倾诉对象不知道如何帮助你，可以向学校的心理咨询中心寻求帮助；</a:t>
            </a:r>
            <a:endParaRPr lang="en-US" altLang="zh-CN" dirty="0">
              <a:latin typeface="微软雅黑" pitchFamily="34" charset="-122"/>
              <a:ea typeface="微软雅黑" pitchFamily="34" charset="-122"/>
              <a:cs typeface="+mn-cs"/>
            </a:endParaRPr>
          </a:p>
        </p:txBody>
      </p:sp>
      <p:sp>
        <p:nvSpPr>
          <p:cNvPr id="12" name="矩形 11"/>
          <p:cNvSpPr/>
          <p:nvPr/>
        </p:nvSpPr>
        <p:spPr>
          <a:xfrm>
            <a:off x="5603875" y="5368925"/>
            <a:ext cx="6588125" cy="865188"/>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如果担心你的心理问题被发现，可以向心理热线或专业的心理咨询人员寻求帮助；</a:t>
            </a:r>
            <a:endParaRPr lang="en-US" altLang="zh-CN" dirty="0">
              <a:latin typeface="微软雅黑" pitchFamily="34" charset="-122"/>
              <a:ea typeface="微软雅黑" pitchFamily="34" charset="-122"/>
              <a:cs typeface="+mn-cs"/>
            </a:endParaRPr>
          </a:p>
        </p:txBody>
      </p:sp>
      <p:sp>
        <p:nvSpPr>
          <p:cNvPr id="16" name="直角三角形 15"/>
          <p:cNvSpPr/>
          <p:nvPr/>
        </p:nvSpPr>
        <p:spPr>
          <a:xfrm>
            <a:off x="11345863" y="0"/>
            <a:ext cx="846137" cy="812800"/>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3496" name="图片 16" descr="13635961814773.jpg"/>
          <p:cNvPicPr>
            <a:picLocks noChangeAspect="1"/>
          </p:cNvPicPr>
          <p:nvPr/>
        </p:nvPicPr>
        <p:blipFill>
          <a:blip r:embed="rId3"/>
          <a:srcRect/>
          <a:stretch>
            <a:fillRect/>
          </a:stretch>
        </p:blipFill>
        <p:spPr bwMode="auto">
          <a:xfrm>
            <a:off x="0" y="2327275"/>
            <a:ext cx="3819525" cy="3219450"/>
          </a:xfrm>
          <a:prstGeom prst="rect">
            <a:avLst/>
          </a:prstGeom>
          <a:noFill/>
          <a:ln w="9525">
            <a:noFill/>
            <a:miter lim="800000"/>
            <a:headEnd/>
            <a:tailEnd/>
          </a:ln>
        </p:spPr>
      </p:pic>
    </p:spTree>
  </p:cSld>
  <p:clrMapOvr>
    <a:masterClrMapping/>
  </p:clrMapOvr>
  <p:transition spd="slow" advTm="3000">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1000"/>
                                        <p:tgtEl>
                                          <p:spTgt spid="7"/>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1000"/>
                                        <p:tgtEl>
                                          <p:spTgt spid="9"/>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1000"/>
                                        <p:tgtEl>
                                          <p:spTgt spid="11"/>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935163"/>
            <a:ext cx="6096000" cy="865187"/>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有时为找到一个真正能帮助你的人需要求助于几个不同的  人或机构。你应坚持下去，提供帮助的人一定会出现；</a:t>
            </a:r>
            <a:endParaRPr lang="en-US" altLang="zh-CN" dirty="0">
              <a:latin typeface="微软雅黑" pitchFamily="34" charset="-122"/>
              <a:ea typeface="微软雅黑" pitchFamily="34" charset="-122"/>
              <a:cs typeface="+mn-cs"/>
            </a:endParaRPr>
          </a:p>
        </p:txBody>
      </p:sp>
      <p:sp>
        <p:nvSpPr>
          <p:cNvPr id="5" name="矩形 4"/>
          <p:cNvSpPr/>
          <p:nvPr/>
        </p:nvSpPr>
        <p:spPr>
          <a:xfrm>
            <a:off x="0" y="3009900"/>
            <a:ext cx="6096000" cy="866775"/>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解决心理危机通常需要一个过程，可能你得反复多次地见咨询人员或心理医生；</a:t>
            </a:r>
            <a:endParaRPr lang="en-US" altLang="zh-CN" dirty="0">
              <a:latin typeface="微软雅黑" pitchFamily="34" charset="-122"/>
              <a:ea typeface="微软雅黑" pitchFamily="34" charset="-122"/>
              <a:cs typeface="+mn-cs"/>
            </a:endParaRPr>
          </a:p>
        </p:txBody>
      </p:sp>
      <p:sp>
        <p:nvSpPr>
          <p:cNvPr id="6" name="矩形 5"/>
          <p:cNvSpPr/>
          <p:nvPr/>
        </p:nvSpPr>
        <p:spPr>
          <a:xfrm>
            <a:off x="0" y="4216400"/>
            <a:ext cx="6129338" cy="455613"/>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避免使用酒精或毒品麻痹你的痛苦；</a:t>
            </a:r>
            <a:endParaRPr lang="en-US" altLang="zh-CN" dirty="0">
              <a:latin typeface="微软雅黑" pitchFamily="34" charset="-122"/>
              <a:ea typeface="微软雅黑" pitchFamily="34" charset="-122"/>
              <a:cs typeface="+mn-cs"/>
            </a:endParaRPr>
          </a:p>
        </p:txBody>
      </p:sp>
      <p:sp>
        <p:nvSpPr>
          <p:cNvPr id="7" name="TextBox 6"/>
          <p:cNvSpPr txBox="1"/>
          <p:nvPr/>
        </p:nvSpPr>
        <p:spPr>
          <a:xfrm>
            <a:off x="0" y="5037138"/>
            <a:ext cx="6178550" cy="873125"/>
          </a:xfrm>
          <a:prstGeom prst="rect">
            <a:avLst/>
          </a:prstGeom>
          <a:solidFill>
            <a:schemeClr val="accent1">
              <a:lumMod val="60000"/>
              <a:lumOff val="40000"/>
            </a:schemeClr>
          </a:solidFill>
        </p:spPr>
        <p:txBody>
          <a:bodyPr>
            <a:spAutoFit/>
          </a:bodyPr>
          <a:lstStyle/>
          <a:p>
            <a:pPr fontAlgn="auto">
              <a:lnSpc>
                <a:spcPts val="3200"/>
              </a:lnSpc>
              <a:spcBef>
                <a:spcPts val="0"/>
              </a:spcBef>
              <a:spcAft>
                <a:spcPts val="0"/>
              </a:spcAft>
              <a:buFont typeface="Wingdings" pitchFamily="2" charset="2"/>
              <a:buChar char="p"/>
              <a:defRPr/>
            </a:pPr>
            <a:r>
              <a:rPr lang="zh-CN" altLang="en-US" dirty="0">
                <a:latin typeface="微软雅黑" pitchFamily="34" charset="-122"/>
                <a:ea typeface="微软雅黑" pitchFamily="34" charset="-122"/>
                <a:cs typeface="+mn-cs"/>
              </a:rPr>
              <a:t>强烈的痛苦会使你更难作出合理的决定，不要冲动行事。</a:t>
            </a:r>
          </a:p>
          <a:p>
            <a:pPr fontAlgn="auto">
              <a:spcBef>
                <a:spcPts val="0"/>
              </a:spcBef>
              <a:spcAft>
                <a:spcPts val="0"/>
              </a:spcAft>
              <a:defRPr/>
            </a:pPr>
            <a:endParaRPr lang="zh-CN" altLang="en-US" sz="2400" dirty="0">
              <a:latin typeface="+mn-lt"/>
              <a:ea typeface="+mn-ea"/>
              <a:cs typeface="+mn-cs"/>
            </a:endParaRPr>
          </a:p>
        </p:txBody>
      </p:sp>
      <p:pic>
        <p:nvPicPr>
          <p:cNvPr id="64517" name="图片 7" descr="2457331_090839015000_2.jpg"/>
          <p:cNvPicPr>
            <a:picLocks noChangeAspect="1"/>
          </p:cNvPicPr>
          <p:nvPr/>
        </p:nvPicPr>
        <p:blipFill>
          <a:blip r:embed="rId2"/>
          <a:srcRect b="3703"/>
          <a:stretch>
            <a:fillRect/>
          </a:stretch>
        </p:blipFill>
        <p:spPr bwMode="auto">
          <a:xfrm>
            <a:off x="7112000" y="2235200"/>
            <a:ext cx="5080000" cy="3262313"/>
          </a:xfrm>
          <a:prstGeom prst="rect">
            <a:avLst/>
          </a:prstGeom>
          <a:noFill/>
          <a:ln w="9525">
            <a:noFill/>
            <a:miter lim="800000"/>
            <a:headEnd/>
            <a:tailEnd/>
          </a:ln>
        </p:spPr>
      </p:pic>
      <p:pic>
        <p:nvPicPr>
          <p:cNvPr id="64518" name="图片 8" descr="11.jpg"/>
          <p:cNvPicPr>
            <a:picLocks noChangeAspect="1"/>
          </p:cNvPicPr>
          <p:nvPr/>
        </p:nvPicPr>
        <p:blipFill>
          <a:blip r:embed="rId3"/>
          <a:srcRect/>
          <a:stretch>
            <a:fillRect/>
          </a:stretch>
        </p:blipFill>
        <p:spPr bwMode="auto">
          <a:xfrm>
            <a:off x="-195263" y="328613"/>
            <a:ext cx="5330826" cy="814387"/>
          </a:xfrm>
          <a:prstGeom prst="rect">
            <a:avLst/>
          </a:prstGeom>
          <a:noFill/>
          <a:ln w="9525">
            <a:noFill/>
            <a:miter lim="800000"/>
            <a:headEnd/>
            <a:tailEnd/>
          </a:ln>
        </p:spPr>
      </p:pic>
      <p:sp>
        <p:nvSpPr>
          <p:cNvPr id="64519" name="TextBox 9"/>
          <p:cNvSpPr txBox="1">
            <a:spLocks noChangeArrowheads="1"/>
          </p:cNvSpPr>
          <p:nvPr/>
        </p:nvSpPr>
        <p:spPr bwMode="auto">
          <a:xfrm>
            <a:off x="0" y="338138"/>
            <a:ext cx="6051550" cy="1108075"/>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微软雅黑" pitchFamily="34" charset="-122"/>
              </a:rPr>
              <a:t>遭遇心理危机</a:t>
            </a:r>
            <a:endParaRPr lang="en-US" altLang="zh-CN" sz="2200" b="1">
              <a:solidFill>
                <a:schemeClr val="bg1"/>
              </a:solidFill>
              <a:latin typeface="微软雅黑" pitchFamily="34" charset="-122"/>
              <a:ea typeface="微软雅黑" pitchFamily="34" charset="-122"/>
            </a:endParaRPr>
          </a:p>
          <a:p>
            <a:r>
              <a:rPr lang="en-US" altLang="zh-CN" sz="2200" b="1">
                <a:solidFill>
                  <a:schemeClr val="bg1"/>
                </a:solidFill>
                <a:latin typeface="微软雅黑" pitchFamily="34" charset="-122"/>
                <a:ea typeface="微软雅黑" pitchFamily="34" charset="-122"/>
              </a:rPr>
              <a:t>      </a:t>
            </a:r>
            <a:r>
              <a:rPr lang="zh-CN" altLang="en-US" sz="2200" b="1">
                <a:solidFill>
                  <a:schemeClr val="bg1"/>
                </a:solidFill>
                <a:latin typeface="微软雅黑" pitchFamily="34" charset="-122"/>
                <a:ea typeface="微软雅黑" pitchFamily="34" charset="-122"/>
              </a:rPr>
              <a:t>“我”应该做什么</a:t>
            </a:r>
            <a:r>
              <a:rPr lang="en-US" altLang="zh-CN" sz="2200" b="1">
                <a:solidFill>
                  <a:schemeClr val="bg1"/>
                </a:solidFill>
                <a:latin typeface="微软雅黑" pitchFamily="34" charset="-122"/>
                <a:ea typeface="微软雅黑" pitchFamily="34" charset="-122"/>
              </a:rPr>
              <a:t>?</a:t>
            </a:r>
            <a:r>
              <a:rPr lang="zh-CN" altLang="en-US" sz="2200" b="1">
                <a:solidFill>
                  <a:schemeClr val="bg1"/>
                </a:solidFill>
                <a:latin typeface="微软雅黑" pitchFamily="34" charset="-122"/>
                <a:ea typeface="微软雅黑" pitchFamily="34" charset="-122"/>
              </a:rPr>
              <a:t>正确的做法是：</a:t>
            </a:r>
          </a:p>
          <a:p>
            <a:endParaRPr lang="zh-CN" altLang="en-US" sz="2200" b="1">
              <a:latin typeface="等线"/>
            </a:endParaRPr>
          </a:p>
        </p:txBody>
      </p:sp>
      <p:sp>
        <p:nvSpPr>
          <p:cNvPr id="11" name="直角三角形 10"/>
          <p:cNvSpPr/>
          <p:nvPr/>
        </p:nvSpPr>
        <p:spPr>
          <a:xfrm>
            <a:off x="11176000" y="0"/>
            <a:ext cx="1016000" cy="892175"/>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1000"/>
                                        <p:tgtEl>
                                          <p:spTgt spid="5"/>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图片 2"/>
          <p:cNvPicPr>
            <a:picLocks noChangeAspect="1"/>
          </p:cNvPicPr>
          <p:nvPr/>
        </p:nvPicPr>
        <p:blipFill>
          <a:blip r:embed="rId2"/>
          <a:srcRect r="10139"/>
          <a:stretch>
            <a:fillRect/>
          </a:stretch>
        </p:blipFill>
        <p:spPr bwMode="auto">
          <a:xfrm>
            <a:off x="1001713" y="2055813"/>
            <a:ext cx="5380037" cy="3322637"/>
          </a:xfrm>
          <a:prstGeom prst="rect">
            <a:avLst/>
          </a:prstGeom>
          <a:noFill/>
          <a:ln w="9525">
            <a:noFill/>
            <a:miter lim="800000"/>
            <a:headEnd/>
            <a:tailEnd/>
          </a:ln>
        </p:spPr>
      </p:pic>
      <p:sp>
        <p:nvSpPr>
          <p:cNvPr id="5" name="矩形 4"/>
          <p:cNvSpPr>
            <a:spLocks noChangeArrowheads="1"/>
          </p:cNvSpPr>
          <p:nvPr/>
        </p:nvSpPr>
        <p:spPr bwMode="auto">
          <a:xfrm>
            <a:off x="6905625" y="2532063"/>
            <a:ext cx="2755900" cy="492125"/>
          </a:xfrm>
          <a:prstGeom prst="rect">
            <a:avLst/>
          </a:prstGeom>
          <a:noFill/>
          <a:ln w="9525">
            <a:noFill/>
            <a:miter lim="800000"/>
            <a:headEnd/>
            <a:tailEnd/>
          </a:ln>
        </p:spPr>
        <p:txBody>
          <a:bodyPr>
            <a:spAutoFit/>
          </a:bodyPr>
          <a:lstStyle/>
          <a:p>
            <a:pPr algn="dist"/>
            <a:r>
              <a:rPr lang="zh-CN" altLang="en-US" sz="2600" b="1">
                <a:solidFill>
                  <a:srgbClr val="595959"/>
                </a:solidFill>
                <a:latin typeface="微软雅黑" pitchFamily="34" charset="-122"/>
                <a:ea typeface="微软雅黑" pitchFamily="34" charset="-122"/>
              </a:rPr>
              <a:t>揭开生命的面纱</a:t>
            </a:r>
          </a:p>
        </p:txBody>
      </p:sp>
      <p:sp>
        <p:nvSpPr>
          <p:cNvPr id="6" name="矩形 5"/>
          <p:cNvSpPr>
            <a:spLocks noChangeArrowheads="1"/>
          </p:cNvSpPr>
          <p:nvPr/>
        </p:nvSpPr>
        <p:spPr bwMode="auto">
          <a:xfrm>
            <a:off x="7720013" y="3333750"/>
            <a:ext cx="3259137" cy="460375"/>
          </a:xfrm>
          <a:prstGeom prst="rect">
            <a:avLst/>
          </a:prstGeom>
          <a:noFill/>
          <a:ln w="9525">
            <a:noFill/>
            <a:miter lim="800000"/>
            <a:headEnd/>
            <a:tailEnd/>
          </a:ln>
        </p:spPr>
        <p:txBody>
          <a:bodyPr>
            <a:spAutoFit/>
          </a:bodyPr>
          <a:lstStyle/>
          <a:p>
            <a:r>
              <a:rPr lang="zh-CN" altLang="en-US" sz="2400" b="1">
                <a:solidFill>
                  <a:srgbClr val="000000"/>
                </a:solidFill>
                <a:latin typeface="微软雅黑" pitchFamily="34" charset="-122"/>
                <a:ea typeface="微软雅黑" pitchFamily="34" charset="-122"/>
              </a:rPr>
              <a:t>生命的内涵</a:t>
            </a:r>
          </a:p>
        </p:txBody>
      </p:sp>
      <p:grpSp>
        <p:nvGrpSpPr>
          <p:cNvPr id="7" name="组合 6"/>
          <p:cNvGrpSpPr>
            <a:grpSpLocks/>
          </p:cNvGrpSpPr>
          <p:nvPr/>
        </p:nvGrpSpPr>
        <p:grpSpPr bwMode="auto">
          <a:xfrm>
            <a:off x="7007225" y="3305175"/>
            <a:ext cx="595313" cy="534988"/>
            <a:chOff x="6586578" y="2807988"/>
            <a:chExt cx="595480" cy="535188"/>
          </a:xfrm>
        </p:grpSpPr>
        <p:sp>
          <p:nvSpPr>
            <p:cNvPr id="8" name="椭圆 7"/>
            <p:cNvSpPr/>
            <p:nvPr/>
          </p:nvSpPr>
          <p:spPr>
            <a:xfrm>
              <a:off x="6586578" y="2807988"/>
              <a:ext cx="535138" cy="535188"/>
            </a:xfrm>
            <a:prstGeom prst="ellipse">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8448" name="矩形 8"/>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01</a:t>
              </a:r>
              <a:endParaRPr lang="zh-CN" altLang="en-US" sz="2000" b="1" i="1">
                <a:solidFill>
                  <a:srgbClr val="FFFFFF"/>
                </a:solidFill>
                <a:latin typeface="Calibri" pitchFamily="34" charset="0"/>
                <a:ea typeface="宋体" charset="-122"/>
              </a:endParaRPr>
            </a:p>
          </p:txBody>
        </p:sp>
      </p:grpSp>
      <p:sp>
        <p:nvSpPr>
          <p:cNvPr id="10" name="矩形 9"/>
          <p:cNvSpPr>
            <a:spLocks noChangeArrowheads="1"/>
          </p:cNvSpPr>
          <p:nvPr/>
        </p:nvSpPr>
        <p:spPr bwMode="auto">
          <a:xfrm>
            <a:off x="7735888" y="4008438"/>
            <a:ext cx="3259137" cy="461962"/>
          </a:xfrm>
          <a:prstGeom prst="rect">
            <a:avLst/>
          </a:prstGeom>
          <a:noFill/>
          <a:ln w="9525">
            <a:noFill/>
            <a:miter lim="800000"/>
            <a:headEnd/>
            <a:tailEnd/>
          </a:ln>
        </p:spPr>
        <p:txBody>
          <a:bodyPr>
            <a:spAutoFit/>
          </a:bodyPr>
          <a:lstStyle/>
          <a:p>
            <a:r>
              <a:rPr lang="zh-CN" altLang="en-US" sz="2400" b="1">
                <a:solidFill>
                  <a:srgbClr val="000000"/>
                </a:solidFill>
                <a:latin typeface="微软雅黑" pitchFamily="34" charset="-122"/>
                <a:ea typeface="微软雅黑" pitchFamily="34" charset="-122"/>
              </a:rPr>
              <a:t>生命的本质</a:t>
            </a:r>
          </a:p>
        </p:txBody>
      </p:sp>
      <p:grpSp>
        <p:nvGrpSpPr>
          <p:cNvPr id="11" name="组合 10"/>
          <p:cNvGrpSpPr>
            <a:grpSpLocks/>
          </p:cNvGrpSpPr>
          <p:nvPr/>
        </p:nvGrpSpPr>
        <p:grpSpPr bwMode="auto">
          <a:xfrm>
            <a:off x="7010400" y="3981450"/>
            <a:ext cx="547688" cy="534988"/>
            <a:chOff x="6574052" y="2807988"/>
            <a:chExt cx="547714" cy="535188"/>
          </a:xfrm>
        </p:grpSpPr>
        <p:sp>
          <p:nvSpPr>
            <p:cNvPr id="12" name="椭圆 11"/>
            <p:cNvSpPr/>
            <p:nvPr/>
          </p:nvSpPr>
          <p:spPr>
            <a:xfrm>
              <a:off x="6586753" y="2807988"/>
              <a:ext cx="535013" cy="5351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8446" name="矩形 12"/>
            <p:cNvSpPr>
              <a:spLocks noChangeArrowheads="1"/>
            </p:cNvSpPr>
            <p:nvPr/>
          </p:nvSpPr>
          <p:spPr bwMode="auto">
            <a:xfrm>
              <a:off x="6574052" y="2863001"/>
              <a:ext cx="542818"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02</a:t>
              </a:r>
              <a:endParaRPr lang="zh-CN" altLang="en-US" sz="2000" b="1" i="1">
                <a:solidFill>
                  <a:srgbClr val="FFFFFF"/>
                </a:solidFill>
                <a:latin typeface="Calibri" pitchFamily="34" charset="0"/>
                <a:ea typeface="宋体" charset="-122"/>
              </a:endParaRPr>
            </a:p>
          </p:txBody>
        </p:sp>
      </p:grpSp>
      <p:sp>
        <p:nvSpPr>
          <p:cNvPr id="14" name="矩形 13"/>
          <p:cNvSpPr>
            <a:spLocks noChangeArrowheads="1"/>
          </p:cNvSpPr>
          <p:nvPr/>
        </p:nvSpPr>
        <p:spPr bwMode="auto">
          <a:xfrm>
            <a:off x="7751763" y="4681538"/>
            <a:ext cx="3259137" cy="460375"/>
          </a:xfrm>
          <a:prstGeom prst="rect">
            <a:avLst/>
          </a:prstGeom>
          <a:noFill/>
          <a:ln w="9525">
            <a:noFill/>
            <a:miter lim="800000"/>
            <a:headEnd/>
            <a:tailEnd/>
          </a:ln>
        </p:spPr>
        <p:txBody>
          <a:bodyPr>
            <a:spAutoFit/>
          </a:bodyPr>
          <a:lstStyle/>
          <a:p>
            <a:r>
              <a:rPr lang="zh-CN" altLang="en-US" sz="2400" b="1">
                <a:solidFill>
                  <a:srgbClr val="000000"/>
                </a:solidFill>
                <a:latin typeface="微软雅黑" pitchFamily="34" charset="-122"/>
                <a:ea typeface="微软雅黑" pitchFamily="34" charset="-122"/>
              </a:rPr>
              <a:t>生命的死亡</a:t>
            </a:r>
          </a:p>
        </p:txBody>
      </p:sp>
      <p:grpSp>
        <p:nvGrpSpPr>
          <p:cNvPr id="15" name="组合 14"/>
          <p:cNvGrpSpPr>
            <a:grpSpLocks/>
          </p:cNvGrpSpPr>
          <p:nvPr/>
        </p:nvGrpSpPr>
        <p:grpSpPr bwMode="auto">
          <a:xfrm>
            <a:off x="7038975" y="4652963"/>
            <a:ext cx="595313" cy="534987"/>
            <a:chOff x="6586578" y="2807988"/>
            <a:chExt cx="595480" cy="535188"/>
          </a:xfrm>
        </p:grpSpPr>
        <p:sp>
          <p:nvSpPr>
            <p:cNvPr id="16" name="椭圆 15"/>
            <p:cNvSpPr/>
            <p:nvPr/>
          </p:nvSpPr>
          <p:spPr>
            <a:xfrm>
              <a:off x="6586578" y="2807988"/>
              <a:ext cx="535138" cy="535188"/>
            </a:xfrm>
            <a:prstGeom prst="ellipse">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8444" name="矩形 16"/>
            <p:cNvSpPr>
              <a:spLocks noChangeArrowheads="1"/>
            </p:cNvSpPr>
            <p:nvPr/>
          </p:nvSpPr>
          <p:spPr bwMode="auto">
            <a:xfrm>
              <a:off x="6586578" y="2875527"/>
              <a:ext cx="595480" cy="400110"/>
            </a:xfrm>
            <a:prstGeom prst="rect">
              <a:avLst/>
            </a:prstGeom>
            <a:noFill/>
            <a:ln w="9525">
              <a:noFill/>
              <a:miter lim="800000"/>
              <a:headEnd/>
              <a:tailEnd/>
            </a:ln>
          </p:spPr>
          <p:txBody>
            <a:bodyPr>
              <a:spAutoFit/>
            </a:bodyPr>
            <a:lstStyle/>
            <a:p>
              <a:r>
                <a:rPr lang="en-US" altLang="zh-CN" sz="2000" b="1" i="1">
                  <a:solidFill>
                    <a:srgbClr val="FFFFFF"/>
                  </a:solidFill>
                  <a:latin typeface="微软雅黑" pitchFamily="34" charset="-122"/>
                  <a:ea typeface="微软雅黑" pitchFamily="34" charset="-122"/>
                </a:rPr>
                <a:t>03</a:t>
              </a:r>
              <a:endParaRPr lang="zh-CN" altLang="en-US" sz="2000" b="1" i="1">
                <a:solidFill>
                  <a:srgbClr val="FFFFFF"/>
                </a:solidFill>
                <a:latin typeface="Calibri" pitchFamily="34" charset="0"/>
                <a:ea typeface="宋体" charset="-122"/>
              </a:endParaRPr>
            </a:p>
          </p:txBody>
        </p:sp>
      </p:grpSp>
      <p:cxnSp>
        <p:nvCxnSpPr>
          <p:cNvPr id="19" name="直接连接符 18"/>
          <p:cNvCxnSpPr/>
          <p:nvPr/>
        </p:nvCxnSpPr>
        <p:spPr>
          <a:xfrm>
            <a:off x="0" y="258763"/>
            <a:ext cx="9128125"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4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ppt_w</p:attrName>
                                        </p:attrNameLst>
                                      </p:cBhvr>
                                      <p:tavLst>
                                        <p:tav tm="0" fmla="#ppt_w*sin(2.5*pi*$)">
                                          <p:val>
                                            <p:fltVal val="0"/>
                                          </p:val>
                                        </p:tav>
                                        <p:tav tm="100000">
                                          <p:val>
                                            <p:fltVal val="1"/>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ppt_w</p:attrName>
                                        </p:attrNameLst>
                                      </p:cBhvr>
                                      <p:tavLst>
                                        <p:tav tm="0" fmla="#ppt_w*sin(2.5*pi*$)">
                                          <p:val>
                                            <p:fltVal val="0"/>
                                          </p:val>
                                        </p:tav>
                                        <p:tav tm="100000">
                                          <p:val>
                                            <p:fltVal val="1"/>
                                          </p:val>
                                        </p:tav>
                                      </p:tavLst>
                                    </p:anim>
                                    <p:anim calcmode="lin" valueType="num">
                                      <p:cBhvr>
                                        <p:cTn id="32" dur="500" fill="hold"/>
                                        <p:tgtEl>
                                          <p:spTgt spid="15"/>
                                        </p:tgtEl>
                                        <p:attrNameLst>
                                          <p:attrName>ppt_h</p:attrName>
                                        </p:attrNameLst>
                                      </p:cBhvr>
                                      <p:tavLst>
                                        <p:tav tm="0">
                                          <p:val>
                                            <p:strVal val="#ppt_h"/>
                                          </p:val>
                                        </p:tav>
                                        <p:tav tm="100000">
                                          <p:val>
                                            <p:strVal val="#ppt_h"/>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p:cNvPicPr>
            <a:picLocks noChangeAspect="1" noChangeArrowheads="1"/>
          </p:cNvPicPr>
          <p:nvPr/>
        </p:nvPicPr>
        <p:blipFill>
          <a:blip r:embed="rId2"/>
          <a:srcRect/>
          <a:stretch>
            <a:fillRect/>
          </a:stretch>
        </p:blipFill>
        <p:spPr bwMode="auto">
          <a:xfrm>
            <a:off x="9363075" y="0"/>
            <a:ext cx="2828925" cy="3200400"/>
          </a:xfrm>
          <a:prstGeom prst="rect">
            <a:avLst/>
          </a:prstGeom>
          <a:noFill/>
          <a:ln w="9525">
            <a:noFill/>
            <a:miter lim="800000"/>
            <a:headEnd/>
            <a:tailEnd/>
          </a:ln>
        </p:spPr>
      </p:pic>
      <p:sp>
        <p:nvSpPr>
          <p:cNvPr id="65538" name="Rectangle 2"/>
          <p:cNvSpPr>
            <a:spLocks noGrp="1" noChangeArrowheads="1"/>
          </p:cNvSpPr>
          <p:nvPr>
            <p:ph type="title"/>
          </p:nvPr>
        </p:nvSpPr>
        <p:spPr>
          <a:xfrm>
            <a:off x="327025" y="250825"/>
            <a:ext cx="6275388" cy="777875"/>
          </a:xfrm>
        </p:spPr>
        <p:txBody>
          <a:bodyPr/>
          <a:lstStyle/>
          <a:p>
            <a:pPr eaLnBrk="1" hangingPunct="1"/>
            <a:r>
              <a:rPr lang="zh-CN" altLang="en-US" sz="3800" b="1" smtClean="0">
                <a:solidFill>
                  <a:srgbClr val="00B0F0"/>
                </a:solidFill>
                <a:latin typeface="微软雅黑" pitchFamily="34" charset="-122"/>
                <a:ea typeface="微软雅黑" pitchFamily="34" charset="-122"/>
              </a:rPr>
              <a:t>树立“三助”意识</a:t>
            </a:r>
          </a:p>
        </p:txBody>
      </p:sp>
      <p:sp>
        <p:nvSpPr>
          <p:cNvPr id="80" name="六边形 79"/>
          <p:cNvSpPr/>
          <p:nvPr/>
        </p:nvSpPr>
        <p:spPr>
          <a:xfrm>
            <a:off x="2043113" y="1260475"/>
            <a:ext cx="3894137" cy="2486025"/>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ts val="0"/>
              </a:spcBef>
              <a:spcAft>
                <a:spcPts val="0"/>
              </a:spcAft>
              <a:defRPr/>
            </a:pPr>
            <a:r>
              <a:rPr lang="zh-CN" altLang="en-US" b="1" dirty="0">
                <a:latin typeface="微软雅黑" pitchFamily="34" charset="-122"/>
                <a:ea typeface="微软雅黑" pitchFamily="34" charset="-122"/>
              </a:rPr>
              <a:t>通过课堂教学、宣传活动等形式，让学生了解心理学知识，自觉提高自身心理素质，抵御心理危机的侵扰。</a:t>
            </a:r>
          </a:p>
        </p:txBody>
      </p:sp>
      <p:sp>
        <p:nvSpPr>
          <p:cNvPr id="81" name="六边形 80"/>
          <p:cNvSpPr/>
          <p:nvPr/>
        </p:nvSpPr>
        <p:spPr>
          <a:xfrm>
            <a:off x="5381625" y="2449513"/>
            <a:ext cx="4278313" cy="3224212"/>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2500"/>
              </a:lnSpc>
              <a:spcBef>
                <a:spcPts val="0"/>
              </a:spcBef>
              <a:spcAft>
                <a:spcPts val="0"/>
              </a:spcAft>
              <a:defRPr/>
            </a:pPr>
            <a:r>
              <a:rPr lang="zh-CN" altLang="en-US" dirty="0">
                <a:solidFill>
                  <a:schemeClr val="tx1"/>
                </a:solidFill>
                <a:latin typeface="微软雅黑" pitchFamily="34" charset="-122"/>
                <a:ea typeface="微软雅黑" pitchFamily="34" charset="-122"/>
              </a:rPr>
              <a:t>大力普及心理危机基本知识，力求每位学生都掌握一定的危机识别知识，对于周围陷入心理危机或存在自杀危险的同学，及时给予支持和帮助。学生心理骨干积极开展朋辈辅导，主动帮扶、积极引导，及时帮助。</a:t>
            </a:r>
          </a:p>
        </p:txBody>
      </p:sp>
      <p:sp>
        <p:nvSpPr>
          <p:cNvPr id="82" name="六边形 81"/>
          <p:cNvSpPr/>
          <p:nvPr/>
        </p:nvSpPr>
        <p:spPr>
          <a:xfrm>
            <a:off x="1758950" y="4021138"/>
            <a:ext cx="4149725" cy="2390775"/>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2500"/>
              </a:lnSpc>
              <a:spcBef>
                <a:spcPts val="0"/>
              </a:spcBef>
              <a:spcAft>
                <a:spcPts val="0"/>
              </a:spcAft>
              <a:defRPr/>
            </a:pPr>
            <a:r>
              <a:rPr lang="zh-CN" altLang="en-US" dirty="0">
                <a:solidFill>
                  <a:schemeClr val="tx1"/>
                </a:solidFill>
                <a:latin typeface="微软雅黑" pitchFamily="34" charset="-122"/>
                <a:ea typeface="微软雅黑" pitchFamily="34" charset="-122"/>
              </a:rPr>
              <a:t>大力宣传心理健康知识，澄清对心理咨询的误区，使得学生在面对心理困扰时能主动求助，在自己无法解决时及时向心理咨询老师求助，以尽快解决问题。</a:t>
            </a:r>
          </a:p>
        </p:txBody>
      </p:sp>
      <p:sp>
        <p:nvSpPr>
          <p:cNvPr id="83" name="流程图: 合并 82"/>
          <p:cNvSpPr/>
          <p:nvPr/>
        </p:nvSpPr>
        <p:spPr>
          <a:xfrm>
            <a:off x="-1782763" y="4022725"/>
            <a:ext cx="1595438" cy="1243013"/>
          </a:xfrm>
          <a:prstGeom prst="flowChartMerg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tx1"/>
                </a:solidFill>
                <a:latin typeface="微软雅黑" pitchFamily="34" charset="-122"/>
                <a:ea typeface="微软雅黑" pitchFamily="34" charset="-122"/>
              </a:rPr>
              <a:t>求助</a:t>
            </a:r>
            <a:endParaRPr lang="zh-CN" altLang="en-US" sz="2400" dirty="0"/>
          </a:p>
        </p:txBody>
      </p:sp>
      <p:sp>
        <p:nvSpPr>
          <p:cNvPr id="84" name="等腰三角形 83"/>
          <p:cNvSpPr/>
          <p:nvPr/>
        </p:nvSpPr>
        <p:spPr>
          <a:xfrm>
            <a:off x="12192000" y="4268788"/>
            <a:ext cx="1852613" cy="1395412"/>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tx1"/>
                </a:solidFill>
                <a:latin typeface="微软雅黑" pitchFamily="34" charset="-122"/>
                <a:ea typeface="微软雅黑" pitchFamily="34" charset="-122"/>
              </a:rPr>
              <a:t>助人</a:t>
            </a:r>
            <a:endParaRPr lang="zh-CN" altLang="en-US" sz="2800" dirty="0">
              <a:solidFill>
                <a:schemeClr val="tx1"/>
              </a:solidFill>
            </a:endParaRPr>
          </a:p>
        </p:txBody>
      </p:sp>
      <p:sp>
        <p:nvSpPr>
          <p:cNvPr id="85" name="流程图: 合并 84"/>
          <p:cNvSpPr/>
          <p:nvPr/>
        </p:nvSpPr>
        <p:spPr>
          <a:xfrm>
            <a:off x="5364163" y="1238250"/>
            <a:ext cx="1757362" cy="1184275"/>
          </a:xfrm>
          <a:prstGeom prst="flowChartMerg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tx1"/>
                </a:solidFill>
                <a:latin typeface="微软雅黑" pitchFamily="34" charset="-122"/>
                <a:ea typeface="微软雅黑" pitchFamily="34" charset="-122"/>
              </a:rPr>
              <a:t>自助</a:t>
            </a:r>
            <a:endParaRPr lang="zh-CN" altLang="en-US" sz="2400" dirty="0">
              <a:solidFill>
                <a:schemeClr val="tx1"/>
              </a:solidFill>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0.59125 -0.0037 L 7.63319E-7 -1.24884E-6 " pathEditMode="relative" rAng="0" ptsTypes="AA">
                                      <p:cBhvr>
                                        <p:cTn id="6" dur="1000" fill="hold"/>
                                        <p:tgtEl>
                                          <p:spTgt spid="85"/>
                                        </p:tgtEl>
                                        <p:attrNameLst>
                                          <p:attrName>ppt_x</p:attrName>
                                          <p:attrName>ppt_y</p:attrName>
                                        </p:attrNameLst>
                                      </p:cBhvr>
                                      <p:rCtr x="296" y="2"/>
                                    </p:animMotion>
                                  </p:childTnLst>
                                </p:cTn>
                              </p:par>
                            </p:childTnLst>
                          </p:cTn>
                        </p:par>
                        <p:par>
                          <p:cTn id="7" fill="hold">
                            <p:stCondLst>
                              <p:cond delay="1000"/>
                            </p:stCondLst>
                            <p:childTnLst>
                              <p:par>
                                <p:cTn id="8" presetID="2" presetClass="entr" presetSubtype="4" fill="hold" grpId="0" nodeType="afterEffect">
                                  <p:stCondLst>
                                    <p:cond delay="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1000" fill="hold"/>
                                        <p:tgtEl>
                                          <p:spTgt spid="80"/>
                                        </p:tgtEl>
                                        <p:attrNameLst>
                                          <p:attrName>ppt_x</p:attrName>
                                        </p:attrNameLst>
                                      </p:cBhvr>
                                      <p:tavLst>
                                        <p:tav tm="0">
                                          <p:val>
                                            <p:strVal val="#ppt_x"/>
                                          </p:val>
                                        </p:tav>
                                        <p:tav tm="100000">
                                          <p:val>
                                            <p:strVal val="#ppt_x"/>
                                          </p:val>
                                        </p:tav>
                                      </p:tavLst>
                                    </p:anim>
                                    <p:anim calcmode="lin" valueType="num">
                                      <p:cBhvr additive="base">
                                        <p:cTn id="11" dur="1000" fill="hold"/>
                                        <p:tgtEl>
                                          <p:spTgt spid="80"/>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35" presetClass="path" presetSubtype="0" accel="50000" decel="50000" fill="hold" grpId="0" nodeType="afterEffect">
                                  <p:stCondLst>
                                    <p:cond delay="0"/>
                                  </p:stCondLst>
                                  <p:childTnLst>
                                    <p:animMotion origin="layout" path="M 0.24372 0.00347 L -0.26013 0.00347 " pathEditMode="relative" rAng="0" ptsTypes="AA">
                                      <p:cBhvr>
                                        <p:cTn id="14" dur="1000" fill="hold"/>
                                        <p:tgtEl>
                                          <p:spTgt spid="84"/>
                                        </p:tgtEl>
                                        <p:attrNameLst>
                                          <p:attrName>ppt_x</p:attrName>
                                          <p:attrName>ppt_y</p:attrName>
                                        </p:attrNameLst>
                                      </p:cBhvr>
                                      <p:rCtr x="-252" y="0"/>
                                    </p:animMotion>
                                  </p:childTnLst>
                                </p:cTn>
                              </p:par>
                            </p:childTnLst>
                          </p:cTn>
                        </p:par>
                        <p:par>
                          <p:cTn id="15" fill="hold">
                            <p:stCondLst>
                              <p:cond delay="3000"/>
                            </p:stCondLst>
                            <p:childTnLst>
                              <p:par>
                                <p:cTn id="16" presetID="2" presetClass="entr" presetSubtype="4" fill="hold" grpId="0" nodeType="after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1000" fill="hold"/>
                                        <p:tgtEl>
                                          <p:spTgt spid="81"/>
                                        </p:tgtEl>
                                        <p:attrNameLst>
                                          <p:attrName>ppt_x</p:attrName>
                                        </p:attrNameLst>
                                      </p:cBhvr>
                                      <p:tavLst>
                                        <p:tav tm="0">
                                          <p:val>
                                            <p:strVal val="#ppt_x"/>
                                          </p:val>
                                        </p:tav>
                                        <p:tav tm="100000">
                                          <p:val>
                                            <p:strVal val="#ppt_x"/>
                                          </p:val>
                                        </p:tav>
                                      </p:tavLst>
                                    </p:anim>
                                    <p:anim calcmode="lin" valueType="num">
                                      <p:cBhvr additive="base">
                                        <p:cTn id="19" dur="1000" fill="hold"/>
                                        <p:tgtEl>
                                          <p:spTgt spid="81"/>
                                        </p:tgtEl>
                                        <p:attrNameLst>
                                          <p:attrName>ppt_y</p:attrName>
                                        </p:attrNameLst>
                                      </p:cBhvr>
                                      <p:tavLst>
                                        <p:tav tm="0">
                                          <p:val>
                                            <p:strVal val="1+#ppt_h/2"/>
                                          </p:val>
                                        </p:tav>
                                        <p:tav tm="100000">
                                          <p:val>
                                            <p:strVal val="#ppt_y"/>
                                          </p:val>
                                        </p:tav>
                                      </p:tavLst>
                                    </p:anim>
                                  </p:childTnLst>
                                </p:cTn>
                              </p:par>
                            </p:childTnLst>
                          </p:cTn>
                        </p:par>
                        <p:par>
                          <p:cTn id="20" fill="hold">
                            <p:stCondLst>
                              <p:cond delay="4000"/>
                            </p:stCondLst>
                            <p:childTnLst>
                              <p:par>
                                <p:cTn id="21" presetID="63" presetClass="path" presetSubtype="0" accel="50000" decel="50000" fill="hold" grpId="0" nodeType="afterEffect">
                                  <p:stCondLst>
                                    <p:cond delay="0"/>
                                  </p:stCondLst>
                                  <p:childTnLst>
                                    <p:animMotion origin="layout" path="M -0.27159 -0.00532 L 0.19838 -0.00185 " pathEditMode="relative" rAng="0" ptsTypes="AA">
                                      <p:cBhvr>
                                        <p:cTn id="22" dur="1000" fill="hold"/>
                                        <p:tgtEl>
                                          <p:spTgt spid="83"/>
                                        </p:tgtEl>
                                        <p:attrNameLst>
                                          <p:attrName>ppt_x</p:attrName>
                                          <p:attrName>ppt_y</p:attrName>
                                        </p:attrNameLst>
                                      </p:cBhvr>
                                      <p:rCtr x="235" y="2"/>
                                    </p:animMotion>
                                  </p:childTnLst>
                                </p:cTn>
                              </p:par>
                            </p:childTnLst>
                          </p:cTn>
                        </p:par>
                        <p:par>
                          <p:cTn id="23" fill="hold">
                            <p:stCondLst>
                              <p:cond delay="5000"/>
                            </p:stCondLst>
                            <p:childTnLst>
                              <p:par>
                                <p:cTn id="24" presetID="2" presetClass="entr" presetSubtype="4" fill="hold" grpId="0" nodeType="after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1000" fill="hold"/>
                                        <p:tgtEl>
                                          <p:spTgt spid="82"/>
                                        </p:tgtEl>
                                        <p:attrNameLst>
                                          <p:attrName>ppt_x</p:attrName>
                                        </p:attrNameLst>
                                      </p:cBhvr>
                                      <p:tavLst>
                                        <p:tav tm="0">
                                          <p:val>
                                            <p:strVal val="#ppt_x"/>
                                          </p:val>
                                        </p:tav>
                                        <p:tav tm="100000">
                                          <p:val>
                                            <p:strVal val="#ppt_x"/>
                                          </p:val>
                                        </p:tav>
                                      </p:tavLst>
                                    </p:anim>
                                    <p:anim calcmode="lin" valueType="num">
                                      <p:cBhvr additive="base">
                                        <p:cTn id="27" dur="10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84" grpId="0" animBg="1"/>
      <p:bldP spid="8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03227"/>
            <a:ext cx="12192000" cy="2774156"/>
            <a:chOff x="0" y="3103227"/>
            <a:chExt cx="12192000" cy="2774156"/>
          </a:xfrm>
          <a:solidFill>
            <a:srgbClr val="0070C0"/>
          </a:solidFill>
        </p:grpSpPr>
        <p:sp>
          <p:nvSpPr>
            <p:cNvPr id="5" name="Rectangle 2"/>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3"/>
            <p:cNvSpPr/>
            <p:nvPr/>
          </p:nvSpPr>
          <p:spPr>
            <a:xfrm>
              <a:off x="0" y="3103227"/>
              <a:ext cx="12192000" cy="27741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3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7" name="图片 6"/>
          <p:cNvPicPr>
            <a:picLocks noChangeAspect="1"/>
          </p:cNvPicPr>
          <p:nvPr/>
        </p:nvPicPr>
        <p:blipFill>
          <a:blip r:embed="rId2"/>
          <a:srcRect/>
          <a:stretch>
            <a:fillRect/>
          </a:stretch>
        </p:blipFill>
        <p:spPr bwMode="auto">
          <a:xfrm>
            <a:off x="157163" y="1439863"/>
            <a:ext cx="5011737" cy="4670425"/>
          </a:xfrm>
          <a:prstGeom prst="rect">
            <a:avLst/>
          </a:prstGeom>
          <a:noFill/>
          <a:ln w="9525">
            <a:noFill/>
            <a:miter lim="800000"/>
            <a:headEnd/>
            <a:tailEnd/>
          </a:ln>
        </p:spPr>
      </p:pic>
      <p:sp>
        <p:nvSpPr>
          <p:cNvPr id="11" name="文本框 128"/>
          <p:cNvSpPr txBox="1">
            <a:spLocks noChangeArrowheads="1"/>
          </p:cNvSpPr>
          <p:nvPr/>
        </p:nvSpPr>
        <p:spPr bwMode="auto">
          <a:xfrm>
            <a:off x="1890713" y="358775"/>
            <a:ext cx="3946525" cy="523875"/>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心理危机干预的知识</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0" y="1017588"/>
            <a:ext cx="5927725" cy="31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65125" y="411163"/>
            <a:ext cx="2057400" cy="3968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00B0F0"/>
              </a:solidFill>
            </a:endParaRPr>
          </a:p>
        </p:txBody>
      </p:sp>
      <p:grpSp>
        <p:nvGrpSpPr>
          <p:cNvPr id="18" name="组合 17"/>
          <p:cNvGrpSpPr>
            <a:grpSpLocks/>
          </p:cNvGrpSpPr>
          <p:nvPr/>
        </p:nvGrpSpPr>
        <p:grpSpPr bwMode="auto">
          <a:xfrm>
            <a:off x="5575300" y="1285875"/>
            <a:ext cx="6858000" cy="4630738"/>
            <a:chOff x="5575432" y="1286278"/>
            <a:chExt cx="6857198" cy="4630058"/>
          </a:xfrm>
        </p:grpSpPr>
        <p:sp>
          <p:nvSpPr>
            <p:cNvPr id="66567" name="Rectangle 3"/>
            <p:cNvSpPr txBox="1">
              <a:spLocks noChangeArrowheads="1"/>
            </p:cNvSpPr>
            <p:nvPr/>
          </p:nvSpPr>
          <p:spPr bwMode="auto">
            <a:xfrm>
              <a:off x="5575432" y="1286278"/>
              <a:ext cx="6857198" cy="1809850"/>
            </a:xfrm>
            <a:prstGeom prst="rect">
              <a:avLst/>
            </a:prstGeom>
            <a:noFill/>
            <a:ln w="9525">
              <a:noFill/>
              <a:miter lim="800000"/>
              <a:headEnd/>
              <a:tailEnd/>
            </a:ln>
          </p:spPr>
          <p:txBody>
            <a:bodyPr/>
            <a:lstStyle/>
            <a:p>
              <a:pPr marL="228600" indent="-228600">
                <a:lnSpc>
                  <a:spcPct val="90000"/>
                </a:lnSpc>
                <a:spcBef>
                  <a:spcPts val="1000"/>
                </a:spcBef>
              </a:pPr>
              <a:r>
                <a:rPr lang="zh-CN" altLang="en-US" sz="2400" b="1">
                  <a:solidFill>
                    <a:srgbClr val="00B0F0"/>
                  </a:solidFill>
                  <a:latin typeface="微软雅黑" pitchFamily="34" charset="-122"/>
                  <a:ea typeface="微软雅黑" pitchFamily="34" charset="-122"/>
                </a:rPr>
                <a:t>心理危机干预的主要目的</a:t>
              </a:r>
            </a:p>
            <a:p>
              <a:pPr marL="228600" indent="-228600">
                <a:lnSpc>
                  <a:spcPct val="90000"/>
                </a:lnSpc>
                <a:spcBef>
                  <a:spcPts val="1000"/>
                </a:spcBef>
              </a:pPr>
              <a:r>
                <a:rPr lang="zh-CN" altLang="en-US" sz="2400" b="1">
                  <a:latin typeface="微软雅黑" pitchFamily="34" charset="-122"/>
                  <a:ea typeface="微软雅黑" pitchFamily="34" charset="-122"/>
                </a:rPr>
                <a:t>    防止过激行为</a:t>
              </a:r>
            </a:p>
            <a:p>
              <a:pPr marL="228600" indent="-228600">
                <a:lnSpc>
                  <a:spcPct val="90000"/>
                </a:lnSpc>
                <a:spcBef>
                  <a:spcPts val="1000"/>
                </a:spcBef>
              </a:pPr>
              <a:r>
                <a:rPr lang="zh-CN" altLang="en-US" sz="2400" b="1">
                  <a:latin typeface="微软雅黑" pitchFamily="34" charset="-122"/>
                  <a:ea typeface="微软雅黑" pitchFamily="34" charset="-122"/>
                </a:rPr>
                <a:t>    促进交流</a:t>
              </a:r>
            </a:p>
            <a:p>
              <a:pPr marL="228600" indent="-228600">
                <a:lnSpc>
                  <a:spcPct val="90000"/>
                </a:lnSpc>
                <a:spcBef>
                  <a:spcPts val="1000"/>
                </a:spcBef>
              </a:pPr>
              <a:r>
                <a:rPr lang="zh-CN" altLang="en-US" sz="2400" b="1">
                  <a:latin typeface="微软雅黑" pitchFamily="34" charset="-122"/>
                  <a:ea typeface="微软雅黑" pitchFamily="34" charset="-122"/>
                </a:rPr>
                <a:t>    提供适当的医疗帮助</a:t>
              </a:r>
            </a:p>
          </p:txBody>
        </p:sp>
        <p:sp>
          <p:nvSpPr>
            <p:cNvPr id="17" name="TextBox 16"/>
            <p:cNvSpPr txBox="1"/>
            <p:nvPr/>
          </p:nvSpPr>
          <p:spPr>
            <a:xfrm>
              <a:off x="5630989" y="3371947"/>
              <a:ext cx="6352432" cy="2544389"/>
            </a:xfrm>
            <a:prstGeom prst="rect">
              <a:avLst/>
            </a:prstGeom>
            <a:noFill/>
          </p:spPr>
          <p:txBody>
            <a:bodyPr>
              <a:spAutoFit/>
            </a:bodyPr>
            <a:lstStyle/>
            <a:p>
              <a:pPr marL="228600" indent="-228600" fontAlgn="auto">
                <a:lnSpc>
                  <a:spcPct val="90000"/>
                </a:lnSpc>
                <a:spcBef>
                  <a:spcPts val="1000"/>
                </a:spcBef>
                <a:spcAft>
                  <a:spcPts val="0"/>
                </a:spcAft>
                <a:defRPr/>
              </a:pPr>
              <a:r>
                <a:rPr lang="zh-CN" altLang="en-US" sz="2400" b="1" dirty="0">
                  <a:solidFill>
                    <a:schemeClr val="accent1">
                      <a:lumMod val="40000"/>
                      <a:lumOff val="60000"/>
                    </a:schemeClr>
                  </a:solidFill>
                  <a:latin typeface="微软雅黑" pitchFamily="34" charset="-122"/>
                  <a:ea typeface="微软雅黑" pitchFamily="34" charset="-122"/>
                  <a:cs typeface="+mn-cs"/>
                </a:rPr>
                <a:t>心理危机干预的原则</a:t>
              </a:r>
            </a:p>
            <a:p>
              <a:pPr marL="228600" indent="-228600" fontAlgn="auto">
                <a:lnSpc>
                  <a:spcPct val="90000"/>
                </a:lnSpc>
                <a:spcBef>
                  <a:spcPts val="1000"/>
                </a:spcBef>
                <a:spcAft>
                  <a:spcPts val="0"/>
                </a:spcAft>
                <a:defRPr/>
              </a:pPr>
              <a:r>
                <a:rPr lang="zh-CN" altLang="en-US" sz="2400" b="1" dirty="0">
                  <a:latin typeface="微软雅黑" pitchFamily="34" charset="-122"/>
                  <a:ea typeface="微软雅黑" pitchFamily="34" charset="-122"/>
                  <a:cs typeface="+mn-cs"/>
                </a:rPr>
                <a:t>    </a:t>
              </a:r>
              <a:r>
                <a:rPr lang="zh-CN" altLang="en-US" sz="2400" b="1" dirty="0">
                  <a:solidFill>
                    <a:schemeClr val="bg1"/>
                  </a:solidFill>
                  <a:latin typeface="微软雅黑" pitchFamily="34" charset="-122"/>
                  <a:ea typeface="微软雅黑" pitchFamily="34" charset="-122"/>
                  <a:cs typeface="+mn-cs"/>
                </a:rPr>
                <a:t>迅速确定为题</a:t>
              </a:r>
            </a:p>
            <a:p>
              <a:pPr marL="228600" indent="-228600" fontAlgn="auto">
                <a:lnSpc>
                  <a:spcPct val="90000"/>
                </a:lnSpc>
                <a:spcBef>
                  <a:spcPts val="1000"/>
                </a:spcBef>
                <a:spcAft>
                  <a:spcPts val="0"/>
                </a:spcAft>
                <a:defRPr/>
              </a:pPr>
              <a:r>
                <a:rPr lang="zh-CN" altLang="en-US" sz="2400" b="1" dirty="0">
                  <a:solidFill>
                    <a:schemeClr val="bg1"/>
                  </a:solidFill>
                  <a:latin typeface="微软雅黑" pitchFamily="34" charset="-122"/>
                  <a:ea typeface="微软雅黑" pitchFamily="34" charset="-122"/>
                  <a:cs typeface="+mn-cs"/>
                </a:rPr>
                <a:t>    家人或朋友参与</a:t>
              </a:r>
            </a:p>
            <a:p>
              <a:pPr marL="228600" indent="-228600" fontAlgn="auto">
                <a:lnSpc>
                  <a:spcPct val="90000"/>
                </a:lnSpc>
                <a:spcBef>
                  <a:spcPts val="1000"/>
                </a:spcBef>
                <a:spcAft>
                  <a:spcPts val="0"/>
                </a:spcAft>
                <a:defRPr/>
              </a:pPr>
              <a:r>
                <a:rPr lang="zh-CN" altLang="en-US" sz="2400" b="1" dirty="0">
                  <a:solidFill>
                    <a:schemeClr val="bg1"/>
                  </a:solidFill>
                  <a:latin typeface="微软雅黑" pitchFamily="34" charset="-122"/>
                  <a:ea typeface="微软雅黑" pitchFamily="34" charset="-122"/>
                  <a:cs typeface="+mn-cs"/>
                </a:rPr>
                <a:t>    鼓励自信</a:t>
              </a:r>
            </a:p>
            <a:p>
              <a:pPr marL="228600" indent="-228600" fontAlgn="auto">
                <a:lnSpc>
                  <a:spcPct val="90000"/>
                </a:lnSpc>
                <a:spcBef>
                  <a:spcPts val="1000"/>
                </a:spcBef>
                <a:spcAft>
                  <a:spcPts val="0"/>
                </a:spcAft>
                <a:defRPr/>
              </a:pPr>
              <a:r>
                <a:rPr lang="zh-CN" altLang="en-US" sz="2400" b="1" dirty="0">
                  <a:solidFill>
                    <a:schemeClr val="bg1"/>
                  </a:solidFill>
                  <a:latin typeface="微软雅黑" pitchFamily="34" charset="-122"/>
                  <a:ea typeface="微软雅黑" pitchFamily="34" charset="-122"/>
                  <a:cs typeface="+mn-cs"/>
                </a:rPr>
                <a:t>    作为心理问题处理，而不是作为疾病处理</a:t>
              </a:r>
            </a:p>
            <a:p>
              <a:pPr fontAlgn="auto">
                <a:spcBef>
                  <a:spcPts val="0"/>
                </a:spcBef>
                <a:spcAft>
                  <a:spcPts val="0"/>
                </a:spcAft>
                <a:defRPr/>
              </a:pPr>
              <a:endParaRPr lang="zh-CN" altLang="en-US" dirty="0">
                <a:latin typeface="+mn-lt"/>
                <a:ea typeface="+mn-ea"/>
                <a:cs typeface="+mn-cs"/>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42" presetClass="path" presetSubtype="0" accel="50000" decel="50000" fill="hold" nodeType="withEffect">
                                  <p:stCondLst>
                                    <p:cond delay="0"/>
                                  </p:stCondLst>
                                  <p:childTnLst>
                                    <p:animMotion origin="layout" path="M 6.25E-7 -2.96296E-6 L 0.00065 -0.17384 " pathEditMode="relative" rAng="0" ptsTypes="AA">
                                      <p:cBhvr>
                                        <p:cTn id="13" dur="1000" spd="-100000" fill="hold"/>
                                        <p:tgtEl>
                                          <p:spTgt spid="7"/>
                                        </p:tgtEl>
                                        <p:attrNameLst>
                                          <p:attrName>ppt_x</p:attrName>
                                          <p:attrName>ppt_y</p:attrName>
                                        </p:attrNameLst>
                                      </p:cBhvr>
                                      <p:rCtr x="26" y="-8704"/>
                                    </p:animMotion>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900" decel="100000" fill="hold"/>
                                        <p:tgtEl>
                                          <p:spTgt spid="1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477000" y="3628725"/>
            <a:ext cx="2781700" cy="716280"/>
            <a:chOff x="2194560" y="914400"/>
            <a:chExt cx="3307080" cy="716280"/>
          </a:xfrm>
          <a:solidFill>
            <a:srgbClr val="7030A0"/>
          </a:solidFill>
        </p:grpSpPr>
        <p:sp>
          <p:nvSpPr>
            <p:cNvPr id="12" name="圆角矩形 11"/>
            <p:cNvSpPr/>
            <p:nvPr/>
          </p:nvSpPr>
          <p:spPr>
            <a:xfrm>
              <a:off x="2194560" y="914400"/>
              <a:ext cx="3307080" cy="716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2"/>
            <p:cNvSpPr txBox="1"/>
            <p:nvPr/>
          </p:nvSpPr>
          <p:spPr>
            <a:xfrm>
              <a:off x="3017520" y="1051560"/>
              <a:ext cx="1584960" cy="430887"/>
            </a:xfrm>
            <a:prstGeom prst="rect">
              <a:avLst/>
            </a:prstGeom>
            <a:grpFill/>
          </p:spPr>
          <p:txBody>
            <a:bodyPr>
              <a:spAutoFit/>
            </a:bodyPr>
            <a:lstStyle/>
            <a:p>
              <a:pPr algn="dist" fontAlgn="auto">
                <a:spcBef>
                  <a:spcPts val="0"/>
                </a:spcBef>
                <a:spcAft>
                  <a:spcPts val="0"/>
                </a:spcAft>
                <a:defRPr/>
              </a:pPr>
              <a:r>
                <a:rPr lang="zh-CN" altLang="en-US" sz="2200" b="1" dirty="0">
                  <a:solidFill>
                    <a:schemeClr val="bg1"/>
                  </a:solidFill>
                  <a:latin typeface="微软雅黑" pitchFamily="34" charset="-122"/>
                  <a:ea typeface="微软雅黑" pitchFamily="34" charset="-122"/>
                  <a:cs typeface="+mn-cs"/>
                </a:rPr>
                <a:t>给予支持</a:t>
              </a:r>
            </a:p>
          </p:txBody>
        </p:sp>
      </p:grpSp>
      <p:grpSp>
        <p:nvGrpSpPr>
          <p:cNvPr id="14" name="组合 13"/>
          <p:cNvGrpSpPr/>
          <p:nvPr/>
        </p:nvGrpSpPr>
        <p:grpSpPr>
          <a:xfrm>
            <a:off x="899160" y="3644767"/>
            <a:ext cx="5273040" cy="716280"/>
            <a:chOff x="2194560" y="914400"/>
            <a:chExt cx="3307080" cy="716280"/>
          </a:xfrm>
          <a:solidFill>
            <a:srgbClr val="FFC000"/>
          </a:solidFill>
        </p:grpSpPr>
        <p:sp>
          <p:nvSpPr>
            <p:cNvPr id="15" name="圆角矩形 14"/>
            <p:cNvSpPr/>
            <p:nvPr/>
          </p:nvSpPr>
          <p:spPr>
            <a:xfrm>
              <a:off x="2194560" y="914400"/>
              <a:ext cx="3307080" cy="716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TextBox 15"/>
            <p:cNvSpPr txBox="1"/>
            <p:nvPr/>
          </p:nvSpPr>
          <p:spPr>
            <a:xfrm>
              <a:off x="2644431" y="1051560"/>
              <a:ext cx="2398424" cy="430887"/>
            </a:xfrm>
            <a:prstGeom prst="rect">
              <a:avLst/>
            </a:prstGeom>
            <a:grpFill/>
          </p:spPr>
          <p:txBody>
            <a:bodyPr>
              <a:spAutoFit/>
            </a:bodyPr>
            <a:lstStyle/>
            <a:p>
              <a:pPr algn="dist" fontAlgn="auto">
                <a:spcBef>
                  <a:spcPts val="0"/>
                </a:spcBef>
                <a:spcAft>
                  <a:spcPts val="0"/>
                </a:spcAft>
                <a:defRPr/>
              </a:pPr>
              <a:r>
                <a:rPr lang="zh-CN" altLang="en-US" sz="2200" b="1" dirty="0">
                  <a:solidFill>
                    <a:schemeClr val="bg1"/>
                  </a:solidFill>
                  <a:latin typeface="微软雅黑" pitchFamily="34" charset="-122"/>
                  <a:ea typeface="微软雅黑" pitchFamily="34" charset="-122"/>
                  <a:cs typeface="+mn-cs"/>
                </a:rPr>
                <a:t>提出并验证可变通的应对方式</a:t>
              </a:r>
            </a:p>
          </p:txBody>
        </p:sp>
      </p:grpSp>
      <p:grpSp>
        <p:nvGrpSpPr>
          <p:cNvPr id="17" name="组合 16"/>
          <p:cNvGrpSpPr/>
          <p:nvPr/>
        </p:nvGrpSpPr>
        <p:grpSpPr>
          <a:xfrm>
            <a:off x="1920240" y="5186412"/>
            <a:ext cx="3307080" cy="716280"/>
            <a:chOff x="2194560" y="914400"/>
            <a:chExt cx="3307080" cy="716280"/>
          </a:xfrm>
          <a:solidFill>
            <a:schemeClr val="accent2">
              <a:lumMod val="60000"/>
              <a:lumOff val="40000"/>
            </a:schemeClr>
          </a:solidFill>
        </p:grpSpPr>
        <p:sp>
          <p:nvSpPr>
            <p:cNvPr id="18" name="圆角矩形 17"/>
            <p:cNvSpPr/>
            <p:nvPr/>
          </p:nvSpPr>
          <p:spPr>
            <a:xfrm>
              <a:off x="2194560" y="914400"/>
              <a:ext cx="3307080" cy="716280"/>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TextBox 18"/>
            <p:cNvSpPr txBox="1"/>
            <p:nvPr/>
          </p:nvSpPr>
          <p:spPr>
            <a:xfrm>
              <a:off x="3017520" y="1051560"/>
              <a:ext cx="1584960" cy="400110"/>
            </a:xfrm>
            <a:prstGeom prst="rect">
              <a:avLst/>
            </a:prstGeom>
            <a:noFill/>
            <a:ln>
              <a:noFill/>
            </a:ln>
          </p:spPr>
          <p:txBody>
            <a:bodyPr>
              <a:spAutoFit/>
            </a:bodyPr>
            <a:lstStyle/>
            <a:p>
              <a:pPr algn="dist" fontAlgn="auto">
                <a:spcBef>
                  <a:spcPts val="0"/>
                </a:spcBef>
                <a:spcAft>
                  <a:spcPts val="0"/>
                </a:spcAft>
                <a:defRPr/>
              </a:pPr>
              <a:r>
                <a:rPr lang="zh-CN" altLang="en-US" sz="2000" b="1" dirty="0">
                  <a:solidFill>
                    <a:schemeClr val="bg1"/>
                  </a:solidFill>
                  <a:latin typeface="微软雅黑" pitchFamily="34" charset="-122"/>
                  <a:ea typeface="微软雅黑" pitchFamily="34" charset="-122"/>
                  <a:cs typeface="+mn-cs"/>
                </a:rPr>
                <a:t>得到承诺</a:t>
              </a:r>
            </a:p>
          </p:txBody>
        </p:sp>
      </p:grpSp>
      <p:grpSp>
        <p:nvGrpSpPr>
          <p:cNvPr id="20" name="组合 19"/>
          <p:cNvGrpSpPr/>
          <p:nvPr/>
        </p:nvGrpSpPr>
        <p:grpSpPr>
          <a:xfrm>
            <a:off x="5763128" y="5192027"/>
            <a:ext cx="3307080" cy="716280"/>
            <a:chOff x="2194560" y="914400"/>
            <a:chExt cx="3307080" cy="716280"/>
          </a:xfrm>
          <a:solidFill>
            <a:srgbClr val="FF99CC"/>
          </a:solidFill>
        </p:grpSpPr>
        <p:sp>
          <p:nvSpPr>
            <p:cNvPr id="21" name="圆角矩形 20"/>
            <p:cNvSpPr/>
            <p:nvPr/>
          </p:nvSpPr>
          <p:spPr>
            <a:xfrm>
              <a:off x="2194560" y="914400"/>
              <a:ext cx="3307080" cy="716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21"/>
            <p:cNvSpPr txBox="1"/>
            <p:nvPr/>
          </p:nvSpPr>
          <p:spPr>
            <a:xfrm>
              <a:off x="3017520" y="1051560"/>
              <a:ext cx="1584960" cy="430887"/>
            </a:xfrm>
            <a:prstGeom prst="rect">
              <a:avLst/>
            </a:prstGeom>
            <a:grpFill/>
          </p:spPr>
          <p:txBody>
            <a:bodyPr>
              <a:spAutoFit/>
            </a:bodyPr>
            <a:lstStyle/>
            <a:p>
              <a:pPr algn="dist" fontAlgn="auto">
                <a:spcBef>
                  <a:spcPts val="0"/>
                </a:spcBef>
                <a:spcAft>
                  <a:spcPts val="0"/>
                </a:spcAft>
                <a:defRPr/>
              </a:pPr>
              <a:r>
                <a:rPr lang="zh-CN" altLang="en-US" sz="2200" b="1" dirty="0">
                  <a:solidFill>
                    <a:schemeClr val="bg1"/>
                  </a:solidFill>
                  <a:latin typeface="微软雅黑" pitchFamily="34" charset="-122"/>
                  <a:ea typeface="微软雅黑" pitchFamily="34" charset="-122"/>
                  <a:cs typeface="+mn-cs"/>
                </a:rPr>
                <a:t>制定计划</a:t>
              </a:r>
            </a:p>
          </p:txBody>
        </p:sp>
      </p:grpSp>
      <p:sp>
        <p:nvSpPr>
          <p:cNvPr id="23" name="圆角右箭头 22"/>
          <p:cNvSpPr/>
          <p:nvPr/>
        </p:nvSpPr>
        <p:spPr>
          <a:xfrm rot="16200000" flipH="1">
            <a:off x="8539956" y="2482057"/>
            <a:ext cx="6015037" cy="1866900"/>
          </a:xfrm>
          <a:prstGeom prst="bentArrow">
            <a:avLst>
              <a:gd name="adj1" fmla="val 1562"/>
              <a:gd name="adj2" fmla="val 3743"/>
              <a:gd name="adj3" fmla="val 5377"/>
              <a:gd name="adj4" fmla="val 24127"/>
            </a:avLst>
          </a:prstGeom>
          <a:solidFill>
            <a:schemeClr val="accent1">
              <a:lumMod val="7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grpSp>
        <p:nvGrpSpPr>
          <p:cNvPr id="7" name="组合 6"/>
          <p:cNvGrpSpPr/>
          <p:nvPr/>
        </p:nvGrpSpPr>
        <p:grpSpPr>
          <a:xfrm>
            <a:off x="7543800" y="938463"/>
            <a:ext cx="2914048" cy="716280"/>
            <a:chOff x="2194560" y="914400"/>
            <a:chExt cx="3307080" cy="716280"/>
          </a:xfrm>
          <a:solidFill>
            <a:srgbClr val="C00000"/>
          </a:solidFill>
        </p:grpSpPr>
        <p:sp>
          <p:nvSpPr>
            <p:cNvPr id="4" name="圆角矩形 3"/>
            <p:cNvSpPr/>
            <p:nvPr/>
          </p:nvSpPr>
          <p:spPr>
            <a:xfrm>
              <a:off x="2194560" y="914400"/>
              <a:ext cx="3307080" cy="716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TextBox 4"/>
            <p:cNvSpPr txBox="1"/>
            <p:nvPr/>
          </p:nvSpPr>
          <p:spPr>
            <a:xfrm>
              <a:off x="3017520" y="1051560"/>
              <a:ext cx="1584960" cy="430887"/>
            </a:xfrm>
            <a:prstGeom prst="rect">
              <a:avLst/>
            </a:prstGeom>
            <a:grpFill/>
            <a:ln>
              <a:noFill/>
            </a:ln>
          </p:spPr>
          <p:txBody>
            <a:bodyPr>
              <a:spAutoFit/>
            </a:bodyPr>
            <a:lstStyle/>
            <a:p>
              <a:pPr algn="dist" fontAlgn="auto">
                <a:spcBef>
                  <a:spcPts val="0"/>
                </a:spcBef>
                <a:spcAft>
                  <a:spcPts val="0"/>
                </a:spcAft>
                <a:defRPr/>
              </a:pPr>
              <a:r>
                <a:rPr lang="zh-CN" altLang="en-US" sz="2200" b="1" dirty="0">
                  <a:solidFill>
                    <a:schemeClr val="bg1"/>
                  </a:solidFill>
                  <a:latin typeface="微软雅黑" pitchFamily="34" charset="-122"/>
                  <a:ea typeface="微软雅黑" pitchFamily="34" charset="-122"/>
                  <a:cs typeface="+mn-cs"/>
                </a:rPr>
                <a:t>确认问题</a:t>
              </a:r>
            </a:p>
          </p:txBody>
        </p:sp>
      </p:grpSp>
      <p:grpSp>
        <p:nvGrpSpPr>
          <p:cNvPr id="8" name="组合 7"/>
          <p:cNvGrpSpPr/>
          <p:nvPr/>
        </p:nvGrpSpPr>
        <p:grpSpPr>
          <a:xfrm>
            <a:off x="6476999" y="2111944"/>
            <a:ext cx="3918283" cy="716280"/>
            <a:chOff x="2194560" y="914400"/>
            <a:chExt cx="3307080" cy="716280"/>
          </a:xfrm>
          <a:solidFill>
            <a:srgbClr val="92D050"/>
          </a:solidFill>
        </p:grpSpPr>
        <p:sp>
          <p:nvSpPr>
            <p:cNvPr id="9" name="圆角矩形 8"/>
            <p:cNvSpPr/>
            <p:nvPr/>
          </p:nvSpPr>
          <p:spPr>
            <a:xfrm>
              <a:off x="2194560" y="914400"/>
              <a:ext cx="3307080" cy="716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2888893" y="1066800"/>
              <a:ext cx="1942532" cy="430887"/>
            </a:xfrm>
            <a:prstGeom prst="rect">
              <a:avLst/>
            </a:prstGeom>
            <a:grpFill/>
          </p:spPr>
          <p:txBody>
            <a:bodyPr>
              <a:spAutoFit/>
            </a:bodyPr>
            <a:lstStyle/>
            <a:p>
              <a:pPr algn="dist" fontAlgn="auto">
                <a:spcBef>
                  <a:spcPts val="0"/>
                </a:spcBef>
                <a:spcAft>
                  <a:spcPts val="0"/>
                </a:spcAft>
                <a:defRPr/>
              </a:pPr>
              <a:r>
                <a:rPr lang="zh-CN" altLang="en-US" sz="2200" b="1" dirty="0">
                  <a:solidFill>
                    <a:schemeClr val="accent1">
                      <a:lumMod val="50000"/>
                    </a:schemeClr>
                  </a:solidFill>
                  <a:latin typeface="微软雅黑" pitchFamily="34" charset="-122"/>
                  <a:ea typeface="微软雅黑" pitchFamily="34" charset="-122"/>
                  <a:cs typeface="+mn-cs"/>
                </a:rPr>
                <a:t>保证来访者安全</a:t>
              </a:r>
            </a:p>
          </p:txBody>
        </p:sp>
      </p:grpSp>
      <p:sp>
        <p:nvSpPr>
          <p:cNvPr id="25" name="圆角右箭头 24"/>
          <p:cNvSpPr/>
          <p:nvPr/>
        </p:nvSpPr>
        <p:spPr>
          <a:xfrm flipH="1">
            <a:off x="3152775" y="3135313"/>
            <a:ext cx="7194550" cy="5327650"/>
          </a:xfrm>
          <a:prstGeom prst="bentArrow">
            <a:avLst>
              <a:gd name="adj1" fmla="val 942"/>
              <a:gd name="adj2" fmla="val 2348"/>
              <a:gd name="adj3" fmla="val 2277"/>
              <a:gd name="adj4" fmla="val 24127"/>
            </a:avLst>
          </a:prstGeom>
          <a:solidFill>
            <a:schemeClr val="accent6">
              <a:lumMod val="7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27" name="圆角右箭头 26"/>
          <p:cNvSpPr/>
          <p:nvPr/>
        </p:nvSpPr>
        <p:spPr>
          <a:xfrm flipH="1">
            <a:off x="609600" y="4773613"/>
            <a:ext cx="8915400" cy="3922712"/>
          </a:xfrm>
          <a:prstGeom prst="bentArrow">
            <a:avLst>
              <a:gd name="adj1" fmla="val 1115"/>
              <a:gd name="adj2" fmla="val 3743"/>
              <a:gd name="adj3" fmla="val 3813"/>
              <a:gd name="adj4" fmla="val 24127"/>
            </a:avLst>
          </a:prstGeom>
          <a:solidFill>
            <a:schemeClr val="accent5">
              <a:lumMod val="7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pic>
        <p:nvPicPr>
          <p:cNvPr id="28" name="图片 27" descr="11.jpg"/>
          <p:cNvPicPr>
            <a:picLocks noChangeAspect="1"/>
          </p:cNvPicPr>
          <p:nvPr/>
        </p:nvPicPr>
        <p:blipFill>
          <a:blip r:embed="rId2"/>
          <a:srcRect/>
          <a:stretch>
            <a:fillRect/>
          </a:stretch>
        </p:blipFill>
        <p:spPr bwMode="auto">
          <a:xfrm>
            <a:off x="-2130425" y="238125"/>
            <a:ext cx="3041650" cy="682625"/>
          </a:xfrm>
          <a:prstGeom prst="rect">
            <a:avLst/>
          </a:prstGeom>
          <a:noFill/>
          <a:ln w="9525">
            <a:noFill/>
            <a:miter lim="800000"/>
            <a:headEnd/>
            <a:tailEnd/>
          </a:ln>
        </p:spPr>
      </p:pic>
      <p:sp>
        <p:nvSpPr>
          <p:cNvPr id="29" name="文本框 128"/>
          <p:cNvSpPr txBox="1">
            <a:spLocks noChangeArrowheads="1"/>
          </p:cNvSpPr>
          <p:nvPr/>
        </p:nvSpPr>
        <p:spPr bwMode="auto">
          <a:xfrm>
            <a:off x="1858963" y="465138"/>
            <a:ext cx="3451225" cy="522287"/>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心理危机干预六步法</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cxnSp>
        <p:nvCxnSpPr>
          <p:cNvPr id="30" name="直接连接符 29"/>
          <p:cNvCxnSpPr/>
          <p:nvPr/>
        </p:nvCxnSpPr>
        <p:spPr>
          <a:xfrm>
            <a:off x="-47625" y="1046163"/>
            <a:ext cx="53101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descr="11.jpg"/>
          <p:cNvPicPr>
            <a:picLocks noChangeAspect="1"/>
          </p:cNvPicPr>
          <p:nvPr/>
        </p:nvPicPr>
        <p:blipFill>
          <a:blip r:embed="rId3"/>
          <a:srcRect/>
          <a:stretch>
            <a:fillRect/>
          </a:stretch>
        </p:blipFill>
        <p:spPr bwMode="auto">
          <a:xfrm>
            <a:off x="11852275" y="3816350"/>
            <a:ext cx="339725" cy="3041650"/>
          </a:xfrm>
          <a:prstGeom prst="rect">
            <a:avLst/>
          </a:prstGeom>
          <a:noFill/>
          <a:ln w="9525">
            <a:noFill/>
            <a:miter lim="800000"/>
            <a:headEnd/>
            <a:tailEn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11" presetID="22" presetClass="entr" presetSubtype="1" fill="hold" nodeType="withEffect">
                                  <p:stCondLst>
                                    <p:cond delay="25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2000"/>
                                        <p:tgtEl>
                                          <p:spTgt spid="23"/>
                                        </p:tgtEl>
                                      </p:cBhvr>
                                    </p:animEffect>
                                  </p:childTnLst>
                                </p:cTn>
                              </p:par>
                              <p:par>
                                <p:cTn id="14" presetID="12" presetClass="entr" presetSubtype="2" fill="hold" nodeType="withEffect">
                                  <p:stCondLst>
                                    <p:cond delay="600"/>
                                  </p:stCondLst>
                                  <p:childTnLst>
                                    <p:set>
                                      <p:cBhvr>
                                        <p:cTn id="15" dur="1" fill="hold">
                                          <p:stCondLst>
                                            <p:cond delay="0"/>
                                          </p:stCondLst>
                                        </p:cTn>
                                        <p:tgtEl>
                                          <p:spTgt spid="7"/>
                                        </p:tgtEl>
                                        <p:attrNameLst>
                                          <p:attrName>style.visibility</p:attrName>
                                        </p:attrNameLst>
                                      </p:cBhvr>
                                      <p:to>
                                        <p:strVal val="visible"/>
                                      </p:to>
                                    </p:set>
                                    <p:animEffect transition="in" filter="slide(fromRight)">
                                      <p:cBhvr>
                                        <p:cTn id="16" dur="700"/>
                                        <p:tgtEl>
                                          <p:spTgt spid="7"/>
                                        </p:tgtEl>
                                      </p:cBhvr>
                                    </p:animEffect>
                                  </p:childTnLst>
                                </p:cTn>
                              </p:par>
                              <p:par>
                                <p:cTn id="17" presetID="12" presetClass="entr" presetSubtype="2"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Effect transition="in" filter="slide(fromRight)">
                                      <p:cBhvr>
                                        <p:cTn id="19" dur="700"/>
                                        <p:tgtEl>
                                          <p:spTgt spid="8"/>
                                        </p:tgtEl>
                                      </p:cBhvr>
                                    </p:animEffect>
                                  </p:childTnLst>
                                </p:cTn>
                              </p:par>
                              <p:par>
                                <p:cTn id="20" presetID="22" presetClass="entr" presetSubtype="4" fill="hold" nodeType="withEffect">
                                  <p:stCondLst>
                                    <p:cond delay="110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1900"/>
                                        <p:tgtEl>
                                          <p:spTgt spid="25"/>
                                        </p:tgtEl>
                                      </p:cBhvr>
                                    </p:animEffect>
                                  </p:childTnLst>
                                </p:cTn>
                              </p:par>
                              <p:par>
                                <p:cTn id="23" presetID="12" presetClass="entr" presetSubtype="1" fill="hold" nodeType="withEffect">
                                  <p:stCondLst>
                                    <p:cond delay="2700"/>
                                  </p:stCondLst>
                                  <p:childTnLst>
                                    <p:set>
                                      <p:cBhvr>
                                        <p:cTn id="24" dur="1" fill="hold">
                                          <p:stCondLst>
                                            <p:cond delay="0"/>
                                          </p:stCondLst>
                                        </p:cTn>
                                        <p:tgtEl>
                                          <p:spTgt spid="11"/>
                                        </p:tgtEl>
                                        <p:attrNameLst>
                                          <p:attrName>style.visibility</p:attrName>
                                        </p:attrNameLst>
                                      </p:cBhvr>
                                      <p:to>
                                        <p:strVal val="visible"/>
                                      </p:to>
                                    </p:set>
                                    <p:animEffect transition="in" filter="slide(fromTop)">
                                      <p:cBhvr>
                                        <p:cTn id="25" dur="800"/>
                                        <p:tgtEl>
                                          <p:spTgt spid="11"/>
                                        </p:tgtEl>
                                      </p:cBhvr>
                                    </p:animEffect>
                                  </p:childTnLst>
                                </p:cTn>
                              </p:par>
                              <p:par>
                                <p:cTn id="26" presetID="12" presetClass="entr" presetSubtype="2" fill="hold" nodeType="withEffect">
                                  <p:stCondLst>
                                    <p:cond delay="3100"/>
                                  </p:stCondLst>
                                  <p:childTnLst>
                                    <p:set>
                                      <p:cBhvr>
                                        <p:cTn id="27" dur="1" fill="hold">
                                          <p:stCondLst>
                                            <p:cond delay="0"/>
                                          </p:stCondLst>
                                        </p:cTn>
                                        <p:tgtEl>
                                          <p:spTgt spid="14"/>
                                        </p:tgtEl>
                                        <p:attrNameLst>
                                          <p:attrName>style.visibility</p:attrName>
                                        </p:attrNameLst>
                                      </p:cBhvr>
                                      <p:to>
                                        <p:strVal val="visible"/>
                                      </p:to>
                                    </p:set>
                                    <p:animEffect transition="in" filter="slide(fromRight)">
                                      <p:cBhvr>
                                        <p:cTn id="28" dur="950"/>
                                        <p:tgtEl>
                                          <p:spTgt spid="14"/>
                                        </p:tgtEl>
                                      </p:cBhvr>
                                    </p:animEffect>
                                  </p:childTnLst>
                                </p:cTn>
                              </p:par>
                              <p:par>
                                <p:cTn id="29" presetID="22" presetClass="entr" presetSubtype="4" fill="hold" nodeType="withEffect">
                                  <p:stCondLst>
                                    <p:cond delay="290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1750"/>
                                        <p:tgtEl>
                                          <p:spTgt spid="27"/>
                                        </p:tgtEl>
                                      </p:cBhvr>
                                    </p:animEffect>
                                  </p:childTnLst>
                                </p:cTn>
                              </p:par>
                              <p:par>
                                <p:cTn id="32" presetID="12" presetClass="entr" presetSubtype="1" fill="hold" nodeType="withEffect">
                                  <p:stCondLst>
                                    <p:cond delay="4300"/>
                                  </p:stCondLst>
                                  <p:childTnLst>
                                    <p:set>
                                      <p:cBhvr>
                                        <p:cTn id="33" dur="1" fill="hold">
                                          <p:stCondLst>
                                            <p:cond delay="0"/>
                                          </p:stCondLst>
                                        </p:cTn>
                                        <p:tgtEl>
                                          <p:spTgt spid="20"/>
                                        </p:tgtEl>
                                        <p:attrNameLst>
                                          <p:attrName>style.visibility</p:attrName>
                                        </p:attrNameLst>
                                      </p:cBhvr>
                                      <p:to>
                                        <p:strVal val="visible"/>
                                      </p:to>
                                    </p:set>
                                    <p:animEffect transition="in" filter="slide(fromTop)">
                                      <p:cBhvr>
                                        <p:cTn id="34" dur="950"/>
                                        <p:tgtEl>
                                          <p:spTgt spid="20"/>
                                        </p:tgtEl>
                                      </p:cBhvr>
                                    </p:animEffect>
                                  </p:childTnLst>
                                </p:cTn>
                              </p:par>
                              <p:par>
                                <p:cTn id="35" presetID="12" presetClass="entr" presetSubtype="1" fill="hold" nodeType="withEffect">
                                  <p:stCondLst>
                                    <p:cond delay="4800"/>
                                  </p:stCondLst>
                                  <p:childTnLst>
                                    <p:set>
                                      <p:cBhvr>
                                        <p:cTn id="36" dur="1" fill="hold">
                                          <p:stCondLst>
                                            <p:cond delay="0"/>
                                          </p:stCondLst>
                                        </p:cTn>
                                        <p:tgtEl>
                                          <p:spTgt spid="17"/>
                                        </p:tgtEl>
                                        <p:attrNameLst>
                                          <p:attrName>style.visibility</p:attrName>
                                        </p:attrNameLst>
                                      </p:cBhvr>
                                      <p:to>
                                        <p:strVal val="visible"/>
                                      </p:to>
                                    </p:set>
                                    <p:animEffect transition="in" filter="slide(fromTop)">
                                      <p:cBhvr>
                                        <p:cTn id="37" dur="1150"/>
                                        <p:tgtEl>
                                          <p:spTgt spid="17"/>
                                        </p:tgtEl>
                                      </p:cBhvr>
                                    </p:animEffect>
                                  </p:childTnLst>
                                </p:cTn>
                              </p:par>
                              <p:par>
                                <p:cTn id="38" presetID="2" presetClass="entr" presetSubtype="8"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par>
                                <p:cTn id="42" presetID="22" presetClass="entr" presetSubtype="8"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 presetClass="entr" presetSubtype="8"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0-#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17488" y="0"/>
            <a:ext cx="12409488" cy="1057275"/>
          </a:xfrm>
          <a:prstGeom prst="rect">
            <a:avLst/>
          </a:prstGeom>
          <a:solidFill>
            <a:schemeClr val="accent1">
              <a:lumMod val="7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lumMod val="75000"/>
                </a:schemeClr>
              </a:solidFill>
            </a:endParaRPr>
          </a:p>
        </p:txBody>
      </p:sp>
      <p:sp>
        <p:nvSpPr>
          <p:cNvPr id="68610" name="文本框 133"/>
          <p:cNvSpPr txBox="1">
            <a:spLocks noChangeArrowheads="1"/>
          </p:cNvSpPr>
          <p:nvPr/>
        </p:nvSpPr>
        <p:spPr bwMode="auto">
          <a:xfrm>
            <a:off x="1304925" y="2336800"/>
            <a:ext cx="2730500" cy="708025"/>
          </a:xfrm>
          <a:prstGeom prst="rect">
            <a:avLst/>
          </a:prstGeom>
          <a:noFill/>
          <a:ln w="9525">
            <a:noFill/>
            <a:miter lim="800000"/>
            <a:headEnd/>
            <a:tailEnd/>
          </a:ln>
        </p:spPr>
        <p:txBody>
          <a:bodyPr>
            <a:spAutoFit/>
          </a:bodyPr>
          <a:lstStyle/>
          <a:p>
            <a:endParaRPr lang="zh-CN" altLang="en-US" sz="4000" b="1">
              <a:solidFill>
                <a:schemeClr val="bg1"/>
              </a:solidFill>
              <a:latin typeface="微软雅黑" pitchFamily="34" charset="-122"/>
              <a:ea typeface="微软雅黑" pitchFamily="34" charset="-122"/>
            </a:endParaRPr>
          </a:p>
        </p:txBody>
      </p:sp>
      <p:sp>
        <p:nvSpPr>
          <p:cNvPr id="68611" name="文本框 3"/>
          <p:cNvSpPr txBox="1">
            <a:spLocks noChangeArrowheads="1"/>
          </p:cNvSpPr>
          <p:nvPr/>
        </p:nvSpPr>
        <p:spPr bwMode="auto">
          <a:xfrm>
            <a:off x="112713" y="1106488"/>
            <a:ext cx="5300662" cy="739775"/>
          </a:xfrm>
          <a:prstGeom prst="rect">
            <a:avLst/>
          </a:prstGeom>
          <a:noFill/>
          <a:ln w="9525">
            <a:noFill/>
            <a:miter lim="800000"/>
            <a:headEnd/>
            <a:tailEnd/>
          </a:ln>
        </p:spPr>
        <p:txBody>
          <a:bodyPr>
            <a:spAutoFit/>
          </a:bodyPr>
          <a:lstStyle/>
          <a:p>
            <a:pPr algn="r">
              <a:lnSpc>
                <a:spcPct val="150000"/>
              </a:lnSpc>
            </a:pPr>
            <a:r>
              <a:rPr lang="zh-CN" altLang="en-US" sz="2800" b="1">
                <a:latin typeface="汉仪丫丫体简"/>
                <a:ea typeface="微软雅黑" pitchFamily="34" charset="-122"/>
              </a:rPr>
              <a:t>大学生常见的心理危机及其干预</a:t>
            </a:r>
          </a:p>
        </p:txBody>
      </p:sp>
      <p:sp>
        <p:nvSpPr>
          <p:cNvPr id="13" name="Rectangle 5"/>
          <p:cNvSpPr txBox="1">
            <a:spLocks noChangeArrowheads="1"/>
          </p:cNvSpPr>
          <p:nvPr/>
        </p:nvSpPr>
        <p:spPr>
          <a:xfrm>
            <a:off x="2916238" y="3181350"/>
            <a:ext cx="7350125" cy="2917825"/>
          </a:xfrm>
          <a:prstGeom prst="rect">
            <a:avLst/>
          </a:prstGeom>
          <a:noFill/>
        </p:spPr>
        <p:txBody>
          <a:bodyPr>
            <a:normAutofit fontScale="32500" lnSpcReduction="20000"/>
          </a:bodyPr>
          <a:lstStyle/>
          <a:p>
            <a:pPr marL="228600" indent="-228600" fontAlgn="auto">
              <a:lnSpc>
                <a:spcPts val="3300"/>
              </a:lnSpc>
              <a:spcBef>
                <a:spcPts val="1000"/>
              </a:spcBef>
              <a:spcAft>
                <a:spcPts val="0"/>
              </a:spcAft>
              <a:defRPr/>
            </a:pPr>
            <a:r>
              <a:rPr lang="zh-CN" altLang="en-US" sz="8600" dirty="0">
                <a:latin typeface="微软雅黑" pitchFamily="34" charset="-122"/>
                <a:ea typeface="微软雅黑" pitchFamily="34" charset="-122"/>
                <a:cs typeface="+mn-cs"/>
              </a:rPr>
              <a:t>躯体疾病时的心理反应及干预；</a:t>
            </a:r>
          </a:p>
          <a:p>
            <a:pPr marL="228600" indent="-228600" fontAlgn="auto">
              <a:lnSpc>
                <a:spcPts val="3300"/>
              </a:lnSpc>
              <a:spcBef>
                <a:spcPts val="1000"/>
              </a:spcBef>
              <a:spcAft>
                <a:spcPts val="0"/>
              </a:spcAft>
              <a:defRPr/>
            </a:pPr>
            <a:r>
              <a:rPr lang="zh-CN" altLang="en-US" sz="8600" dirty="0">
                <a:latin typeface="微软雅黑" pitchFamily="34" charset="-122"/>
                <a:ea typeface="微软雅黑" pitchFamily="34" charset="-122"/>
                <a:cs typeface="+mn-cs"/>
              </a:rPr>
              <a:t>恋爱关系破裂引起的危机及干预；</a:t>
            </a:r>
          </a:p>
          <a:p>
            <a:pPr marL="228600" indent="-228600" fontAlgn="auto">
              <a:lnSpc>
                <a:spcPts val="3300"/>
              </a:lnSpc>
              <a:spcBef>
                <a:spcPts val="1000"/>
              </a:spcBef>
              <a:spcAft>
                <a:spcPts val="0"/>
              </a:spcAft>
              <a:defRPr/>
            </a:pPr>
            <a:r>
              <a:rPr lang="zh-CN" altLang="en-US" sz="8600" dirty="0">
                <a:latin typeface="微软雅黑" pitchFamily="34" charset="-122"/>
                <a:ea typeface="微软雅黑" pitchFamily="34" charset="-122"/>
                <a:cs typeface="+mn-cs"/>
              </a:rPr>
              <a:t>亲人死亡的悲伤反应（居丧反应）与干预；</a:t>
            </a:r>
          </a:p>
          <a:p>
            <a:pPr marL="228600" indent="-228600" fontAlgn="auto">
              <a:lnSpc>
                <a:spcPts val="3300"/>
              </a:lnSpc>
              <a:spcBef>
                <a:spcPts val="1000"/>
              </a:spcBef>
              <a:spcAft>
                <a:spcPts val="0"/>
              </a:spcAft>
              <a:defRPr/>
            </a:pPr>
            <a:r>
              <a:rPr lang="zh-CN" altLang="en-US" sz="8600" dirty="0">
                <a:latin typeface="微软雅黑" pitchFamily="34" charset="-122"/>
                <a:ea typeface="微软雅黑" pitchFamily="34" charset="-122"/>
                <a:cs typeface="+mn-cs"/>
              </a:rPr>
              <a:t>重大经济损失引起的心理危机及干预；</a:t>
            </a:r>
          </a:p>
          <a:p>
            <a:pPr marL="228600" indent="-228600" fontAlgn="auto">
              <a:lnSpc>
                <a:spcPts val="3300"/>
              </a:lnSpc>
              <a:spcBef>
                <a:spcPts val="1000"/>
              </a:spcBef>
              <a:spcAft>
                <a:spcPts val="0"/>
              </a:spcAft>
              <a:defRPr/>
            </a:pPr>
            <a:r>
              <a:rPr lang="zh-CN" altLang="en-US" sz="8600" dirty="0">
                <a:latin typeface="微软雅黑" pitchFamily="34" charset="-122"/>
                <a:ea typeface="微软雅黑" pitchFamily="34" charset="-122"/>
                <a:cs typeface="+mn-cs"/>
              </a:rPr>
              <a:t>重要考试失败失败引起的心理危机及干预</a:t>
            </a:r>
          </a:p>
          <a:p>
            <a:pPr marL="228600" indent="-228600" fontAlgn="auto">
              <a:lnSpc>
                <a:spcPct val="90000"/>
              </a:lnSpc>
              <a:spcBef>
                <a:spcPts val="1000"/>
              </a:spcBef>
              <a:spcAft>
                <a:spcPts val="0"/>
              </a:spcAft>
              <a:buFont typeface="Arial" panose="020B0604020202020204" pitchFamily="34" charset="0"/>
              <a:buChar char="•"/>
              <a:defRPr/>
            </a:pPr>
            <a:endParaRPr lang="en-US" altLang="zh-CN" sz="2800" dirty="0">
              <a:solidFill>
                <a:srgbClr val="FF0000"/>
              </a:solidFill>
              <a:latin typeface="+mn-lt"/>
              <a:ea typeface="华文隶书" pitchFamily="2" charset="-122"/>
              <a:cs typeface="+mn-cs"/>
            </a:endParaRPr>
          </a:p>
        </p:txBody>
      </p:sp>
      <p:pic>
        <p:nvPicPr>
          <p:cNvPr id="15" name="图片 14" descr="线1.jpg"/>
          <p:cNvPicPr>
            <a:picLocks noChangeAspect="1"/>
          </p:cNvPicPr>
          <p:nvPr/>
        </p:nvPicPr>
        <p:blipFill>
          <a:blip r:embed="rId2"/>
          <a:srcRect/>
          <a:stretch>
            <a:fillRect/>
          </a:stretch>
        </p:blipFill>
        <p:spPr bwMode="auto">
          <a:xfrm>
            <a:off x="1096963" y="2438400"/>
            <a:ext cx="328612" cy="6858000"/>
          </a:xfrm>
          <a:prstGeom prst="rect">
            <a:avLst/>
          </a:prstGeom>
          <a:noFill/>
          <a:ln w="9525">
            <a:noFill/>
            <a:miter lim="800000"/>
            <a:headEnd/>
            <a:tailEnd/>
          </a:ln>
        </p:spPr>
      </p:pic>
      <p:pic>
        <p:nvPicPr>
          <p:cNvPr id="14" name="图片 13" descr="线.jpg"/>
          <p:cNvPicPr>
            <a:picLocks noChangeAspect="1"/>
          </p:cNvPicPr>
          <p:nvPr/>
        </p:nvPicPr>
        <p:blipFill>
          <a:blip r:embed="rId3"/>
          <a:srcRect/>
          <a:stretch>
            <a:fillRect/>
          </a:stretch>
        </p:blipFill>
        <p:spPr bwMode="auto">
          <a:xfrm>
            <a:off x="1096963" y="2165350"/>
            <a:ext cx="12192000" cy="328613"/>
          </a:xfrm>
          <a:prstGeom prst="rect">
            <a:avLst/>
          </a:prstGeom>
          <a:noFill/>
          <a:ln w="9525">
            <a:noFill/>
            <a:miter lim="800000"/>
            <a:headEnd/>
            <a:tailEnd/>
          </a:ln>
        </p:spPr>
      </p:pic>
      <p:sp>
        <p:nvSpPr>
          <p:cNvPr id="16" name="矩形 15"/>
          <p:cNvSpPr/>
          <p:nvPr/>
        </p:nvSpPr>
        <p:spPr>
          <a:xfrm>
            <a:off x="2497138" y="3300413"/>
            <a:ext cx="257175" cy="257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2503488" y="3856038"/>
            <a:ext cx="255587" cy="2555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2497138" y="4397375"/>
            <a:ext cx="255587" cy="257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9" name="矩形 18"/>
          <p:cNvSpPr/>
          <p:nvPr/>
        </p:nvSpPr>
        <p:spPr>
          <a:xfrm>
            <a:off x="2495550" y="4937125"/>
            <a:ext cx="257175" cy="257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p:cNvSpPr/>
          <p:nvPr/>
        </p:nvSpPr>
        <p:spPr>
          <a:xfrm>
            <a:off x="2489200" y="5487988"/>
            <a:ext cx="257175" cy="257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dirty="0"/>
              <a:t>案例三：室友的意外死亡是她们无限恐惧</a:t>
            </a:r>
          </a:p>
          <a:p>
            <a:pPr fontAlgn="auto">
              <a:spcBef>
                <a:spcPts val="0"/>
              </a:spcBef>
              <a:spcAft>
                <a:spcPts val="0"/>
              </a:spcAft>
              <a:defRPr/>
            </a:pPr>
            <a:r>
              <a:rPr lang="zh-CN" altLang="en-US" dirty="0"/>
              <a:t>                        </a:t>
            </a:r>
            <a:r>
              <a:rPr lang="en-US" altLang="zh-CN" dirty="0"/>
              <a:t>——</a:t>
            </a:r>
            <a:r>
              <a:rPr lang="zh-CN" altLang="en-US" dirty="0"/>
              <a:t>对丧失亲友的任何群体的干预</a:t>
            </a:r>
          </a:p>
        </p:txBody>
      </p:sp>
      <p:pic>
        <p:nvPicPr>
          <p:cNvPr id="69634" name="图片 5" descr="1108762359c8a43e22l.jpg"/>
          <p:cNvPicPr>
            <a:picLocks noChangeAspect="1"/>
          </p:cNvPicPr>
          <p:nvPr/>
        </p:nvPicPr>
        <p:blipFill>
          <a:blip r:embed="rId2"/>
          <a:srcRect/>
          <a:stretch>
            <a:fillRect/>
          </a:stretch>
        </p:blipFill>
        <p:spPr bwMode="auto">
          <a:xfrm>
            <a:off x="381000" y="1768475"/>
            <a:ext cx="5334000" cy="3513138"/>
          </a:xfrm>
          <a:prstGeom prst="rect">
            <a:avLst/>
          </a:prstGeom>
          <a:noFill/>
          <a:ln w="9525">
            <a:noFill/>
            <a:miter lim="800000"/>
            <a:headEnd/>
            <a:tailEnd/>
          </a:ln>
        </p:spPr>
      </p:pic>
      <p:cxnSp>
        <p:nvCxnSpPr>
          <p:cNvPr id="7" name="Straight Connector 66"/>
          <p:cNvCxnSpPr/>
          <p:nvPr/>
        </p:nvCxnSpPr>
        <p:spPr>
          <a:xfrm flipH="1">
            <a:off x="5989638" y="1812925"/>
            <a:ext cx="14287" cy="3444875"/>
          </a:xfrm>
          <a:prstGeom prst="line">
            <a:avLst/>
          </a:prstGeom>
          <a:noFill/>
          <a:ln w="9525" cap="flat" cmpd="sng" algn="ctr">
            <a:solidFill>
              <a:schemeClr val="tx1">
                <a:lumMod val="50000"/>
                <a:lumOff val="50000"/>
              </a:schemeClr>
            </a:solidFill>
            <a:prstDash val="sysDot"/>
          </a:ln>
          <a:effectLst/>
        </p:spPr>
      </p:cxnSp>
      <p:sp>
        <p:nvSpPr>
          <p:cNvPr id="10" name="TextBox 9"/>
          <p:cNvSpPr txBox="1">
            <a:spLocks noChangeArrowheads="1"/>
          </p:cNvSpPr>
          <p:nvPr/>
        </p:nvSpPr>
        <p:spPr bwMode="auto">
          <a:xfrm>
            <a:off x="6188075" y="1935163"/>
            <a:ext cx="5791200" cy="966787"/>
          </a:xfrm>
          <a:prstGeom prst="rect">
            <a:avLst/>
          </a:prstGeom>
          <a:noFill/>
          <a:ln w="9525">
            <a:noFill/>
            <a:miter lim="800000"/>
            <a:headEnd/>
            <a:tailEnd/>
          </a:ln>
        </p:spPr>
        <p:txBody>
          <a:bodyPr>
            <a:spAutoFit/>
          </a:bodyPr>
          <a:lstStyle/>
          <a:p>
            <a:pPr>
              <a:lnSpc>
                <a:spcPct val="150000"/>
              </a:lnSpc>
            </a:pPr>
            <a:r>
              <a:rPr lang="zh-CN" altLang="en-US" sz="2200" b="1">
                <a:latin typeface="微软雅黑" pitchFamily="34" charset="-122"/>
                <a:ea typeface="微软雅黑" pitchFamily="34" charset="-122"/>
              </a:rPr>
              <a:t>案例一：</a:t>
            </a:r>
            <a:r>
              <a:rPr lang="zh-CN" altLang="en-US">
                <a:latin typeface="微软雅黑" pitchFamily="34" charset="-122"/>
                <a:ea typeface="微软雅黑" pitchFamily="34" charset="-122"/>
              </a:rPr>
              <a:t>爱情让他跌倒，爱又让她站起来</a:t>
            </a:r>
          </a:p>
          <a:p>
            <a:pPr>
              <a:lnSpc>
                <a:spcPct val="150000"/>
              </a:lnSpc>
            </a:pPr>
            <a:r>
              <a:rPr lang="zh-CN" altLang="en-US">
                <a:latin typeface="微软雅黑" pitchFamily="34" charset="-122"/>
                <a:ea typeface="微软雅黑" pitchFamily="34" charset="-122"/>
              </a:rPr>
              <a:t>                 </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对一例因失恋产生心理危机女生的干预</a:t>
            </a:r>
          </a:p>
        </p:txBody>
      </p:sp>
      <p:sp>
        <p:nvSpPr>
          <p:cNvPr id="11" name="TextBox 10"/>
          <p:cNvSpPr txBox="1">
            <a:spLocks noChangeArrowheads="1"/>
          </p:cNvSpPr>
          <p:nvPr/>
        </p:nvSpPr>
        <p:spPr bwMode="auto">
          <a:xfrm>
            <a:off x="6188075" y="3200400"/>
            <a:ext cx="5805488" cy="1366838"/>
          </a:xfrm>
          <a:prstGeom prst="rect">
            <a:avLst/>
          </a:prstGeom>
          <a:noFill/>
          <a:ln w="9525">
            <a:noFill/>
            <a:miter lim="800000"/>
            <a:headEnd/>
            <a:tailEnd/>
          </a:ln>
        </p:spPr>
        <p:txBody>
          <a:bodyPr>
            <a:spAutoFit/>
          </a:bodyPr>
          <a:lstStyle/>
          <a:p>
            <a:pPr>
              <a:lnSpc>
                <a:spcPct val="150000"/>
              </a:lnSpc>
            </a:pPr>
            <a:r>
              <a:rPr lang="zh-CN" altLang="en-US" sz="2200" b="1">
                <a:latin typeface="微软雅黑" pitchFamily="34" charset="-122"/>
                <a:ea typeface="微软雅黑" pitchFamily="34" charset="-122"/>
              </a:rPr>
              <a:t>案例二：</a:t>
            </a:r>
            <a:r>
              <a:rPr lang="zh-CN" altLang="en-US">
                <a:latin typeface="微软雅黑" pitchFamily="34" charset="-122"/>
                <a:ea typeface="微软雅黑" pitchFamily="34" charset="-122"/>
              </a:rPr>
              <a:t>输掉了父母血汗钱，我还是人吗</a:t>
            </a:r>
          </a:p>
          <a:p>
            <a:pPr>
              <a:lnSpc>
                <a:spcPct val="150000"/>
              </a:lnSpc>
            </a:pPr>
            <a:r>
              <a:rPr lang="zh-CN" altLang="en-US">
                <a:latin typeface="微软雅黑" pitchFamily="34" charset="-122"/>
                <a:ea typeface="微软雅黑" pitchFamily="34" charset="-122"/>
              </a:rPr>
              <a:t>                                  </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对一例赌博成瘾男生的干预</a:t>
            </a:r>
          </a:p>
          <a:p>
            <a:pPr>
              <a:lnSpc>
                <a:spcPct val="150000"/>
              </a:lnSpc>
            </a:pPr>
            <a:endParaRPr lang="zh-CN" altLang="en-US">
              <a:latin typeface="等线"/>
            </a:endParaRPr>
          </a:p>
        </p:txBody>
      </p:sp>
      <p:sp>
        <p:nvSpPr>
          <p:cNvPr id="12" name="TextBox 11"/>
          <p:cNvSpPr txBox="1">
            <a:spLocks noChangeArrowheads="1"/>
          </p:cNvSpPr>
          <p:nvPr/>
        </p:nvSpPr>
        <p:spPr bwMode="auto">
          <a:xfrm>
            <a:off x="6142038" y="4373563"/>
            <a:ext cx="6049962" cy="1366837"/>
          </a:xfrm>
          <a:prstGeom prst="rect">
            <a:avLst/>
          </a:prstGeom>
          <a:noFill/>
          <a:ln w="9525">
            <a:noFill/>
            <a:miter lim="800000"/>
            <a:headEnd/>
            <a:tailEnd/>
          </a:ln>
        </p:spPr>
        <p:txBody>
          <a:bodyPr>
            <a:spAutoFit/>
          </a:bodyPr>
          <a:lstStyle/>
          <a:p>
            <a:pPr>
              <a:lnSpc>
                <a:spcPct val="150000"/>
              </a:lnSpc>
            </a:pPr>
            <a:r>
              <a:rPr lang="zh-CN" altLang="en-US" sz="2200" b="1">
                <a:latin typeface="微软雅黑" pitchFamily="34" charset="-122"/>
                <a:ea typeface="微软雅黑" pitchFamily="34" charset="-122"/>
              </a:rPr>
              <a:t>案例三：</a:t>
            </a:r>
            <a:r>
              <a:rPr lang="zh-CN" altLang="en-US">
                <a:latin typeface="微软雅黑" pitchFamily="34" charset="-122"/>
                <a:ea typeface="微软雅黑" pitchFamily="34" charset="-122"/>
              </a:rPr>
              <a:t>室友的意外死亡是她们无限恐惧</a:t>
            </a:r>
          </a:p>
          <a:p>
            <a:pPr>
              <a:lnSpc>
                <a:spcPct val="150000"/>
              </a:lnSpc>
            </a:pPr>
            <a:r>
              <a:rPr lang="zh-CN" altLang="en-US">
                <a:latin typeface="微软雅黑" pitchFamily="34" charset="-122"/>
                <a:ea typeface="微软雅黑" pitchFamily="34" charset="-122"/>
              </a:rPr>
              <a:t>                                </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对丧失亲友的任何群体的干预</a:t>
            </a:r>
          </a:p>
          <a:p>
            <a:pPr>
              <a:lnSpc>
                <a:spcPct val="150000"/>
              </a:lnSpc>
            </a:pPr>
            <a:endParaRPr lang="zh-CN" altLang="en-US">
              <a:latin typeface="等线"/>
            </a:endParaRPr>
          </a:p>
        </p:txBody>
      </p:sp>
      <p:pic>
        <p:nvPicPr>
          <p:cNvPr id="13" name="图片 12" descr="线.jpg"/>
          <p:cNvPicPr>
            <a:picLocks noChangeAspect="1"/>
          </p:cNvPicPr>
          <p:nvPr/>
        </p:nvPicPr>
        <p:blipFill>
          <a:blip r:embed="rId3"/>
          <a:srcRect/>
          <a:stretch>
            <a:fillRect/>
          </a:stretch>
        </p:blipFill>
        <p:spPr bwMode="auto">
          <a:xfrm>
            <a:off x="0" y="690563"/>
            <a:ext cx="12192000" cy="328612"/>
          </a:xfrm>
          <a:prstGeom prst="rect">
            <a:avLst/>
          </a:prstGeom>
          <a:noFill/>
          <a:ln w="9525">
            <a:noFill/>
            <a:miter lim="800000"/>
            <a:headEnd/>
            <a:tailEnd/>
          </a:ln>
        </p:spPr>
      </p:pic>
      <p:sp>
        <p:nvSpPr>
          <p:cNvPr id="14" name="TextBox 13"/>
          <p:cNvSpPr txBox="1">
            <a:spLocks noChangeArrowheads="1"/>
          </p:cNvSpPr>
          <p:nvPr/>
        </p:nvSpPr>
        <p:spPr bwMode="auto">
          <a:xfrm>
            <a:off x="7848600" y="5689600"/>
            <a:ext cx="4343400" cy="585788"/>
          </a:xfrm>
          <a:prstGeom prst="rect">
            <a:avLst/>
          </a:prstGeom>
          <a:noFill/>
          <a:ln w="9525">
            <a:noFill/>
            <a:miter lim="800000"/>
            <a:headEnd/>
            <a:tailEnd/>
          </a:ln>
        </p:spPr>
        <p:txBody>
          <a:bodyPr>
            <a:spAutoFit/>
          </a:bodyPr>
          <a:lstStyle/>
          <a:p>
            <a:r>
              <a:rPr lang="zh-CN" altLang="en-US" sz="1400" b="1">
                <a:latin typeface="微软雅黑" pitchFamily="34" charset="-122"/>
                <a:ea typeface="微软雅黑" pitchFamily="34" charset="-122"/>
              </a:rPr>
              <a:t>（以上案例均来源于</a:t>
            </a:r>
            <a:r>
              <a:rPr lang="en-US" altLang="zh-CN" sz="1400" b="1">
                <a:latin typeface="微软雅黑" pitchFamily="34" charset="-122"/>
                <a:ea typeface="微软雅黑" pitchFamily="34" charset="-122"/>
              </a:rPr>
              <a:t>《</a:t>
            </a:r>
            <a:r>
              <a:rPr lang="zh-CN" altLang="en-US" sz="1400" b="1">
                <a:latin typeface="微软雅黑" pitchFamily="34" charset="-122"/>
                <a:ea typeface="微软雅黑" pitchFamily="34" charset="-122"/>
              </a:rPr>
              <a:t>发生在心灵花园中的故事</a:t>
            </a:r>
            <a:r>
              <a:rPr lang="en-US" altLang="zh-CN" sz="1400" b="1">
                <a:latin typeface="微软雅黑" pitchFamily="34" charset="-122"/>
                <a:ea typeface="微软雅黑" pitchFamily="34" charset="-122"/>
              </a:rPr>
              <a:t>》</a:t>
            </a:r>
            <a:r>
              <a:rPr lang="zh-CN" altLang="en-US" sz="1400" b="1">
                <a:latin typeface="微软雅黑" pitchFamily="34" charset="-122"/>
                <a:ea typeface="微软雅黑" pitchFamily="34" charset="-122"/>
              </a:rPr>
              <a:t>）</a:t>
            </a:r>
          </a:p>
          <a:p>
            <a:endParaRPr lang="zh-CN" altLang="en-US">
              <a:latin typeface="等线"/>
            </a:endParaRPr>
          </a:p>
        </p:txBody>
      </p:sp>
      <p:sp>
        <p:nvSpPr>
          <p:cNvPr id="69641" name="TextBox 14"/>
          <p:cNvSpPr txBox="1">
            <a:spLocks noChangeArrowheads="1"/>
          </p:cNvSpPr>
          <p:nvPr/>
        </p:nvSpPr>
        <p:spPr bwMode="auto">
          <a:xfrm>
            <a:off x="552450" y="5395913"/>
            <a:ext cx="5137150" cy="584200"/>
          </a:xfrm>
          <a:prstGeom prst="rect">
            <a:avLst/>
          </a:prstGeom>
          <a:noFill/>
          <a:ln w="9525">
            <a:noFill/>
            <a:miter lim="800000"/>
            <a:headEnd/>
            <a:tailEnd/>
          </a:ln>
        </p:spPr>
        <p:txBody>
          <a:bodyPr>
            <a:spAutoFit/>
          </a:bodyPr>
          <a:lstStyle/>
          <a:p>
            <a:r>
              <a:rPr lang="zh-CN" altLang="en-US" sz="3200">
                <a:solidFill>
                  <a:srgbClr val="FF0000"/>
                </a:solidFill>
                <a:latin typeface="叶根友刀锋黑草" pitchFamily="2" charset="-122"/>
                <a:ea typeface="叶根友刀锋黑草" pitchFamily="2" charset="-122"/>
              </a:rPr>
              <a:t>不要等待，主动寻求帮助</a:t>
            </a:r>
          </a:p>
        </p:txBody>
      </p:sp>
      <p:sp>
        <p:nvSpPr>
          <p:cNvPr id="69642" name="TextBox 17"/>
          <p:cNvSpPr txBox="1">
            <a:spLocks noChangeArrowheads="1"/>
          </p:cNvSpPr>
          <p:nvPr/>
        </p:nvSpPr>
        <p:spPr bwMode="auto">
          <a:xfrm>
            <a:off x="1117600" y="6062663"/>
            <a:ext cx="3613150" cy="522287"/>
          </a:xfrm>
          <a:prstGeom prst="rect">
            <a:avLst/>
          </a:prstGeom>
          <a:noFill/>
          <a:ln w="9525">
            <a:noFill/>
            <a:miter lim="800000"/>
            <a:headEnd/>
            <a:tailEnd/>
          </a:ln>
        </p:spPr>
        <p:txBody>
          <a:bodyPr>
            <a:spAutoFit/>
          </a:bodyPr>
          <a:lstStyle/>
          <a:p>
            <a:r>
              <a:rPr lang="zh-CN" altLang="en-US" sz="2800">
                <a:solidFill>
                  <a:srgbClr val="7030A0"/>
                </a:solidFill>
                <a:latin typeface="叶根友刀锋黑草" pitchFamily="2" charset="-122"/>
                <a:ea typeface="叶根友刀锋黑草" pitchFamily="2" charset="-122"/>
              </a:rPr>
              <a:t>走过去，前面是个天</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2000"/>
                                        <p:tgtEl>
                                          <p:spTgt spid="10"/>
                                        </p:tgtEl>
                                      </p:cBhvr>
                                    </p:animEffect>
                                    <p:set>
                                      <p:cBhvr>
                                        <p:cTn id="15" dur="1" fill="hold">
                                          <p:stCondLst>
                                            <p:cond delay="1999"/>
                                          </p:stCondLst>
                                        </p:cTn>
                                        <p:tgtEl>
                                          <p:spTgt spid="10"/>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2000"/>
                                        <p:tgtEl>
                                          <p:spTgt spid="11"/>
                                        </p:tgtEl>
                                      </p:cBhvr>
                                    </p:animEffect>
                                    <p:set>
                                      <p:cBhvr>
                                        <p:cTn id="18" dur="1" fill="hold">
                                          <p:stCondLst>
                                            <p:cond delay="1999"/>
                                          </p:stCondLst>
                                        </p:cTn>
                                        <p:tgtEl>
                                          <p:spTgt spid="11"/>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2000"/>
                                        <p:tgtEl>
                                          <p:spTgt spid="14"/>
                                        </p:tgtEl>
                                      </p:cBhvr>
                                    </p:animEffect>
                                    <p:set>
                                      <p:cBhvr>
                                        <p:cTn id="24"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8"/>
          <p:cNvSpPr txBox="1">
            <a:spLocks noChangeArrowheads="1"/>
          </p:cNvSpPr>
          <p:nvPr/>
        </p:nvSpPr>
        <p:spPr bwMode="auto">
          <a:xfrm>
            <a:off x="284163" y="236538"/>
            <a:ext cx="2703512" cy="492125"/>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a:lnSpc>
                <a:spcPct val="100000"/>
              </a:lnSpc>
              <a:spcBef>
                <a:spcPct val="0"/>
              </a:spcBef>
              <a:buFontTx/>
              <a:buNone/>
              <a:defRPr/>
            </a:pPr>
            <a:r>
              <a:rPr lang="zh-CN" altLang="en-US" sz="26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绽放生命之美</a:t>
            </a:r>
            <a:endParaRPr lang="zh-CN" altLang="en-US" sz="2600"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sp>
        <p:nvSpPr>
          <p:cNvPr id="3" name="Freeform 6"/>
          <p:cNvSpPr>
            <a:spLocks/>
          </p:cNvSpPr>
          <p:nvPr/>
        </p:nvSpPr>
        <p:spPr bwMode="auto">
          <a:xfrm>
            <a:off x="1096963" y="2740025"/>
            <a:ext cx="9972675" cy="1593850"/>
          </a:xfrm>
          <a:custGeom>
            <a:avLst/>
            <a:gdLst>
              <a:gd name="T0" fmla="*/ 3857177 w 9972375"/>
              <a:gd name="T1" fmla="*/ 0 h 1593851"/>
              <a:gd name="T2" fmla="*/ 4653286 w 9972375"/>
              <a:gd name="T3" fmla="*/ 796926 h 1593851"/>
              <a:gd name="T4" fmla="*/ 4653286 w 9972375"/>
              <a:gd name="T5" fmla="*/ 803900 h 1593851"/>
              <a:gd name="T6" fmla="*/ 5523554 w 9972375"/>
              <a:gd name="T7" fmla="*/ 803900 h 1593851"/>
              <a:gd name="T8" fmla="*/ 5523554 w 9972375"/>
              <a:gd name="T9" fmla="*/ 930698 h 1593851"/>
              <a:gd name="T10" fmla="*/ 6180217 w 9972375"/>
              <a:gd name="T11" fmla="*/ 1467053 h 1593851"/>
              <a:gd name="T12" fmla="*/ 6836246 w 9972375"/>
              <a:gd name="T13" fmla="*/ 930698 h 1593851"/>
              <a:gd name="T14" fmla="*/ 6836246 w 9972375"/>
              <a:gd name="T15" fmla="*/ 803900 h 1593851"/>
              <a:gd name="T16" fmla="*/ 7735037 w 9972375"/>
              <a:gd name="T17" fmla="*/ 803900 h 1593851"/>
              <a:gd name="T18" fmla="*/ 7735037 w 9972375"/>
              <a:gd name="T19" fmla="*/ 796926 h 1593851"/>
              <a:gd name="T20" fmla="*/ 8531779 w 9972375"/>
              <a:gd name="T21" fmla="*/ 0 h 1593851"/>
              <a:gd name="T22" fmla="*/ 9328522 w 9972375"/>
              <a:gd name="T23" fmla="*/ 796926 h 1593851"/>
              <a:gd name="T24" fmla="*/ 9328522 w 9972375"/>
              <a:gd name="T25" fmla="*/ 803900 h 1593851"/>
              <a:gd name="T26" fmla="*/ 9972375 w 9972375"/>
              <a:gd name="T27" fmla="*/ 803900 h 1593851"/>
              <a:gd name="T28" fmla="*/ 9972375 w 9972375"/>
              <a:gd name="T29" fmla="*/ 930698 h 1593851"/>
              <a:gd name="T30" fmla="*/ 9201753 w 9972375"/>
              <a:gd name="T31" fmla="*/ 930698 h 1593851"/>
              <a:gd name="T32" fmla="*/ 9201753 w 9972375"/>
              <a:gd name="T33" fmla="*/ 803900 h 1593851"/>
              <a:gd name="T34" fmla="*/ 9201753 w 9972375"/>
              <a:gd name="T35" fmla="*/ 796926 h 1593851"/>
              <a:gd name="T36" fmla="*/ 8531779 w 9972375"/>
              <a:gd name="T37" fmla="*/ 126798 h 1593851"/>
              <a:gd name="T38" fmla="*/ 7861806 w 9972375"/>
              <a:gd name="T39" fmla="*/ 796926 h 1593851"/>
              <a:gd name="T40" fmla="*/ 7861806 w 9972375"/>
              <a:gd name="T41" fmla="*/ 803900 h 1593851"/>
              <a:gd name="T42" fmla="*/ 7861806 w 9972375"/>
              <a:gd name="T43" fmla="*/ 930698 h 1593851"/>
              <a:gd name="T44" fmla="*/ 6965550 w 9972375"/>
              <a:gd name="T45" fmla="*/ 930698 h 1593851"/>
              <a:gd name="T46" fmla="*/ 6180217 w 9972375"/>
              <a:gd name="T47" fmla="*/ 1593851 h 1593851"/>
              <a:gd name="T48" fmla="*/ 5394884 w 9972375"/>
              <a:gd name="T49" fmla="*/ 930698 h 1593851"/>
              <a:gd name="T50" fmla="*/ 4526517 w 9972375"/>
              <a:gd name="T51" fmla="*/ 930698 h 1593851"/>
              <a:gd name="T52" fmla="*/ 4526517 w 9972375"/>
              <a:gd name="T53" fmla="*/ 800096 h 1593851"/>
              <a:gd name="T54" fmla="*/ 4526517 w 9972375"/>
              <a:gd name="T55" fmla="*/ 796926 h 1593851"/>
              <a:gd name="T56" fmla="*/ 3857177 w 9972375"/>
              <a:gd name="T57" fmla="*/ 126798 h 1593851"/>
              <a:gd name="T58" fmla="*/ 3187204 w 9972375"/>
              <a:gd name="T59" fmla="*/ 796926 h 1593851"/>
              <a:gd name="T60" fmla="*/ 3187204 w 9972375"/>
              <a:gd name="T61" fmla="*/ 800730 h 1593851"/>
              <a:gd name="T62" fmla="*/ 3187204 w 9972375"/>
              <a:gd name="T63" fmla="*/ 930698 h 1593851"/>
              <a:gd name="T64" fmla="*/ 2271299 w 9972375"/>
              <a:gd name="T65" fmla="*/ 930698 h 1593851"/>
              <a:gd name="T66" fmla="*/ 1485966 w 9972375"/>
              <a:gd name="T67" fmla="*/ 1593851 h 1593851"/>
              <a:gd name="T68" fmla="*/ 700632 w 9972375"/>
              <a:gd name="T69" fmla="*/ 930698 h 1593851"/>
              <a:gd name="T70" fmla="*/ 0 w 9972375"/>
              <a:gd name="T71" fmla="*/ 930698 h 1593851"/>
              <a:gd name="T72" fmla="*/ 0 w 9972375"/>
              <a:gd name="T73" fmla="*/ 803900 h 1593851"/>
              <a:gd name="T74" fmla="*/ 829303 w 9972375"/>
              <a:gd name="T75" fmla="*/ 803900 h 1593851"/>
              <a:gd name="T76" fmla="*/ 829303 w 9972375"/>
              <a:gd name="T77" fmla="*/ 930698 h 1593851"/>
              <a:gd name="T78" fmla="*/ 1485966 w 9972375"/>
              <a:gd name="T79" fmla="*/ 1467053 h 1593851"/>
              <a:gd name="T80" fmla="*/ 2141994 w 9972375"/>
              <a:gd name="T81" fmla="*/ 930698 h 1593851"/>
              <a:gd name="T82" fmla="*/ 2141994 w 9972375"/>
              <a:gd name="T83" fmla="*/ 803900 h 1593851"/>
              <a:gd name="T84" fmla="*/ 3060435 w 9972375"/>
              <a:gd name="T85" fmla="*/ 803900 h 1593851"/>
              <a:gd name="T86" fmla="*/ 3060435 w 9972375"/>
              <a:gd name="T87" fmla="*/ 796926 h 1593851"/>
              <a:gd name="T88" fmla="*/ 3857177 w 9972375"/>
              <a:gd name="T89" fmla="*/ 0 h 1593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accent1">
              <a:lumMod val="75000"/>
            </a:schemeClr>
          </a:solidFill>
          <a:ln>
            <a:noFill/>
          </a:ln>
          <a:extLst/>
        </p:spPr>
        <p:txBody>
          <a:bodyPr/>
          <a:lstStyle/>
          <a:p>
            <a:pPr>
              <a:buFont typeface="Arial" panose="020B0604020202020204" pitchFamily="34" charset="0"/>
              <a:buNone/>
              <a:defRPr/>
            </a:pPr>
            <a:endParaRPr lang="zh-CN" altLang="en-US">
              <a:solidFill>
                <a:srgbClr val="B62822"/>
              </a:solidFill>
              <a:latin typeface="Arial" panose="020B0604020202020204" pitchFamily="34" charset="0"/>
              <a:ea typeface="宋体" panose="02010600030101010101" pitchFamily="2" charset="-122"/>
              <a:cs typeface="+mn-cs"/>
            </a:endParaRPr>
          </a:p>
        </p:txBody>
      </p:sp>
      <p:sp>
        <p:nvSpPr>
          <p:cNvPr id="5" name="椭圆 14"/>
          <p:cNvSpPr>
            <a:spLocks noChangeArrowheads="1"/>
          </p:cNvSpPr>
          <p:nvPr/>
        </p:nvSpPr>
        <p:spPr bwMode="auto">
          <a:xfrm>
            <a:off x="1876425" y="2797175"/>
            <a:ext cx="1389063" cy="1385888"/>
          </a:xfrm>
          <a:prstGeom prst="ellipse">
            <a:avLst/>
          </a:prstGeom>
          <a:solidFill>
            <a:srgbClr val="92D050"/>
          </a:solidFill>
          <a:ln w="25400">
            <a:solidFill>
              <a:srgbClr val="FFFFEB"/>
            </a:solidFill>
            <a:round/>
            <a:headEnd/>
            <a:tailEnd/>
          </a:ln>
        </p:spPr>
        <p:txBody>
          <a:bodyPr lIns="72574" tIns="36287" rIns="72574" bIns="36287" anchor="ctr"/>
          <a:lstStyle/>
          <a:p>
            <a:pPr algn="ctr" eaLnBrk="0" hangingPunct="0">
              <a:buFont typeface="Arial" charset="0"/>
              <a:buNone/>
            </a:pPr>
            <a:endParaRPr lang="zh-CN" altLang="en-US">
              <a:solidFill>
                <a:srgbClr val="B62822"/>
              </a:solidFill>
              <a:latin typeface="微软雅黑" pitchFamily="34" charset="-122"/>
              <a:ea typeface="微软雅黑" pitchFamily="34" charset="-122"/>
            </a:endParaRPr>
          </a:p>
        </p:txBody>
      </p:sp>
      <p:sp>
        <p:nvSpPr>
          <p:cNvPr id="6" name="椭圆 15"/>
          <p:cNvSpPr>
            <a:spLocks noChangeArrowheads="1"/>
          </p:cNvSpPr>
          <p:nvPr/>
        </p:nvSpPr>
        <p:spPr bwMode="auto">
          <a:xfrm>
            <a:off x="4257675" y="2871788"/>
            <a:ext cx="1389063" cy="1385887"/>
          </a:xfrm>
          <a:prstGeom prst="ellipse">
            <a:avLst/>
          </a:prstGeom>
          <a:solidFill>
            <a:srgbClr val="05588E"/>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endParaRPr lang="zh-CN" altLang="en-US" kern="0" dirty="0" smtClean="0">
              <a:solidFill>
                <a:srgbClr val="B62822"/>
              </a:solidFill>
              <a:latin typeface="微软雅黑" panose="020B0503020204020204" pitchFamily="34" charset="-122"/>
              <a:ea typeface="微软雅黑" panose="020B0503020204020204" pitchFamily="34" charset="-122"/>
              <a:cs typeface="+mn-cs"/>
            </a:endParaRPr>
          </a:p>
        </p:txBody>
      </p:sp>
      <p:sp>
        <p:nvSpPr>
          <p:cNvPr id="7" name="椭圆 16"/>
          <p:cNvSpPr>
            <a:spLocks noChangeArrowheads="1"/>
          </p:cNvSpPr>
          <p:nvPr/>
        </p:nvSpPr>
        <p:spPr bwMode="auto">
          <a:xfrm>
            <a:off x="6580188" y="2811463"/>
            <a:ext cx="1389062" cy="1385887"/>
          </a:xfrm>
          <a:prstGeom prst="ellipse">
            <a:avLst/>
          </a:prstGeom>
          <a:solidFill>
            <a:srgbClr val="FFC000"/>
          </a:solidFill>
          <a:ln w="25400">
            <a:solidFill>
              <a:srgbClr val="FFFFEB"/>
            </a:solidFill>
            <a:round/>
            <a:headEnd/>
            <a:tailEnd/>
          </a:ln>
        </p:spPr>
        <p:txBody>
          <a:bodyPr lIns="72574" tIns="36287" rIns="72574" bIns="36287" anchor="ctr"/>
          <a:lstStyle/>
          <a:p>
            <a:pPr algn="ctr" eaLnBrk="0" hangingPunct="0">
              <a:buFont typeface="Arial" charset="0"/>
              <a:buNone/>
            </a:pPr>
            <a:endParaRPr lang="zh-CN" altLang="en-US">
              <a:solidFill>
                <a:srgbClr val="B62822"/>
              </a:solidFill>
              <a:latin typeface="微软雅黑" pitchFamily="34" charset="-122"/>
              <a:ea typeface="微软雅黑" pitchFamily="34" charset="-122"/>
            </a:endParaRPr>
          </a:p>
        </p:txBody>
      </p:sp>
      <p:sp>
        <p:nvSpPr>
          <p:cNvPr id="8" name="椭圆 17"/>
          <p:cNvSpPr>
            <a:spLocks noChangeArrowheads="1"/>
          </p:cNvSpPr>
          <p:nvPr/>
        </p:nvSpPr>
        <p:spPr bwMode="auto">
          <a:xfrm>
            <a:off x="8951913" y="2844800"/>
            <a:ext cx="1389062" cy="1385888"/>
          </a:xfrm>
          <a:prstGeom prst="ellipse">
            <a:avLst/>
          </a:prstGeom>
          <a:solidFill>
            <a:srgbClr val="C00000"/>
          </a:solidFill>
          <a:ln w="25400" cmpd="sng">
            <a:solidFill>
              <a:srgbClr val="FFFFEB"/>
            </a:solidFill>
            <a:round/>
            <a:headEnd/>
            <a:tailEnd/>
          </a:ln>
        </p:spPr>
        <p:txBody>
          <a:bodyPr lIns="72574" tIns="36287" rIns="72574" bIns="36287"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endParaRPr lang="zh-CN" altLang="en-US" kern="0" dirty="0" smtClean="0">
              <a:solidFill>
                <a:srgbClr val="B62822"/>
              </a:solidFill>
              <a:latin typeface="微软雅黑" panose="020B0503020204020204" pitchFamily="34" charset="-122"/>
              <a:ea typeface="微软雅黑" panose="020B0503020204020204" pitchFamily="34" charset="-122"/>
              <a:cs typeface="+mn-cs"/>
            </a:endParaRPr>
          </a:p>
        </p:txBody>
      </p:sp>
      <p:grpSp>
        <p:nvGrpSpPr>
          <p:cNvPr id="2" name="组合 8"/>
          <p:cNvGrpSpPr>
            <a:grpSpLocks/>
          </p:cNvGrpSpPr>
          <p:nvPr/>
        </p:nvGrpSpPr>
        <p:grpSpPr bwMode="auto">
          <a:xfrm>
            <a:off x="1116013" y="4381500"/>
            <a:ext cx="7372350" cy="1073150"/>
            <a:chOff x="1116013" y="4381500"/>
            <a:chExt cx="7372668" cy="1073164"/>
          </a:xfrm>
        </p:grpSpPr>
        <p:grpSp>
          <p:nvGrpSpPr>
            <p:cNvPr id="70679" name="Group 3"/>
            <p:cNvGrpSpPr>
              <a:grpSpLocks/>
            </p:cNvGrpSpPr>
            <p:nvPr/>
          </p:nvGrpSpPr>
          <p:grpSpPr bwMode="auto">
            <a:xfrm>
              <a:off x="1116013" y="4381500"/>
              <a:ext cx="3009900" cy="1054759"/>
              <a:chOff x="0" y="0"/>
              <a:chExt cx="1856582" cy="818905"/>
            </a:xfrm>
          </p:grpSpPr>
          <p:sp>
            <p:nvSpPr>
              <p:cNvPr id="70684" name="Line 58"/>
              <p:cNvSpPr>
                <a:spLocks noChangeShapeType="1"/>
              </p:cNvSpPr>
              <p:nvPr/>
            </p:nvSpPr>
            <p:spPr bwMode="auto">
              <a:xfrm>
                <a:off x="913706" y="0"/>
                <a:ext cx="1" cy="334963"/>
              </a:xfrm>
              <a:prstGeom prst="line">
                <a:avLst/>
              </a:prstGeom>
              <a:noFill/>
              <a:ln w="19050">
                <a:solidFill>
                  <a:srgbClr val="9B827D"/>
                </a:solidFill>
                <a:round/>
                <a:headEnd/>
                <a:tailEnd/>
              </a:ln>
            </p:spPr>
            <p:txBody>
              <a:bodyPr lIns="72574" tIns="36287" rIns="72574" bIns="36287"/>
              <a:lstStyle/>
              <a:p>
                <a:endParaRPr lang="zh-CN" altLang="en-US"/>
              </a:p>
            </p:txBody>
          </p:sp>
          <p:sp>
            <p:nvSpPr>
              <p:cNvPr id="70685"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p:spPr>
            <p:txBody>
              <a:bodyPr lIns="72574" tIns="36287" rIns="72574" bIns="36287"/>
              <a:lstStyle/>
              <a:p>
                <a:endParaRPr lang="zh-CN" altLang="en-US"/>
              </a:p>
            </p:txBody>
          </p:sp>
          <p:sp>
            <p:nvSpPr>
              <p:cNvPr id="70686" name="Text Box 60"/>
              <p:cNvSpPr>
                <a:spLocks noChangeArrowheads="1"/>
              </p:cNvSpPr>
              <p:nvPr/>
            </p:nvSpPr>
            <p:spPr bwMode="auto">
              <a:xfrm>
                <a:off x="0" y="327111"/>
                <a:ext cx="1856582" cy="491794"/>
              </a:xfrm>
              <a:prstGeom prst="rect">
                <a:avLst/>
              </a:prstGeom>
              <a:noFill/>
              <a:ln w="9525">
                <a:noFill/>
                <a:miter lim="800000"/>
                <a:headEnd/>
                <a:tailEnd/>
              </a:ln>
            </p:spPr>
            <p:txBody>
              <a:bodyPr lIns="72574" tIns="36287" rIns="72574" bIns="36287">
                <a:spAutoFit/>
              </a:bodyPr>
              <a:lstStyle/>
              <a:p>
                <a:pPr algn="ctr" eaLnBrk="0" hangingPunct="0">
                  <a:lnSpc>
                    <a:spcPct val="130000"/>
                  </a:lnSpc>
                  <a:buClr>
                    <a:srgbClr val="A68461"/>
                  </a:buClr>
                </a:pPr>
                <a:r>
                  <a:rPr lang="zh-CN" altLang="en-US" sz="1400" b="1">
                    <a:latin typeface="微软雅黑" pitchFamily="34" charset="-122"/>
                    <a:ea typeface="微软雅黑" pitchFamily="34" charset="-122"/>
                  </a:rPr>
                  <a:t>远离毒品、拒绝暴力、 </a:t>
                </a:r>
                <a:endParaRPr lang="en-US" altLang="zh-CN" sz="1400" b="1">
                  <a:latin typeface="微软雅黑" pitchFamily="34" charset="-122"/>
                  <a:ea typeface="微软雅黑" pitchFamily="34" charset="-122"/>
                </a:endParaRPr>
              </a:p>
              <a:p>
                <a:pPr algn="ctr" eaLnBrk="0" hangingPunct="0">
                  <a:lnSpc>
                    <a:spcPct val="130000"/>
                  </a:lnSpc>
                  <a:buClr>
                    <a:srgbClr val="A68461"/>
                  </a:buClr>
                </a:pPr>
                <a:r>
                  <a:rPr lang="zh-CN" altLang="en-US" sz="1400" b="1">
                    <a:latin typeface="微软雅黑" pitchFamily="34" charset="-122"/>
                    <a:ea typeface="微软雅黑" pitchFamily="34" charset="-122"/>
                  </a:rPr>
                  <a:t>学会自救、拒绝冷漠。</a:t>
                </a:r>
                <a:endParaRPr lang="en-US" altLang="zh-CN" sz="1400" b="1">
                  <a:latin typeface="微软雅黑" pitchFamily="34" charset="-122"/>
                  <a:ea typeface="微软雅黑" pitchFamily="34" charset="-122"/>
                  <a:sym typeface="宋体" charset="-122"/>
                </a:endParaRPr>
              </a:p>
            </p:txBody>
          </p:sp>
        </p:grpSp>
        <p:grpSp>
          <p:nvGrpSpPr>
            <p:cNvPr id="70680" name="Group 15"/>
            <p:cNvGrpSpPr>
              <a:grpSpLocks/>
            </p:cNvGrpSpPr>
            <p:nvPr/>
          </p:nvGrpSpPr>
          <p:grpSpPr bwMode="auto">
            <a:xfrm>
              <a:off x="5636713" y="4381500"/>
              <a:ext cx="2851968" cy="1073164"/>
              <a:chOff x="-101112" y="0"/>
              <a:chExt cx="1758237" cy="833194"/>
            </a:xfrm>
          </p:grpSpPr>
          <p:sp>
            <p:nvSpPr>
              <p:cNvPr id="70681" name="Line 58"/>
              <p:cNvSpPr>
                <a:spLocks noChangeShapeType="1"/>
              </p:cNvSpPr>
              <p:nvPr/>
            </p:nvSpPr>
            <p:spPr bwMode="auto">
              <a:xfrm>
                <a:off x="913706" y="0"/>
                <a:ext cx="1" cy="334963"/>
              </a:xfrm>
              <a:prstGeom prst="line">
                <a:avLst/>
              </a:prstGeom>
              <a:noFill/>
              <a:ln w="19050">
                <a:solidFill>
                  <a:srgbClr val="9B827D"/>
                </a:solidFill>
                <a:round/>
                <a:headEnd/>
                <a:tailEnd/>
              </a:ln>
            </p:spPr>
            <p:txBody>
              <a:bodyPr lIns="72574" tIns="36287" rIns="72574" bIns="36287"/>
              <a:lstStyle/>
              <a:p>
                <a:endParaRPr lang="zh-CN" altLang="en-US"/>
              </a:p>
            </p:txBody>
          </p:sp>
          <p:sp>
            <p:nvSpPr>
              <p:cNvPr id="70682"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p:spPr>
            <p:txBody>
              <a:bodyPr lIns="72574" tIns="36287" rIns="72574" bIns="36287"/>
              <a:lstStyle/>
              <a:p>
                <a:endParaRPr lang="zh-CN" altLang="en-US"/>
              </a:p>
            </p:txBody>
          </p:sp>
          <p:sp>
            <p:nvSpPr>
              <p:cNvPr id="70683" name="Text Box 60"/>
              <p:cNvSpPr>
                <a:spLocks noChangeArrowheads="1"/>
              </p:cNvSpPr>
              <p:nvPr/>
            </p:nvSpPr>
            <p:spPr bwMode="auto">
              <a:xfrm>
                <a:off x="-101112" y="362608"/>
                <a:ext cx="1758237" cy="470586"/>
              </a:xfrm>
              <a:prstGeom prst="rect">
                <a:avLst/>
              </a:prstGeom>
              <a:noFill/>
              <a:ln w="9525">
                <a:noFill/>
                <a:miter lim="800000"/>
                <a:headEnd/>
                <a:tailEnd/>
              </a:ln>
            </p:spPr>
            <p:txBody>
              <a:bodyPr lIns="72574" tIns="36287" rIns="72574" bIns="36287">
                <a:spAutoFit/>
              </a:bodyPr>
              <a:lstStyle/>
              <a:p>
                <a:pPr algn="ctr" eaLnBrk="0" hangingPunct="0">
                  <a:lnSpc>
                    <a:spcPct val="130000"/>
                  </a:lnSpc>
                  <a:buClr>
                    <a:srgbClr val="A68461"/>
                  </a:buClr>
                </a:pPr>
                <a:r>
                  <a:rPr lang="zh-CN" altLang="en-US" sz="1400" b="1">
                    <a:latin typeface="微软雅黑" pitchFamily="34" charset="-122"/>
                    <a:ea typeface="微软雅黑" pitchFamily="34" charset="-122"/>
                  </a:rPr>
                  <a:t>生命的意义在于不停地</a:t>
                </a:r>
                <a:endParaRPr lang="en-US" altLang="zh-CN" sz="1400" b="1">
                  <a:latin typeface="微软雅黑" pitchFamily="34" charset="-122"/>
                  <a:ea typeface="微软雅黑" pitchFamily="34" charset="-122"/>
                </a:endParaRPr>
              </a:p>
              <a:p>
                <a:pPr algn="ctr" eaLnBrk="0" hangingPunct="0">
                  <a:lnSpc>
                    <a:spcPct val="130000"/>
                  </a:lnSpc>
                  <a:buClr>
                    <a:srgbClr val="A68461"/>
                  </a:buClr>
                </a:pPr>
                <a:r>
                  <a:rPr lang="zh-CN" altLang="en-US" sz="1400" b="1">
                    <a:latin typeface="微软雅黑" pitchFamily="34" charset="-122"/>
                    <a:ea typeface="微软雅黑" pitchFamily="34" charset="-122"/>
                  </a:rPr>
                  <a:t>探索自我，实现自我。</a:t>
                </a:r>
                <a:endParaRPr lang="en-US" altLang="zh-CN" sz="1400" b="1">
                  <a:latin typeface="微软雅黑" pitchFamily="34" charset="-122"/>
                  <a:ea typeface="微软雅黑" pitchFamily="34" charset="-122"/>
                  <a:sym typeface="宋体" charset="-122"/>
                </a:endParaRPr>
              </a:p>
            </p:txBody>
          </p:sp>
        </p:grpSp>
      </p:grpSp>
      <p:grpSp>
        <p:nvGrpSpPr>
          <p:cNvPr id="11" name="组合 17"/>
          <p:cNvGrpSpPr>
            <a:grpSpLocks/>
          </p:cNvGrpSpPr>
          <p:nvPr/>
        </p:nvGrpSpPr>
        <p:grpSpPr bwMode="auto">
          <a:xfrm>
            <a:off x="3368675" y="1338263"/>
            <a:ext cx="7700963" cy="1419225"/>
            <a:chOff x="3368039" y="1338898"/>
            <a:chExt cx="7701168" cy="1418590"/>
          </a:xfrm>
        </p:grpSpPr>
        <p:grpSp>
          <p:nvGrpSpPr>
            <p:cNvPr id="70671" name="Group 7"/>
            <p:cNvGrpSpPr>
              <a:grpSpLocks/>
            </p:cNvGrpSpPr>
            <p:nvPr/>
          </p:nvGrpSpPr>
          <p:grpSpPr bwMode="auto">
            <a:xfrm>
              <a:off x="3368039" y="1338898"/>
              <a:ext cx="3734219" cy="1342390"/>
              <a:chOff x="-108566" y="-243846"/>
              <a:chExt cx="3733679" cy="1342448"/>
            </a:xfrm>
          </p:grpSpPr>
          <p:sp>
            <p:nvSpPr>
              <p:cNvPr id="70676" name="Line 68"/>
              <p:cNvSpPr>
                <a:spLocks noChangeShapeType="1"/>
              </p:cNvSpPr>
              <p:nvPr/>
            </p:nvSpPr>
            <p:spPr bwMode="auto">
              <a:xfrm>
                <a:off x="1440568" y="776698"/>
                <a:ext cx="0" cy="321904"/>
              </a:xfrm>
              <a:prstGeom prst="line">
                <a:avLst/>
              </a:prstGeom>
              <a:noFill/>
              <a:ln w="19050">
                <a:solidFill>
                  <a:srgbClr val="9B827D"/>
                </a:solidFill>
                <a:round/>
                <a:headEnd/>
                <a:tailEnd/>
              </a:ln>
            </p:spPr>
            <p:txBody>
              <a:bodyPr lIns="72574" tIns="36287" rIns="72574" bIns="36287"/>
              <a:lstStyle/>
              <a:p>
                <a:endParaRPr lang="zh-CN" altLang="en-US"/>
              </a:p>
            </p:txBody>
          </p:sp>
          <p:sp>
            <p:nvSpPr>
              <p:cNvPr id="70677"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p:spPr>
            <p:txBody>
              <a:bodyPr lIns="72574" tIns="36287" rIns="72574" bIns="36287"/>
              <a:lstStyle/>
              <a:p>
                <a:endParaRPr lang="zh-CN" altLang="en-US"/>
              </a:p>
            </p:txBody>
          </p:sp>
          <p:sp>
            <p:nvSpPr>
              <p:cNvPr id="70678" name="Text Box 70"/>
              <p:cNvSpPr>
                <a:spLocks noChangeArrowheads="1"/>
              </p:cNvSpPr>
              <p:nvPr/>
            </p:nvSpPr>
            <p:spPr bwMode="auto">
              <a:xfrm>
                <a:off x="-108566" y="-243846"/>
                <a:ext cx="3733679" cy="953565"/>
              </a:xfrm>
              <a:prstGeom prst="rect">
                <a:avLst/>
              </a:prstGeom>
              <a:noFill/>
              <a:ln w="9525">
                <a:noFill/>
                <a:miter lim="800000"/>
                <a:headEnd/>
                <a:tailEnd/>
              </a:ln>
            </p:spPr>
            <p:txBody>
              <a:bodyPr lIns="72574" tIns="36287" rIns="72574" bIns="36287">
                <a:spAutoFit/>
              </a:bodyPr>
              <a:lstStyle/>
              <a:p>
                <a:pPr algn="ctr" eaLnBrk="0" hangingPunct="0">
                  <a:lnSpc>
                    <a:spcPct val="130000"/>
                  </a:lnSpc>
                  <a:buClr>
                    <a:srgbClr val="A68461"/>
                  </a:buClr>
                </a:pPr>
                <a:r>
                  <a:rPr lang="zh-CN" altLang="en-US" sz="1600">
                    <a:latin typeface="微软雅黑" pitchFamily="34" charset="-122"/>
                    <a:ea typeface="微软雅黑" pitchFamily="34" charset="-122"/>
                  </a:rPr>
                  <a:t> </a:t>
                </a:r>
                <a:r>
                  <a:rPr lang="zh-CN" altLang="en-US" sz="1400" b="1">
                    <a:latin typeface="微软雅黑" pitchFamily="34" charset="-122"/>
                    <a:ea typeface="微软雅黑" pitchFamily="34" charset="-122"/>
                  </a:rPr>
                  <a:t>没有十全十美的自己，</a:t>
                </a:r>
                <a:endParaRPr lang="en-US" altLang="zh-CN" sz="1400" b="1">
                  <a:latin typeface="微软雅黑" pitchFamily="34" charset="-122"/>
                  <a:ea typeface="微软雅黑" pitchFamily="34" charset="-122"/>
                </a:endParaRPr>
              </a:p>
              <a:p>
                <a:pPr algn="ctr" eaLnBrk="0" hangingPunct="0">
                  <a:lnSpc>
                    <a:spcPct val="130000"/>
                  </a:lnSpc>
                  <a:buClr>
                    <a:srgbClr val="A68461"/>
                  </a:buClr>
                </a:pPr>
                <a:r>
                  <a:rPr lang="zh-CN" altLang="en-US" sz="1400" b="1">
                    <a:latin typeface="微软雅黑" pitchFamily="34" charset="-122"/>
                    <a:ea typeface="微软雅黑" pitchFamily="34" charset="-122"/>
                  </a:rPr>
                  <a:t>接受一个不完美的自己，爱自己才会爱别人，</a:t>
                </a:r>
                <a:endParaRPr lang="en-US" altLang="zh-CN" sz="1400" b="1">
                  <a:latin typeface="微软雅黑" pitchFamily="34" charset="-122"/>
                  <a:ea typeface="微软雅黑" pitchFamily="34" charset="-122"/>
                </a:endParaRPr>
              </a:p>
              <a:p>
                <a:pPr algn="ctr" eaLnBrk="0" hangingPunct="0">
                  <a:lnSpc>
                    <a:spcPct val="130000"/>
                  </a:lnSpc>
                  <a:buClr>
                    <a:srgbClr val="A68461"/>
                  </a:buClr>
                </a:pPr>
                <a:r>
                  <a:rPr lang="zh-CN" altLang="en-US" sz="1400" b="1">
                    <a:latin typeface="微软雅黑" pitchFamily="34" charset="-122"/>
                    <a:ea typeface="微软雅黑" pitchFamily="34" charset="-122"/>
                  </a:rPr>
                  <a:t>爱自己才能得到他人的爱。</a:t>
                </a:r>
                <a:endParaRPr lang="en-US" altLang="zh-CN" sz="1600" b="1">
                  <a:solidFill>
                    <a:srgbClr val="000000"/>
                  </a:solidFill>
                  <a:latin typeface="微软雅黑" pitchFamily="34" charset="-122"/>
                  <a:ea typeface="微软雅黑" pitchFamily="34" charset="-122"/>
                  <a:sym typeface="宋体" charset="-122"/>
                </a:endParaRPr>
              </a:p>
            </p:txBody>
          </p:sp>
        </p:grpSp>
        <p:grpSp>
          <p:nvGrpSpPr>
            <p:cNvPr id="70672" name="Group 19"/>
            <p:cNvGrpSpPr>
              <a:grpSpLocks/>
            </p:cNvGrpSpPr>
            <p:nvPr/>
          </p:nvGrpSpPr>
          <p:grpSpPr bwMode="auto">
            <a:xfrm>
              <a:off x="8196263" y="1658938"/>
              <a:ext cx="2872944" cy="1098550"/>
              <a:chOff x="0" y="0"/>
              <a:chExt cx="2872531" cy="1098602"/>
            </a:xfrm>
          </p:grpSpPr>
          <p:sp>
            <p:nvSpPr>
              <p:cNvPr id="70673" name="Line 68"/>
              <p:cNvSpPr>
                <a:spLocks noChangeShapeType="1"/>
              </p:cNvSpPr>
              <p:nvPr/>
            </p:nvSpPr>
            <p:spPr bwMode="auto">
              <a:xfrm>
                <a:off x="1440568" y="776698"/>
                <a:ext cx="0" cy="321904"/>
              </a:xfrm>
              <a:prstGeom prst="line">
                <a:avLst/>
              </a:prstGeom>
              <a:noFill/>
              <a:ln w="19050">
                <a:solidFill>
                  <a:srgbClr val="9B827D"/>
                </a:solidFill>
                <a:round/>
                <a:headEnd/>
                <a:tailEnd/>
              </a:ln>
            </p:spPr>
            <p:txBody>
              <a:bodyPr lIns="72574" tIns="36287" rIns="72574" bIns="36287"/>
              <a:lstStyle/>
              <a:p>
                <a:endParaRPr lang="zh-CN" altLang="en-US"/>
              </a:p>
            </p:txBody>
          </p:sp>
          <p:sp>
            <p:nvSpPr>
              <p:cNvPr id="70674"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p:spPr>
            <p:txBody>
              <a:bodyPr lIns="72574" tIns="36287" rIns="72574" bIns="36287"/>
              <a:lstStyle/>
              <a:p>
                <a:endParaRPr lang="zh-CN" altLang="en-US"/>
              </a:p>
            </p:txBody>
          </p:sp>
          <p:sp>
            <p:nvSpPr>
              <p:cNvPr id="70675" name="Text Box 70"/>
              <p:cNvSpPr>
                <a:spLocks noChangeArrowheads="1"/>
              </p:cNvSpPr>
              <p:nvPr/>
            </p:nvSpPr>
            <p:spPr bwMode="auto">
              <a:xfrm>
                <a:off x="152378" y="0"/>
                <a:ext cx="2471382" cy="633466"/>
              </a:xfrm>
              <a:prstGeom prst="rect">
                <a:avLst/>
              </a:prstGeom>
              <a:noFill/>
              <a:ln w="9525">
                <a:noFill/>
                <a:miter lim="800000"/>
                <a:headEnd/>
                <a:tailEnd/>
              </a:ln>
            </p:spPr>
            <p:txBody>
              <a:bodyPr lIns="72574" tIns="36287" rIns="72574" bIns="36287">
                <a:spAutoFit/>
              </a:bodyPr>
              <a:lstStyle/>
              <a:p>
                <a:pPr algn="ctr" eaLnBrk="0" hangingPunct="0">
                  <a:lnSpc>
                    <a:spcPct val="130000"/>
                  </a:lnSpc>
                  <a:buClr>
                    <a:srgbClr val="A68461"/>
                  </a:buClr>
                </a:pPr>
                <a:r>
                  <a:rPr lang="zh-CN" altLang="en-US" sz="1400" b="1">
                    <a:latin typeface="微软雅黑" pitchFamily="34" charset="-122"/>
                    <a:ea typeface="微软雅黑" pitchFamily="34" charset="-122"/>
                  </a:rPr>
                  <a:t>生命不仅仅是索取，</a:t>
                </a:r>
                <a:endParaRPr lang="en-US" altLang="zh-CN" sz="1400" b="1">
                  <a:latin typeface="微软雅黑" pitchFamily="34" charset="-122"/>
                  <a:ea typeface="微软雅黑" pitchFamily="34" charset="-122"/>
                </a:endParaRPr>
              </a:p>
              <a:p>
                <a:pPr algn="ctr" eaLnBrk="0" hangingPunct="0">
                  <a:lnSpc>
                    <a:spcPct val="130000"/>
                  </a:lnSpc>
                  <a:buClr>
                    <a:srgbClr val="A68461"/>
                  </a:buClr>
                </a:pPr>
                <a:r>
                  <a:rPr lang="zh-CN" altLang="en-US" sz="1400" b="1">
                    <a:latin typeface="微软雅黑" pitchFamily="34" charset="-122"/>
                    <a:ea typeface="微软雅黑" pitchFamily="34" charset="-122"/>
                  </a:rPr>
                  <a:t>奉献让生命变得更美好。</a:t>
                </a:r>
                <a:endParaRPr lang="en-US" altLang="zh-CN" sz="1400" b="1">
                  <a:latin typeface="微软雅黑" pitchFamily="34" charset="-122"/>
                  <a:ea typeface="微软雅黑" pitchFamily="34" charset="-122"/>
                  <a:sym typeface="宋体" charset="-122"/>
                </a:endParaRPr>
              </a:p>
            </p:txBody>
          </p:sp>
        </p:grpSp>
      </p:grpSp>
      <p:sp>
        <p:nvSpPr>
          <p:cNvPr id="70665" name="TextBox 26"/>
          <p:cNvSpPr txBox="1">
            <a:spLocks noChangeArrowheads="1"/>
          </p:cNvSpPr>
          <p:nvPr/>
        </p:nvSpPr>
        <p:spPr bwMode="auto">
          <a:xfrm>
            <a:off x="2041525" y="3216275"/>
            <a:ext cx="1433513" cy="92233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呵护生命</a:t>
            </a:r>
            <a:endParaRPr lang="en-US" altLang="zh-CN" b="1">
              <a:solidFill>
                <a:schemeClr val="bg1"/>
              </a:solidFill>
              <a:latin typeface="微软雅黑" pitchFamily="34" charset="-122"/>
              <a:ea typeface="微软雅黑" pitchFamily="34" charset="-122"/>
            </a:endParaRPr>
          </a:p>
          <a:p>
            <a:r>
              <a:rPr lang="zh-CN" altLang="en-US" b="1">
                <a:solidFill>
                  <a:schemeClr val="bg1"/>
                </a:solidFill>
                <a:latin typeface="微软雅黑" pitchFamily="34" charset="-122"/>
                <a:ea typeface="微软雅黑" pitchFamily="34" charset="-122"/>
              </a:rPr>
              <a:t>保护自我</a:t>
            </a:r>
          </a:p>
          <a:p>
            <a:endParaRPr lang="zh-CN" altLang="en-US">
              <a:latin typeface="等线"/>
            </a:endParaRPr>
          </a:p>
        </p:txBody>
      </p:sp>
      <p:sp>
        <p:nvSpPr>
          <p:cNvPr id="70666" name="TextBox 27"/>
          <p:cNvSpPr txBox="1">
            <a:spLocks noChangeArrowheads="1"/>
          </p:cNvSpPr>
          <p:nvPr/>
        </p:nvSpPr>
        <p:spPr bwMode="auto">
          <a:xfrm>
            <a:off x="4130675" y="3200400"/>
            <a:ext cx="1676400" cy="923925"/>
          </a:xfrm>
          <a:prstGeom prst="rect">
            <a:avLst/>
          </a:prstGeom>
          <a:noFill/>
          <a:ln w="9525">
            <a:noFill/>
            <a:miter lim="800000"/>
            <a:headEnd/>
            <a:tailEnd/>
          </a:ln>
        </p:spPr>
        <p:txBody>
          <a:bodyPr>
            <a:spAutoFit/>
          </a:bodyPr>
          <a:lstStyle/>
          <a:p>
            <a:pPr algn="ctr"/>
            <a:r>
              <a:rPr lang="zh-CN" altLang="en-US" b="1">
                <a:solidFill>
                  <a:schemeClr val="bg1"/>
                </a:solidFill>
                <a:latin typeface="黑体" pitchFamily="49" charset="-122"/>
                <a:ea typeface="黑体" pitchFamily="49" charset="-122"/>
              </a:rPr>
              <a:t>珍爱生命</a:t>
            </a:r>
            <a:endParaRPr lang="en-US" altLang="zh-CN" b="1">
              <a:solidFill>
                <a:schemeClr val="bg1"/>
              </a:solidFill>
              <a:latin typeface="黑体" pitchFamily="49" charset="-122"/>
              <a:ea typeface="黑体" pitchFamily="49" charset="-122"/>
            </a:endParaRPr>
          </a:p>
          <a:p>
            <a:pPr algn="ctr"/>
            <a:r>
              <a:rPr lang="zh-CN" altLang="en-US" b="1">
                <a:solidFill>
                  <a:schemeClr val="bg1"/>
                </a:solidFill>
                <a:latin typeface="黑体" pitchFamily="49" charset="-122"/>
                <a:ea typeface="黑体" pitchFamily="49" charset="-122"/>
              </a:rPr>
              <a:t>悦纳自我</a:t>
            </a:r>
          </a:p>
          <a:p>
            <a:endParaRPr lang="zh-CN" altLang="en-US">
              <a:latin typeface="等线"/>
            </a:endParaRPr>
          </a:p>
        </p:txBody>
      </p:sp>
      <p:sp>
        <p:nvSpPr>
          <p:cNvPr id="70667" name="TextBox 28"/>
          <p:cNvSpPr txBox="1">
            <a:spLocks noChangeArrowheads="1"/>
          </p:cNvSpPr>
          <p:nvPr/>
        </p:nvSpPr>
        <p:spPr bwMode="auto">
          <a:xfrm>
            <a:off x="6751638" y="3184525"/>
            <a:ext cx="1341437" cy="923925"/>
          </a:xfrm>
          <a:prstGeom prst="rect">
            <a:avLst/>
          </a:prstGeom>
          <a:noFill/>
          <a:ln w="9525">
            <a:noFill/>
            <a:miter lim="800000"/>
            <a:headEnd/>
            <a:tailEnd/>
          </a:ln>
        </p:spPr>
        <p:txBody>
          <a:bodyPr>
            <a:spAutoFit/>
          </a:bodyPr>
          <a:lstStyle/>
          <a:p>
            <a:r>
              <a:rPr lang="zh-CN" altLang="en-US" b="1">
                <a:solidFill>
                  <a:schemeClr val="bg1"/>
                </a:solidFill>
                <a:latin typeface="黑体" pitchFamily="49" charset="-122"/>
                <a:ea typeface="黑体" pitchFamily="49" charset="-122"/>
              </a:rPr>
              <a:t>升华生命</a:t>
            </a:r>
            <a:endParaRPr lang="en-US" altLang="zh-CN" b="1">
              <a:solidFill>
                <a:schemeClr val="bg1"/>
              </a:solidFill>
              <a:latin typeface="黑体" pitchFamily="49" charset="-122"/>
              <a:ea typeface="黑体" pitchFamily="49" charset="-122"/>
            </a:endParaRPr>
          </a:p>
          <a:p>
            <a:r>
              <a:rPr lang="zh-CN" altLang="en-US" b="1">
                <a:solidFill>
                  <a:schemeClr val="bg1"/>
                </a:solidFill>
                <a:latin typeface="黑体" pitchFamily="49" charset="-122"/>
                <a:ea typeface="黑体" pitchFamily="49" charset="-122"/>
              </a:rPr>
              <a:t>追寻自我</a:t>
            </a:r>
          </a:p>
          <a:p>
            <a:endParaRPr lang="zh-CN" altLang="en-US">
              <a:latin typeface="等线"/>
            </a:endParaRPr>
          </a:p>
        </p:txBody>
      </p:sp>
      <p:sp>
        <p:nvSpPr>
          <p:cNvPr id="70668" name="TextBox 29"/>
          <p:cNvSpPr txBox="1">
            <a:spLocks noChangeArrowheads="1"/>
          </p:cNvSpPr>
          <p:nvPr/>
        </p:nvSpPr>
        <p:spPr bwMode="auto">
          <a:xfrm>
            <a:off x="9097963" y="3216275"/>
            <a:ext cx="1433512" cy="922338"/>
          </a:xfrm>
          <a:prstGeom prst="rect">
            <a:avLst/>
          </a:prstGeom>
          <a:noFill/>
          <a:ln w="9525">
            <a:noFill/>
            <a:miter lim="800000"/>
            <a:headEnd/>
            <a:tailEnd/>
          </a:ln>
        </p:spPr>
        <p:txBody>
          <a:bodyPr>
            <a:spAutoFit/>
          </a:bodyPr>
          <a:lstStyle/>
          <a:p>
            <a:r>
              <a:rPr lang="zh-CN" altLang="en-US" b="1">
                <a:solidFill>
                  <a:schemeClr val="bg1"/>
                </a:solidFill>
                <a:latin typeface="黑体" pitchFamily="49" charset="-122"/>
                <a:ea typeface="黑体" pitchFamily="49" charset="-122"/>
              </a:rPr>
              <a:t>感恩生命</a:t>
            </a:r>
            <a:endParaRPr lang="en-US" altLang="zh-CN" b="1">
              <a:solidFill>
                <a:schemeClr val="bg1"/>
              </a:solidFill>
              <a:latin typeface="黑体" pitchFamily="49" charset="-122"/>
              <a:ea typeface="黑体" pitchFamily="49" charset="-122"/>
            </a:endParaRPr>
          </a:p>
          <a:p>
            <a:r>
              <a:rPr lang="zh-CN" altLang="en-US" b="1">
                <a:solidFill>
                  <a:schemeClr val="bg1"/>
                </a:solidFill>
                <a:latin typeface="黑体" pitchFamily="49" charset="-122"/>
                <a:ea typeface="黑体" pitchFamily="49" charset="-122"/>
              </a:rPr>
              <a:t>奉献自我</a:t>
            </a:r>
          </a:p>
          <a:p>
            <a:endParaRPr lang="zh-CN" altLang="en-US">
              <a:latin typeface="等线"/>
            </a:endParaRPr>
          </a:p>
        </p:txBody>
      </p:sp>
      <p:pic>
        <p:nvPicPr>
          <p:cNvPr id="31" name="图片 30" descr="线.jpg"/>
          <p:cNvPicPr>
            <a:picLocks noChangeAspect="1"/>
          </p:cNvPicPr>
          <p:nvPr/>
        </p:nvPicPr>
        <p:blipFill>
          <a:blip r:embed="rId2"/>
          <a:srcRect/>
          <a:stretch>
            <a:fillRect/>
          </a:stretch>
        </p:blipFill>
        <p:spPr bwMode="auto">
          <a:xfrm>
            <a:off x="0" y="5826125"/>
            <a:ext cx="12192000" cy="328613"/>
          </a:xfrm>
          <a:prstGeom prst="rect">
            <a:avLst/>
          </a:prstGeom>
          <a:noFill/>
          <a:ln w="9525">
            <a:noFill/>
            <a:miter lim="800000"/>
            <a:headEnd/>
            <a:tailEnd/>
          </a:ln>
        </p:spPr>
      </p:pic>
      <p:pic>
        <p:nvPicPr>
          <p:cNvPr id="32" name="图片 31" descr="线.jpg"/>
          <p:cNvPicPr>
            <a:picLocks noChangeAspect="1"/>
          </p:cNvPicPr>
          <p:nvPr/>
        </p:nvPicPr>
        <p:blipFill>
          <a:blip r:embed="rId2"/>
          <a:srcRect r="51250" b="7281"/>
          <a:stretch>
            <a:fillRect/>
          </a:stretch>
        </p:blipFill>
        <p:spPr bwMode="auto">
          <a:xfrm>
            <a:off x="10701338" y="644525"/>
            <a:ext cx="1490662" cy="304800"/>
          </a:xfrm>
          <a:prstGeom prst="rect">
            <a:avLst/>
          </a:prstGeom>
          <a:noFill/>
          <a:ln w="9525">
            <a:noFill/>
            <a:miter lim="800000"/>
            <a:headEnd/>
            <a:tailEn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ppt_x"/>
                                          </p:val>
                                        </p:tav>
                                        <p:tav tm="100000">
                                          <p:val>
                                            <p:strVal val="#ppt_x"/>
                                          </p:val>
                                        </p:tav>
                                      </p:tavLst>
                                    </p:anim>
                                    <p:anim calcmode="lin" valueType="num">
                                      <p:cBhvr additive="base">
                                        <p:cTn id="24" dur="10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2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8"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par>
                                <p:cTn id="35" presetID="22" presetClass="entr" presetSubtype="8"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C:\Users\Administrator\Desktop\20081028182531315_2.jpg"/>
          <p:cNvPicPr>
            <a:picLocks noChangeAspect="1" noChangeArrowheads="1"/>
          </p:cNvPicPr>
          <p:nvPr/>
        </p:nvPicPr>
        <p:blipFill>
          <a:blip r:embed="rId2"/>
          <a:srcRect/>
          <a:stretch>
            <a:fillRect/>
          </a:stretch>
        </p:blipFill>
        <p:spPr bwMode="auto">
          <a:xfrm>
            <a:off x="0" y="0"/>
            <a:ext cx="12192000" cy="8691563"/>
          </a:xfrm>
          <a:prstGeom prst="rect">
            <a:avLst/>
          </a:prstGeom>
          <a:noFill/>
          <a:ln w="9525">
            <a:noFill/>
            <a:miter lim="800000"/>
            <a:headEnd/>
            <a:tailEnd/>
          </a:ln>
        </p:spPr>
      </p:pic>
      <p:sp>
        <p:nvSpPr>
          <p:cNvPr id="5" name="矩形 4"/>
          <p:cNvSpPr/>
          <p:nvPr/>
        </p:nvSpPr>
        <p:spPr>
          <a:xfrm>
            <a:off x="755650" y="-7938"/>
            <a:ext cx="4449763" cy="6865938"/>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2" name="组合 5"/>
          <p:cNvGrpSpPr>
            <a:grpSpLocks/>
          </p:cNvGrpSpPr>
          <p:nvPr/>
        </p:nvGrpSpPr>
        <p:grpSpPr bwMode="auto">
          <a:xfrm>
            <a:off x="1225550" y="1106488"/>
            <a:ext cx="3627438" cy="5068887"/>
            <a:chOff x="1224821" y="1106056"/>
            <a:chExt cx="3627767" cy="5069159"/>
          </a:xfrm>
        </p:grpSpPr>
        <p:sp>
          <p:nvSpPr>
            <p:cNvPr id="71684" name="文本框 6"/>
            <p:cNvSpPr txBox="1">
              <a:spLocks noChangeArrowheads="1"/>
            </p:cNvSpPr>
            <p:nvPr/>
          </p:nvSpPr>
          <p:spPr bwMode="auto">
            <a:xfrm>
              <a:off x="1224821" y="3614514"/>
              <a:ext cx="3553320" cy="2560701"/>
            </a:xfrm>
            <a:prstGeom prst="rect">
              <a:avLst/>
            </a:prstGeom>
            <a:noFill/>
            <a:ln w="9525">
              <a:noFill/>
              <a:miter lim="800000"/>
              <a:headEnd/>
              <a:tailEnd/>
            </a:ln>
          </p:spPr>
          <p:txBody>
            <a:bodyPr>
              <a:spAutoFit/>
            </a:bodyPr>
            <a:lstStyle/>
            <a:p>
              <a:pPr>
                <a:lnSpc>
                  <a:spcPct val="130000"/>
                </a:lnSpc>
                <a:spcBef>
                  <a:spcPct val="50000"/>
                </a:spcBef>
              </a:pPr>
              <a:r>
                <a:rPr lang="en-US" altLang="zh-CN" sz="1600">
                  <a:solidFill>
                    <a:srgbClr val="FFC000"/>
                  </a:solidFill>
                  <a:latin typeface="微软雅黑" pitchFamily="34" charset="-122"/>
                  <a:ea typeface="微软雅黑" pitchFamily="34" charset="-122"/>
                </a:rPr>
                <a:t>1.</a:t>
              </a:r>
              <a:r>
                <a:rPr lang="zh-CN" altLang="en-US" sz="1600">
                  <a:solidFill>
                    <a:srgbClr val="FFC000"/>
                  </a:solidFill>
                  <a:latin typeface="微软雅黑" pitchFamily="34" charset="-122"/>
                  <a:ea typeface="微软雅黑" pitchFamily="34" charset="-122"/>
                </a:rPr>
                <a:t>［澳］尼克</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胡哲</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人生不设限  ［</a:t>
              </a:r>
              <a:r>
                <a:rPr lang="en-US" altLang="zh-CN" sz="1600">
                  <a:solidFill>
                    <a:srgbClr val="FFC000"/>
                  </a:solidFill>
                  <a:latin typeface="微软雅黑" pitchFamily="34" charset="-122"/>
                  <a:ea typeface="微软雅黑" pitchFamily="34" charset="-122"/>
                </a:rPr>
                <a:t>M</a:t>
              </a:r>
              <a:r>
                <a:rPr lang="zh-CN" altLang="en-US" sz="1600">
                  <a:solidFill>
                    <a:srgbClr val="FFC000"/>
                  </a:solidFill>
                  <a:latin typeface="微软雅黑" pitchFamily="34" charset="-122"/>
                  <a:ea typeface="微软雅黑" pitchFamily="34" charset="-122"/>
                </a:rPr>
                <a:t>］</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彭蕙仙，译</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天津：天津社会科 学院出版社，</a:t>
              </a:r>
              <a:r>
                <a:rPr lang="en-US" altLang="zh-CN" sz="1600">
                  <a:solidFill>
                    <a:srgbClr val="FFC000"/>
                  </a:solidFill>
                  <a:latin typeface="微软雅黑" pitchFamily="34" charset="-122"/>
                  <a:ea typeface="微软雅黑" pitchFamily="34" charset="-122"/>
                </a:rPr>
                <a:t>2011.</a:t>
              </a:r>
            </a:p>
            <a:p>
              <a:pPr>
                <a:lnSpc>
                  <a:spcPct val="130000"/>
                </a:lnSpc>
                <a:spcBef>
                  <a:spcPct val="50000"/>
                </a:spcBef>
              </a:pPr>
              <a:r>
                <a:rPr lang="en-US" altLang="zh-CN" sz="1600">
                  <a:solidFill>
                    <a:srgbClr val="FFC000"/>
                  </a:solidFill>
                  <a:latin typeface="微软雅黑" pitchFamily="34" charset="-122"/>
                  <a:ea typeface="微软雅黑" pitchFamily="34" charset="-122"/>
                </a:rPr>
                <a:t>2.</a:t>
              </a:r>
              <a:r>
                <a:rPr lang="zh-CN" altLang="en-US" sz="1600">
                  <a:solidFill>
                    <a:srgbClr val="FFC000"/>
                  </a:solidFill>
                  <a:latin typeface="微软雅黑" pitchFamily="34" charset="-122"/>
                  <a:ea typeface="微软雅黑" pitchFamily="34" charset="-122"/>
                </a:rPr>
                <a:t>［美］莫勒</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生命不再等待［</a:t>
              </a:r>
              <a:r>
                <a:rPr lang="en-US" altLang="zh-CN" sz="1600">
                  <a:solidFill>
                    <a:srgbClr val="FFC000"/>
                  </a:solidFill>
                  <a:latin typeface="微软雅黑" pitchFamily="34" charset="-122"/>
                  <a:ea typeface="微软雅黑" pitchFamily="34" charset="-122"/>
                </a:rPr>
                <a:t>M</a:t>
              </a:r>
              <a:r>
                <a:rPr lang="zh-CN" altLang="en-US" sz="1600">
                  <a:solidFill>
                    <a:srgbClr val="FFC000"/>
                  </a:solidFill>
                  <a:latin typeface="微软雅黑" pitchFamily="34" charset="-122"/>
                  <a:ea typeface="微软雅黑" pitchFamily="34" charset="-122"/>
                </a:rPr>
                <a:t>］</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向兆明，译</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北京：中信出版社，</a:t>
              </a:r>
              <a:r>
                <a:rPr lang="en-US" altLang="zh-CN" sz="1600">
                  <a:solidFill>
                    <a:srgbClr val="FFC000"/>
                  </a:solidFill>
                  <a:latin typeface="微软雅黑" pitchFamily="34" charset="-122"/>
                  <a:ea typeface="微软雅黑" pitchFamily="34" charset="-122"/>
                </a:rPr>
                <a:t>2011. </a:t>
              </a:r>
            </a:p>
            <a:p>
              <a:pPr>
                <a:lnSpc>
                  <a:spcPct val="130000"/>
                </a:lnSpc>
                <a:spcBef>
                  <a:spcPct val="50000"/>
                </a:spcBef>
              </a:pPr>
              <a:r>
                <a:rPr lang="en-US" altLang="zh-CN" sz="1600">
                  <a:solidFill>
                    <a:srgbClr val="FFC000"/>
                  </a:solidFill>
                  <a:latin typeface="微软雅黑" pitchFamily="34" charset="-122"/>
                  <a:ea typeface="微软雅黑" pitchFamily="34" charset="-122"/>
                </a:rPr>
                <a:t>3.</a:t>
              </a:r>
              <a:r>
                <a:rPr lang="zh-CN" altLang="en-US" sz="1600">
                  <a:solidFill>
                    <a:srgbClr val="FFC000"/>
                  </a:solidFill>
                  <a:latin typeface="微软雅黑" pitchFamily="34" charset="-122"/>
                  <a:ea typeface="微软雅黑" pitchFamily="34" charset="-122"/>
                </a:rPr>
                <a:t>［美］朗达</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拜恩</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力量［</a:t>
              </a:r>
              <a:r>
                <a:rPr lang="en-US" altLang="zh-CN" sz="1600">
                  <a:solidFill>
                    <a:srgbClr val="FFC000"/>
                  </a:solidFill>
                  <a:latin typeface="微软雅黑" pitchFamily="34" charset="-122"/>
                  <a:ea typeface="微软雅黑" pitchFamily="34" charset="-122"/>
                </a:rPr>
                <a:t>M</a:t>
              </a:r>
              <a:r>
                <a:rPr lang="zh-CN" altLang="en-US" sz="1600">
                  <a:solidFill>
                    <a:srgbClr val="FFC000"/>
                  </a:solidFill>
                  <a:latin typeface="微软雅黑" pitchFamily="34" charset="-122"/>
                  <a:ea typeface="微软雅黑" pitchFamily="34" charset="-122"/>
                </a:rPr>
                <a:t>］</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王莉莉，译</a:t>
              </a:r>
              <a:r>
                <a:rPr lang="en-US" altLang="zh-CN" sz="1600">
                  <a:solidFill>
                    <a:srgbClr val="FFC000"/>
                  </a:solidFill>
                  <a:latin typeface="微软雅黑" pitchFamily="34" charset="-122"/>
                  <a:ea typeface="微软雅黑" pitchFamily="34" charset="-122"/>
                </a:rPr>
                <a:t>.</a:t>
              </a:r>
              <a:r>
                <a:rPr lang="zh-CN" altLang="en-US" sz="1600">
                  <a:solidFill>
                    <a:srgbClr val="FFC000"/>
                  </a:solidFill>
                  <a:latin typeface="微软雅黑" pitchFamily="34" charset="-122"/>
                  <a:ea typeface="微软雅黑" pitchFamily="34" charset="-122"/>
                </a:rPr>
                <a:t>长沙：湖南文艺出版社，</a:t>
              </a:r>
              <a:r>
                <a:rPr lang="en-US" altLang="zh-CN" sz="1600">
                  <a:solidFill>
                    <a:srgbClr val="FFC000"/>
                  </a:solidFill>
                  <a:latin typeface="微软雅黑" pitchFamily="34" charset="-122"/>
                  <a:ea typeface="微软雅黑" pitchFamily="34" charset="-122"/>
                </a:rPr>
                <a:t>2011. </a:t>
              </a:r>
            </a:p>
          </p:txBody>
        </p:sp>
        <p:sp>
          <p:nvSpPr>
            <p:cNvPr id="71685" name="文本框 7"/>
            <p:cNvSpPr txBox="1">
              <a:spLocks noChangeArrowheads="1"/>
            </p:cNvSpPr>
            <p:nvPr/>
          </p:nvSpPr>
          <p:spPr bwMode="auto">
            <a:xfrm>
              <a:off x="1657746" y="1106056"/>
              <a:ext cx="2687470" cy="461665"/>
            </a:xfrm>
            <a:prstGeom prst="rect">
              <a:avLst/>
            </a:prstGeom>
            <a:noFill/>
            <a:ln w="9525">
              <a:noFill/>
              <a:miter lim="800000"/>
              <a:headEnd/>
              <a:tailEnd/>
            </a:ln>
          </p:spPr>
          <p:txBody>
            <a:bodyPr>
              <a:spAutoFit/>
            </a:bodyPr>
            <a:lstStyle/>
            <a:p>
              <a:pPr algn="ctr"/>
              <a:r>
                <a:rPr lang="en-US" altLang="zh-CN" sz="2400" b="1">
                  <a:solidFill>
                    <a:schemeClr val="bg1"/>
                  </a:solidFill>
                  <a:latin typeface="微软雅黑" pitchFamily="34" charset="-122"/>
                  <a:ea typeface="微软雅黑" pitchFamily="34" charset="-122"/>
                </a:rPr>
                <a:t>【</a:t>
              </a:r>
              <a:r>
                <a:rPr lang="zh-CN" altLang="en-US" sz="2400" b="1">
                  <a:solidFill>
                    <a:srgbClr val="FFC000"/>
                  </a:solidFill>
                  <a:latin typeface="微软雅黑" pitchFamily="34" charset="-122"/>
                  <a:ea typeface="微软雅黑" pitchFamily="34" charset="-122"/>
                </a:rPr>
                <a:t>课外阅读</a:t>
              </a:r>
              <a:r>
                <a:rPr lang="en-US" altLang="zh-CN" sz="2400" b="1">
                  <a:solidFill>
                    <a:schemeClr val="bg1"/>
                  </a:solidFill>
                  <a:latin typeface="微软雅黑" pitchFamily="34" charset="-122"/>
                  <a:ea typeface="微软雅黑" pitchFamily="34" charset="-122"/>
                </a:rPr>
                <a:t>】</a:t>
              </a:r>
              <a:endParaRPr lang="zh-CN" altLang="en-US" sz="2400" b="1">
                <a:solidFill>
                  <a:schemeClr val="bg1"/>
                </a:solidFill>
                <a:latin typeface="微软雅黑" pitchFamily="34" charset="-122"/>
                <a:ea typeface="微软雅黑" pitchFamily="34" charset="-122"/>
              </a:endParaRPr>
            </a:p>
          </p:txBody>
        </p:sp>
        <p:cxnSp>
          <p:nvCxnSpPr>
            <p:cNvPr id="9" name="直接连接符 8"/>
            <p:cNvCxnSpPr/>
            <p:nvPr/>
          </p:nvCxnSpPr>
          <p:spPr>
            <a:xfrm>
              <a:off x="1858291" y="1815706"/>
              <a:ext cx="23862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1687" name="组合 9"/>
            <p:cNvGrpSpPr>
              <a:grpSpLocks/>
            </p:cNvGrpSpPr>
            <p:nvPr/>
          </p:nvGrpSpPr>
          <p:grpSpPr bwMode="auto">
            <a:xfrm>
              <a:off x="1236264" y="2304469"/>
              <a:ext cx="842963" cy="842963"/>
              <a:chOff x="1236264" y="2023224"/>
              <a:chExt cx="842963" cy="842963"/>
            </a:xfrm>
          </p:grpSpPr>
          <p:sp>
            <p:nvSpPr>
              <p:cNvPr id="24" name="椭圆 23"/>
              <p:cNvSpPr/>
              <p:nvPr/>
            </p:nvSpPr>
            <p:spPr bwMode="auto">
              <a:xfrm>
                <a:off x="1235935" y="2023437"/>
                <a:ext cx="843038" cy="8430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5" name="饼形 24"/>
              <p:cNvSpPr/>
              <p:nvPr/>
            </p:nvSpPr>
            <p:spPr bwMode="auto">
              <a:xfrm flipH="1">
                <a:off x="1515360" y="2302852"/>
                <a:ext cx="296889" cy="295291"/>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26" name="椭圆 34"/>
              <p:cNvSpPr>
                <a:spLocks noChangeAspect="1"/>
              </p:cNvSpPr>
              <p:nvPr/>
            </p:nvSpPr>
            <p:spPr bwMode="auto">
              <a:xfrm>
                <a:off x="1485194" y="2271100"/>
                <a:ext cx="147651" cy="147646"/>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71688" name="组合 10"/>
            <p:cNvGrpSpPr>
              <a:grpSpLocks/>
            </p:cNvGrpSpPr>
            <p:nvPr/>
          </p:nvGrpSpPr>
          <p:grpSpPr bwMode="auto">
            <a:xfrm>
              <a:off x="2622152" y="2304469"/>
              <a:ext cx="842962" cy="842963"/>
              <a:chOff x="2917427" y="2023224"/>
              <a:chExt cx="842962" cy="842963"/>
            </a:xfrm>
          </p:grpSpPr>
          <p:sp>
            <p:nvSpPr>
              <p:cNvPr id="20" name="椭圆 19"/>
              <p:cNvSpPr/>
              <p:nvPr/>
            </p:nvSpPr>
            <p:spPr bwMode="auto">
              <a:xfrm>
                <a:off x="2917223" y="2023437"/>
                <a:ext cx="843039" cy="8430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1" name="矩形 20"/>
              <p:cNvSpPr/>
              <p:nvPr/>
            </p:nvSpPr>
            <p:spPr bwMode="auto">
              <a:xfrm>
                <a:off x="3191886" y="2394932"/>
                <a:ext cx="84145" cy="214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2" name="矩形 21"/>
              <p:cNvSpPr/>
              <p:nvPr/>
            </p:nvSpPr>
            <p:spPr bwMode="auto">
              <a:xfrm>
                <a:off x="3303021" y="2466374"/>
                <a:ext cx="82557" cy="142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23" name="矩形 22"/>
              <p:cNvSpPr/>
              <p:nvPr/>
            </p:nvSpPr>
            <p:spPr bwMode="auto">
              <a:xfrm>
                <a:off x="3420506" y="2310790"/>
                <a:ext cx="84145" cy="298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nvGrpSpPr>
            <p:cNvPr id="71689" name="组合 11"/>
            <p:cNvGrpSpPr>
              <a:grpSpLocks/>
            </p:cNvGrpSpPr>
            <p:nvPr/>
          </p:nvGrpSpPr>
          <p:grpSpPr bwMode="auto">
            <a:xfrm>
              <a:off x="4008039" y="2304469"/>
              <a:ext cx="844549" cy="842963"/>
              <a:chOff x="4597003" y="2023224"/>
              <a:chExt cx="844549" cy="842963"/>
            </a:xfrm>
          </p:grpSpPr>
          <p:sp>
            <p:nvSpPr>
              <p:cNvPr id="13" name="椭圆 12"/>
              <p:cNvSpPr/>
              <p:nvPr/>
            </p:nvSpPr>
            <p:spPr bwMode="auto">
              <a:xfrm>
                <a:off x="4596925" y="2023437"/>
                <a:ext cx="844627" cy="8430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4" name="任意多边形 13"/>
              <p:cNvSpPr/>
              <p:nvPr/>
            </p:nvSpPr>
            <p:spPr bwMode="auto">
              <a:xfrm>
                <a:off x="4850948" y="2315553"/>
                <a:ext cx="315941" cy="127007"/>
              </a:xfrm>
              <a:custGeom>
                <a:avLst/>
                <a:gdLst>
                  <a:gd name="connsiteX0" fmla="*/ 0 w 478465"/>
                  <a:gd name="connsiteY0" fmla="*/ 191386 h 191386"/>
                  <a:gd name="connsiteX1" fmla="*/ 148855 w 478465"/>
                  <a:gd name="connsiteY1" fmla="*/ 116958 h 191386"/>
                  <a:gd name="connsiteX2" fmla="*/ 255181 w 478465"/>
                  <a:gd name="connsiteY2" fmla="*/ 53162 h 191386"/>
                  <a:gd name="connsiteX3" fmla="*/ 361507 w 478465"/>
                  <a:gd name="connsiteY3" fmla="*/ 127590 h 191386"/>
                  <a:gd name="connsiteX4" fmla="*/ 478465 w 478465"/>
                  <a:gd name="connsiteY4" fmla="*/ 0 h 191386"/>
                  <a:gd name="connsiteX0" fmla="*/ 0 w 478465"/>
                  <a:gd name="connsiteY0" fmla="*/ 191386 h 191386"/>
                  <a:gd name="connsiteX1" fmla="*/ 159487 w 478465"/>
                  <a:gd name="connsiteY1" fmla="*/ 148856 h 191386"/>
                  <a:gd name="connsiteX2" fmla="*/ 255181 w 478465"/>
                  <a:gd name="connsiteY2" fmla="*/ 53162 h 191386"/>
                  <a:gd name="connsiteX3" fmla="*/ 361507 w 478465"/>
                  <a:gd name="connsiteY3" fmla="*/ 127590 h 191386"/>
                  <a:gd name="connsiteX4" fmla="*/ 478465 w 478465"/>
                  <a:gd name="connsiteY4" fmla="*/ 0 h 191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65" h="191386">
                    <a:moveTo>
                      <a:pt x="0" y="191386"/>
                    </a:moveTo>
                    <a:lnTo>
                      <a:pt x="159487" y="148856"/>
                    </a:lnTo>
                    <a:lnTo>
                      <a:pt x="255181" y="53162"/>
                    </a:lnTo>
                    <a:lnTo>
                      <a:pt x="361507" y="127590"/>
                    </a:lnTo>
                    <a:lnTo>
                      <a:pt x="478465"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15" name="椭圆 14"/>
              <p:cNvSpPr/>
              <p:nvPr/>
            </p:nvSpPr>
            <p:spPr bwMode="auto">
              <a:xfrm>
                <a:off x="5147837" y="2283801"/>
                <a:ext cx="42867" cy="4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6" name="椭圆 15"/>
              <p:cNvSpPr/>
              <p:nvPr/>
            </p:nvSpPr>
            <p:spPr bwMode="auto">
              <a:xfrm>
                <a:off x="4833484" y="2410808"/>
                <a:ext cx="42867" cy="4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7" name="任意多边形 16"/>
              <p:cNvSpPr/>
              <p:nvPr/>
            </p:nvSpPr>
            <p:spPr bwMode="auto">
              <a:xfrm>
                <a:off x="4847773" y="2477486"/>
                <a:ext cx="322291" cy="98430"/>
              </a:xfrm>
              <a:custGeom>
                <a:avLst/>
                <a:gdLst>
                  <a:gd name="connsiteX0" fmla="*/ 0 w 489097"/>
                  <a:gd name="connsiteY0" fmla="*/ 85061 h 148856"/>
                  <a:gd name="connsiteX1" fmla="*/ 159488 w 489097"/>
                  <a:gd name="connsiteY1" fmla="*/ 127591 h 148856"/>
                  <a:gd name="connsiteX2" fmla="*/ 244548 w 489097"/>
                  <a:gd name="connsiteY2" fmla="*/ 21266 h 148856"/>
                  <a:gd name="connsiteX3" fmla="*/ 340241 w 489097"/>
                  <a:gd name="connsiteY3" fmla="*/ 148856 h 148856"/>
                  <a:gd name="connsiteX4" fmla="*/ 489097 w 489097"/>
                  <a:gd name="connsiteY4" fmla="*/ 0 h 14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097" h="148856">
                    <a:moveTo>
                      <a:pt x="0" y="85061"/>
                    </a:moveTo>
                    <a:lnTo>
                      <a:pt x="159488" y="127591"/>
                    </a:lnTo>
                    <a:lnTo>
                      <a:pt x="244548" y="21266"/>
                    </a:lnTo>
                    <a:lnTo>
                      <a:pt x="340241" y="148856"/>
                    </a:lnTo>
                    <a:lnTo>
                      <a:pt x="489097" y="0"/>
                    </a:lnTo>
                  </a:path>
                </a:pathLst>
              </a:custGeom>
              <a:solidFill>
                <a:schemeClr val="bg1"/>
              </a:solidFill>
              <a:ln w="25400" cap="sq">
                <a:solidFill>
                  <a:srgbClr val="9D9D9D"/>
                </a:solidFill>
                <a:roun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107">
                  <a:solidFill>
                    <a:prstClr val="black"/>
                  </a:solidFill>
                  <a:latin typeface="Calibri" panose="020F0502020204030204"/>
                  <a:ea typeface="宋体" panose="02010600030101010101" pitchFamily="2" charset="-122"/>
                </a:endParaRPr>
              </a:p>
            </p:txBody>
          </p:sp>
          <p:sp>
            <p:nvSpPr>
              <p:cNvPr id="18" name="椭圆 17"/>
              <p:cNvSpPr/>
              <p:nvPr/>
            </p:nvSpPr>
            <p:spPr bwMode="auto">
              <a:xfrm>
                <a:off x="5147837" y="2450498"/>
                <a:ext cx="42867" cy="428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sp>
            <p:nvSpPr>
              <p:cNvPr id="19" name="椭圆 18"/>
              <p:cNvSpPr/>
              <p:nvPr/>
            </p:nvSpPr>
            <p:spPr bwMode="auto">
              <a:xfrm>
                <a:off x="4833484" y="2510826"/>
                <a:ext cx="42867" cy="428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07">
                  <a:solidFill>
                    <a:prstClr val="white"/>
                  </a:solidFill>
                  <a:latin typeface="Calibri" panose="020F0502020204030204"/>
                  <a:ea typeface="宋体" panose="02010600030101010101" pitchFamily="2" charset="-122"/>
                </a:endParaRPr>
              </a:p>
            </p:txBody>
          </p:sp>
        </p:gr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图片 3"/>
          <p:cNvPicPr>
            <a:picLocks noChangeAspect="1"/>
          </p:cNvPicPr>
          <p:nvPr/>
        </p:nvPicPr>
        <p:blipFill>
          <a:blip r:embed="rId2"/>
          <a:srcRect l="20721" t="17381" b="21196"/>
          <a:stretch>
            <a:fillRect/>
          </a:stretch>
        </p:blipFill>
        <p:spPr bwMode="auto">
          <a:xfrm>
            <a:off x="0" y="0"/>
            <a:ext cx="12192000" cy="6858000"/>
          </a:xfrm>
          <a:prstGeom prst="rect">
            <a:avLst/>
          </a:prstGeom>
          <a:noFill/>
          <a:ln w="9525">
            <a:noFill/>
            <a:miter lim="800000"/>
            <a:headEnd/>
            <a:tailEnd/>
          </a:ln>
        </p:spPr>
      </p:pic>
      <p:sp>
        <p:nvSpPr>
          <p:cNvPr id="8" name="TextBox 7"/>
          <p:cNvSpPr txBox="1">
            <a:spLocks noChangeArrowheads="1"/>
          </p:cNvSpPr>
          <p:nvPr/>
        </p:nvSpPr>
        <p:spPr bwMode="auto">
          <a:xfrm>
            <a:off x="990600" y="5668963"/>
            <a:ext cx="3717925" cy="646112"/>
          </a:xfrm>
          <a:prstGeom prst="rect">
            <a:avLst/>
          </a:prstGeom>
          <a:noFill/>
          <a:ln w="9525">
            <a:noFill/>
            <a:miter lim="800000"/>
            <a:headEnd/>
            <a:tailEnd/>
          </a:ln>
        </p:spPr>
        <p:txBody>
          <a:bodyPr>
            <a:spAutoFit/>
          </a:bodyPr>
          <a:lstStyle/>
          <a:p>
            <a:r>
              <a:rPr lang="en-US" altLang="zh-CN" sz="3600" b="1">
                <a:solidFill>
                  <a:srgbClr val="FFC000"/>
                </a:solidFill>
                <a:latin typeface="微软雅黑" pitchFamily="34" charset="-122"/>
                <a:ea typeface="微软雅黑" pitchFamily="34" charset="-122"/>
              </a:rPr>
              <a:t>THANKS</a:t>
            </a:r>
            <a:endParaRPr lang="zh-CN" altLang="en-US" sz="3600" b="1">
              <a:solidFill>
                <a:srgbClr val="FFC000"/>
              </a:solidFill>
              <a:latin typeface="微软雅黑" pitchFamily="34" charset="-122"/>
              <a:ea typeface="微软雅黑" pitchFamily="3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1270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剪去单角的矩形 31"/>
          <p:cNvSpPr/>
          <p:nvPr/>
        </p:nvSpPr>
        <p:spPr>
          <a:xfrm>
            <a:off x="5578475" y="4098925"/>
            <a:ext cx="2316163" cy="503238"/>
          </a:xfrm>
          <a:prstGeom prst="snip1Rect">
            <a:avLst/>
          </a:prstGeom>
          <a:solidFill>
            <a:srgbClr val="05588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2"/>
          <p:cNvGrpSpPr>
            <a:grpSpLocks/>
          </p:cNvGrpSpPr>
          <p:nvPr/>
        </p:nvGrpSpPr>
        <p:grpSpPr bwMode="auto">
          <a:xfrm>
            <a:off x="1303338" y="676275"/>
            <a:ext cx="2536825" cy="2573338"/>
            <a:chOff x="4473131" y="1667188"/>
            <a:chExt cx="2086904" cy="2116762"/>
          </a:xfrm>
        </p:grpSpPr>
        <p:sp>
          <p:nvSpPr>
            <p:cNvPr id="5" name="Freeform 3"/>
            <p:cNvSpPr>
              <a:spLocks noChangeArrowheads="1"/>
            </p:cNvSpPr>
            <p:nvPr/>
          </p:nvSpPr>
          <p:spPr bwMode="auto">
            <a:xfrm rot="19397468">
              <a:off x="4473131" y="1667188"/>
              <a:ext cx="2086904" cy="211676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589876"/>
            </a:solidFill>
            <a:ln>
              <a:noFill/>
            </a:ln>
            <a:effectLst/>
          </p:spPr>
          <p:txBody>
            <a:bodyPr wrap="none" lIns="121910" tIns="60955" rIns="121910" bIns="60955" anchor="ctr"/>
            <a:lstStyle/>
            <a:p>
              <a:pPr defTabSz="544047" fontAlgn="auto">
                <a:spcBef>
                  <a:spcPts val="0"/>
                </a:spcBef>
                <a:spcAft>
                  <a:spcPts val="0"/>
                </a:spcAft>
                <a:defRPr/>
              </a:pPr>
              <a:endParaRPr lang="en-US" sz="2149" kern="0">
                <a:solidFill>
                  <a:srgbClr val="E2E3E9"/>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475" name="TextBox 22"/>
            <p:cNvSpPr txBox="1">
              <a:spLocks noChangeArrowheads="1"/>
            </p:cNvSpPr>
            <p:nvPr/>
          </p:nvSpPr>
          <p:spPr bwMode="auto">
            <a:xfrm>
              <a:off x="4691560" y="2446867"/>
              <a:ext cx="1602559" cy="584737"/>
            </a:xfrm>
            <a:prstGeom prst="rect">
              <a:avLst/>
            </a:prstGeom>
            <a:noFill/>
            <a:ln w="9525">
              <a:noFill/>
              <a:miter lim="800000"/>
              <a:headEnd/>
              <a:tailEnd/>
            </a:ln>
          </p:spPr>
          <p:txBody>
            <a:bodyPr lIns="121884" tIns="60941" rIns="121884" bIns="60941">
              <a:spAutoFit/>
            </a:bodyPr>
            <a:lstStyle/>
            <a:p>
              <a:pPr algn="ctr" defTabSz="542925"/>
              <a:r>
                <a:rPr lang="zh-CN" altLang="en-US" sz="3000" b="1">
                  <a:solidFill>
                    <a:srgbClr val="FFFFFF"/>
                  </a:solidFill>
                  <a:ea typeface="微软雅黑" pitchFamily="34" charset="-122"/>
                  <a:cs typeface="Roboto Black"/>
                  <a:sym typeface="Arial" charset="0"/>
                </a:rPr>
                <a:t>生物学</a:t>
              </a:r>
              <a:endParaRPr lang="ru-RU" sz="3000" b="1">
                <a:solidFill>
                  <a:srgbClr val="FFFFFF"/>
                </a:solidFill>
                <a:ea typeface="微软雅黑" pitchFamily="34" charset="-122"/>
                <a:cs typeface="Roboto Black"/>
                <a:sym typeface="Arial" charset="0"/>
              </a:endParaRPr>
            </a:p>
          </p:txBody>
        </p:sp>
      </p:grpSp>
      <p:grpSp>
        <p:nvGrpSpPr>
          <p:cNvPr id="22" name="组合 21"/>
          <p:cNvGrpSpPr>
            <a:grpSpLocks/>
          </p:cNvGrpSpPr>
          <p:nvPr/>
        </p:nvGrpSpPr>
        <p:grpSpPr bwMode="auto">
          <a:xfrm>
            <a:off x="2868613" y="1006475"/>
            <a:ext cx="3014662" cy="2887663"/>
            <a:chOff x="5779784" y="1051559"/>
            <a:chExt cx="3013696" cy="2888537"/>
          </a:xfrm>
        </p:grpSpPr>
        <p:pic>
          <p:nvPicPr>
            <p:cNvPr id="19472" name="图片 20" descr="tu.gif"/>
            <p:cNvPicPr>
              <a:picLocks noChangeAspect="1"/>
            </p:cNvPicPr>
            <p:nvPr/>
          </p:nvPicPr>
          <p:blipFill>
            <a:blip r:embed="rId2"/>
            <a:srcRect/>
            <a:stretch>
              <a:fillRect/>
            </a:stretch>
          </p:blipFill>
          <p:spPr bwMode="auto">
            <a:xfrm>
              <a:off x="5779784" y="1051559"/>
              <a:ext cx="3013696" cy="2888537"/>
            </a:xfrm>
            <a:prstGeom prst="rect">
              <a:avLst/>
            </a:prstGeom>
            <a:noFill/>
            <a:ln w="9525">
              <a:noFill/>
              <a:miter lim="800000"/>
              <a:headEnd/>
              <a:tailEnd/>
            </a:ln>
          </p:spPr>
        </p:pic>
        <p:sp>
          <p:nvSpPr>
            <p:cNvPr id="19473" name="TextBox 25"/>
            <p:cNvSpPr txBox="1">
              <a:spLocks noChangeArrowheads="1"/>
            </p:cNvSpPr>
            <p:nvPr/>
          </p:nvSpPr>
          <p:spPr bwMode="auto">
            <a:xfrm>
              <a:off x="6650694" y="2422516"/>
              <a:ext cx="1603681" cy="748082"/>
            </a:xfrm>
            <a:prstGeom prst="rect">
              <a:avLst/>
            </a:prstGeom>
            <a:noFill/>
            <a:ln w="9525">
              <a:noFill/>
              <a:miter lim="800000"/>
              <a:headEnd/>
              <a:tailEnd/>
            </a:ln>
          </p:spPr>
          <p:txBody>
            <a:bodyPr lIns="121884" tIns="60941" rIns="121884" bIns="60941">
              <a:spAutoFit/>
            </a:bodyPr>
            <a:lstStyle/>
            <a:p>
              <a:pPr algn="ctr" defTabSz="542925"/>
              <a:r>
                <a:rPr lang="zh-CN" altLang="en-US" sz="3200" b="1">
                  <a:solidFill>
                    <a:srgbClr val="FFFFFF"/>
                  </a:solidFill>
                  <a:latin typeface="微软雅黑" pitchFamily="34" charset="-122"/>
                  <a:ea typeface="微软雅黑" pitchFamily="34" charset="-122"/>
                  <a:cs typeface="Roboto Black"/>
                  <a:sym typeface="Arial" charset="0"/>
                </a:rPr>
                <a:t>医学</a:t>
              </a:r>
              <a:endParaRPr lang="ru-RU" sz="3200" b="1">
                <a:solidFill>
                  <a:srgbClr val="FFFFFF"/>
                </a:solidFill>
                <a:latin typeface="微软雅黑" pitchFamily="34" charset="-122"/>
                <a:ea typeface="微软雅黑" pitchFamily="34" charset="-122"/>
                <a:cs typeface="Roboto Black"/>
                <a:sym typeface="Arial" charset="0"/>
              </a:endParaRPr>
            </a:p>
          </p:txBody>
        </p:sp>
      </p:grpSp>
      <p:grpSp>
        <p:nvGrpSpPr>
          <p:cNvPr id="19461" name="组合 23"/>
          <p:cNvGrpSpPr>
            <a:grpSpLocks/>
          </p:cNvGrpSpPr>
          <p:nvPr/>
        </p:nvGrpSpPr>
        <p:grpSpPr bwMode="auto">
          <a:xfrm>
            <a:off x="5453063" y="4019550"/>
            <a:ext cx="4659312" cy="987425"/>
            <a:chOff x="253978" y="228600"/>
            <a:chExt cx="4659335" cy="987847"/>
          </a:xfrm>
        </p:grpSpPr>
        <p:sp>
          <p:nvSpPr>
            <p:cNvPr id="25" name="文本框 128"/>
            <p:cNvSpPr txBox="1">
              <a:spLocks noChangeArrowheads="1"/>
            </p:cNvSpPr>
            <p:nvPr/>
          </p:nvSpPr>
          <p:spPr bwMode="auto">
            <a:xfrm>
              <a:off x="253978" y="754288"/>
              <a:ext cx="3754456" cy="462159"/>
            </a:xfrm>
            <a:prstGeom prst="rect">
              <a:avLst/>
            </a:prstGeom>
            <a:noFill/>
            <a:ln>
              <a:noFill/>
            </a:ln>
            <a:extLst>
              <a:ext uri="{909E8E84-426E-40DD-AFC4-6F175D3DCCD1}"/>
              <a:ext uri="{91240B29-F687-4F45-9708-019B960494DF}"/>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defRPr/>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不同学科对生命的诠释</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sp>
          <p:nvSpPr>
            <p:cNvPr id="19471" name="文本框 3"/>
            <p:cNvSpPr txBox="1">
              <a:spLocks noChangeArrowheads="1"/>
            </p:cNvSpPr>
            <p:nvPr/>
          </p:nvSpPr>
          <p:spPr bwMode="auto">
            <a:xfrm>
              <a:off x="390525" y="228600"/>
              <a:ext cx="4522788" cy="584775"/>
            </a:xfrm>
            <a:prstGeom prst="rect">
              <a:avLst/>
            </a:prstGeom>
            <a:noFill/>
            <a:ln w="9525">
              <a:noFill/>
              <a:miter lim="800000"/>
              <a:headEnd/>
              <a:tailEnd/>
            </a:ln>
          </p:spPr>
          <p:txBody>
            <a:bodyPr>
              <a:spAutoFit/>
            </a:bodyPr>
            <a:lstStyle/>
            <a:p>
              <a:r>
                <a:rPr lang="zh-CN" altLang="en-US" sz="3200">
                  <a:solidFill>
                    <a:schemeClr val="bg1"/>
                  </a:solidFill>
                  <a:latin typeface="汉仪丫丫体简"/>
                  <a:ea typeface="微软雅黑" pitchFamily="34" charset="-122"/>
                </a:rPr>
                <a:t>生命的内涵</a:t>
              </a:r>
            </a:p>
          </p:txBody>
        </p:sp>
      </p:grpSp>
      <p:grpSp>
        <p:nvGrpSpPr>
          <p:cNvPr id="29" name="组合 28"/>
          <p:cNvGrpSpPr>
            <a:grpSpLocks/>
          </p:cNvGrpSpPr>
          <p:nvPr/>
        </p:nvGrpSpPr>
        <p:grpSpPr bwMode="auto">
          <a:xfrm>
            <a:off x="2478088" y="3021013"/>
            <a:ext cx="2536825" cy="2571750"/>
            <a:chOff x="2950476" y="3454211"/>
            <a:chExt cx="2536372" cy="2572661"/>
          </a:xfrm>
        </p:grpSpPr>
        <p:sp>
          <p:nvSpPr>
            <p:cNvPr id="8" name="Freeform 3"/>
            <p:cNvSpPr>
              <a:spLocks noChangeArrowheads="1"/>
            </p:cNvSpPr>
            <p:nvPr/>
          </p:nvSpPr>
          <p:spPr bwMode="auto">
            <a:xfrm rot="8579122">
              <a:off x="2950476" y="3454211"/>
              <a:ext cx="2536372" cy="257266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589876"/>
            </a:solidFill>
            <a:ln>
              <a:noFill/>
            </a:ln>
            <a:effectLst/>
          </p:spPr>
          <p:txBody>
            <a:bodyPr wrap="none" lIns="121910" tIns="60955" rIns="121910" bIns="60955" anchor="ctr"/>
            <a:lstStyle/>
            <a:p>
              <a:pPr defTabSz="544047" fontAlgn="auto">
                <a:spcBef>
                  <a:spcPts val="0"/>
                </a:spcBef>
                <a:spcAft>
                  <a:spcPts val="0"/>
                </a:spcAft>
                <a:defRPr/>
              </a:pPr>
              <a:endParaRPr lang="en-US" sz="2149" kern="0">
                <a:solidFill>
                  <a:srgbClr val="E2E3E9"/>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469" name="TextBox 25"/>
            <p:cNvSpPr txBox="1">
              <a:spLocks noChangeArrowheads="1"/>
            </p:cNvSpPr>
            <p:nvPr/>
          </p:nvSpPr>
          <p:spPr bwMode="auto">
            <a:xfrm>
              <a:off x="3265448" y="4466044"/>
              <a:ext cx="1603681" cy="615515"/>
            </a:xfrm>
            <a:prstGeom prst="rect">
              <a:avLst/>
            </a:prstGeom>
            <a:noFill/>
            <a:ln w="9525">
              <a:noFill/>
              <a:miter lim="800000"/>
              <a:headEnd/>
              <a:tailEnd/>
            </a:ln>
          </p:spPr>
          <p:txBody>
            <a:bodyPr lIns="121884" tIns="60941" rIns="121884" bIns="60941">
              <a:spAutoFit/>
            </a:bodyPr>
            <a:lstStyle/>
            <a:p>
              <a:pPr algn="ctr" defTabSz="542925"/>
              <a:r>
                <a:rPr lang="zh-CN" altLang="en-US" sz="3200" b="1">
                  <a:solidFill>
                    <a:srgbClr val="FFFFFF"/>
                  </a:solidFill>
                  <a:latin typeface="微软雅黑" pitchFamily="34" charset="-122"/>
                  <a:ea typeface="微软雅黑" pitchFamily="34" charset="-122"/>
                  <a:cs typeface="Roboto Black"/>
                  <a:sym typeface="Arial" charset="0"/>
                </a:rPr>
                <a:t>法学</a:t>
              </a:r>
              <a:endParaRPr lang="ru-RU" sz="3200" b="1">
                <a:solidFill>
                  <a:srgbClr val="FFFFFF"/>
                </a:solidFill>
                <a:latin typeface="微软雅黑" pitchFamily="34" charset="-122"/>
                <a:ea typeface="微软雅黑" pitchFamily="34" charset="-122"/>
                <a:cs typeface="Roboto Black"/>
                <a:sym typeface="Arial" charset="0"/>
              </a:endParaRPr>
            </a:p>
          </p:txBody>
        </p:sp>
      </p:grpSp>
      <p:grpSp>
        <p:nvGrpSpPr>
          <p:cNvPr id="30" name="组合 29"/>
          <p:cNvGrpSpPr>
            <a:grpSpLocks/>
          </p:cNvGrpSpPr>
          <p:nvPr/>
        </p:nvGrpSpPr>
        <p:grpSpPr bwMode="auto">
          <a:xfrm>
            <a:off x="652463" y="2466975"/>
            <a:ext cx="2573337" cy="2535238"/>
            <a:chOff x="1460730" y="2985039"/>
            <a:chExt cx="2572996" cy="2536041"/>
          </a:xfrm>
        </p:grpSpPr>
        <p:sp>
          <p:nvSpPr>
            <p:cNvPr id="14" name="Freeform 3"/>
            <p:cNvSpPr>
              <a:spLocks noChangeArrowheads="1"/>
            </p:cNvSpPr>
            <p:nvPr/>
          </p:nvSpPr>
          <p:spPr bwMode="auto">
            <a:xfrm rot="13978264">
              <a:off x="1479208" y="2966561"/>
              <a:ext cx="2536041" cy="2572996"/>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5588E"/>
            </a:solidFill>
            <a:ln>
              <a:noFill/>
            </a:ln>
            <a:effectLst/>
          </p:spPr>
          <p:txBody>
            <a:bodyPr wrap="none" lIns="121910" tIns="60955" rIns="121910" bIns="60955" anchor="ctr"/>
            <a:lstStyle/>
            <a:p>
              <a:pPr defTabSz="544047" fontAlgn="auto">
                <a:spcBef>
                  <a:spcPts val="0"/>
                </a:spcBef>
                <a:spcAft>
                  <a:spcPts val="0"/>
                </a:spcAft>
                <a:defRPr/>
              </a:pPr>
              <a:endParaRPr lang="en-US" sz="2149" kern="0">
                <a:solidFill>
                  <a:srgbClr val="E2E3E9"/>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467" name="TextBox 25"/>
            <p:cNvSpPr txBox="1">
              <a:spLocks noChangeArrowheads="1"/>
            </p:cNvSpPr>
            <p:nvPr/>
          </p:nvSpPr>
          <p:spPr bwMode="auto">
            <a:xfrm>
              <a:off x="1590092" y="3810724"/>
              <a:ext cx="1948302" cy="615515"/>
            </a:xfrm>
            <a:prstGeom prst="rect">
              <a:avLst/>
            </a:prstGeom>
            <a:noFill/>
            <a:ln w="9525">
              <a:noFill/>
              <a:miter lim="800000"/>
              <a:headEnd/>
              <a:tailEnd/>
            </a:ln>
          </p:spPr>
          <p:txBody>
            <a:bodyPr lIns="121884" tIns="60941" rIns="121884" bIns="60941">
              <a:spAutoFit/>
            </a:bodyPr>
            <a:lstStyle/>
            <a:p>
              <a:pPr algn="ctr" defTabSz="542925"/>
              <a:r>
                <a:rPr lang="zh-CN" altLang="en-US" sz="3200" b="1">
                  <a:solidFill>
                    <a:srgbClr val="FFFFFF"/>
                  </a:solidFill>
                  <a:latin typeface="微软雅黑" pitchFamily="34" charset="-122"/>
                  <a:ea typeface="微软雅黑" pitchFamily="34" charset="-122"/>
                  <a:cs typeface="Roboto Black"/>
                  <a:sym typeface="Arial" charset="0"/>
                </a:rPr>
                <a:t>生命哲学</a:t>
              </a:r>
              <a:endParaRPr lang="ru-RU" sz="3200" b="1">
                <a:solidFill>
                  <a:srgbClr val="FFFFFF"/>
                </a:solidFill>
                <a:latin typeface="微软雅黑" pitchFamily="34" charset="-122"/>
                <a:ea typeface="微软雅黑" pitchFamily="34" charset="-122"/>
                <a:cs typeface="Roboto Black"/>
                <a:sym typeface="Arial" charset="0"/>
              </a:endParaRPr>
            </a:p>
          </p:txBody>
        </p:sp>
      </p:grpSp>
      <p:sp>
        <p:nvSpPr>
          <p:cNvPr id="19464" name="矩形 30"/>
          <p:cNvSpPr>
            <a:spLocks noChangeArrowheads="1"/>
          </p:cNvSpPr>
          <p:nvPr/>
        </p:nvSpPr>
        <p:spPr bwMode="auto">
          <a:xfrm>
            <a:off x="5556250" y="5118100"/>
            <a:ext cx="6083300" cy="401638"/>
          </a:xfrm>
          <a:prstGeom prst="rect">
            <a:avLst/>
          </a:prstGeom>
          <a:noFill/>
          <a:ln w="9525">
            <a:noFill/>
            <a:miter lim="800000"/>
            <a:headEnd/>
            <a:tailEnd/>
          </a:ln>
        </p:spPr>
        <p:txBody>
          <a:bodyPr wrap="none">
            <a:spAutoFit/>
          </a:bodyPr>
          <a:lstStyle/>
          <a:p>
            <a:pPr marL="342900" indent="-342900">
              <a:spcBef>
                <a:spcPct val="50000"/>
              </a:spcBef>
            </a:pPr>
            <a:r>
              <a:rPr lang="zh-CN" altLang="en-US" sz="2000">
                <a:latin typeface="微软雅黑" pitchFamily="34" charset="-122"/>
                <a:ea typeface="微软雅黑" pitchFamily="34" charset="-122"/>
              </a:rPr>
              <a:t>概念：人的生命是生物属性与社会属性的高度统一体</a:t>
            </a:r>
          </a:p>
        </p:txBody>
      </p:sp>
      <p:cxnSp>
        <p:nvCxnSpPr>
          <p:cNvPr id="34" name="直接箭头连接符 33"/>
          <p:cNvCxnSpPr/>
          <p:nvPr/>
        </p:nvCxnSpPr>
        <p:spPr>
          <a:xfrm>
            <a:off x="5502275" y="5089525"/>
            <a:ext cx="6156325" cy="15875"/>
          </a:xfrm>
          <a:prstGeom prst="straightConnector1">
            <a:avLst/>
          </a:prstGeom>
          <a:ln w="254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2"/>
          <p:cNvGrpSpPr>
            <a:grpSpLocks/>
          </p:cNvGrpSpPr>
          <p:nvPr/>
        </p:nvGrpSpPr>
        <p:grpSpPr bwMode="auto">
          <a:xfrm>
            <a:off x="8666163" y="5126038"/>
            <a:ext cx="687387" cy="687387"/>
            <a:chOff x="671649" y="4012622"/>
            <a:chExt cx="468008" cy="468008"/>
          </a:xfrm>
        </p:grpSpPr>
        <p:sp>
          <p:nvSpPr>
            <p:cNvPr id="5" name="矩形 4"/>
            <p:cNvSpPr/>
            <p:nvPr/>
          </p:nvSpPr>
          <p:spPr>
            <a:xfrm>
              <a:off x="671649" y="4012622"/>
              <a:ext cx="468008" cy="468008"/>
            </a:xfrm>
            <a:prstGeom prst="rect">
              <a:avLst/>
            </a:prstGeom>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6" name="Freeform 217"/>
            <p:cNvSpPr>
              <a:spLocks noChangeAspect="1" noEditPoints="1"/>
            </p:cNvSpPr>
            <p:nvPr/>
          </p:nvSpPr>
          <p:spPr bwMode="auto">
            <a:xfrm>
              <a:off x="759198" y="4100171"/>
              <a:ext cx="292911" cy="291830"/>
            </a:xfrm>
            <a:custGeom>
              <a:avLst/>
              <a:gdLst>
                <a:gd name="T0" fmla="*/ 72 w 87"/>
                <a:gd name="T1" fmla="*/ 33 h 87"/>
                <a:gd name="T2" fmla="*/ 59 w 87"/>
                <a:gd name="T3" fmla="*/ 45 h 87"/>
                <a:gd name="T4" fmla="*/ 51 w 87"/>
                <a:gd name="T5" fmla="*/ 37 h 87"/>
                <a:gd name="T6" fmla="*/ 57 w 87"/>
                <a:gd name="T7" fmla="*/ 30 h 87"/>
                <a:gd name="T8" fmla="*/ 57 w 87"/>
                <a:gd name="T9" fmla="*/ 27 h 87"/>
                <a:gd name="T10" fmla="*/ 57 w 87"/>
                <a:gd name="T11" fmla="*/ 27 h 87"/>
                <a:gd name="T12" fmla="*/ 53 w 87"/>
                <a:gd name="T13" fmla="*/ 27 h 87"/>
                <a:gd name="T14" fmla="*/ 47 w 87"/>
                <a:gd name="T15" fmla="*/ 33 h 87"/>
                <a:gd name="T16" fmla="*/ 42 w 87"/>
                <a:gd name="T17" fmla="*/ 28 h 87"/>
                <a:gd name="T18" fmla="*/ 55 w 87"/>
                <a:gd name="T19" fmla="*/ 16 h 87"/>
                <a:gd name="T20" fmla="*/ 72 w 87"/>
                <a:gd name="T21" fmla="*/ 33 h 87"/>
                <a:gd name="T22" fmla="*/ 45 w 87"/>
                <a:gd name="T23" fmla="*/ 60 h 87"/>
                <a:gd name="T24" fmla="*/ 36 w 87"/>
                <a:gd name="T25" fmla="*/ 51 h 87"/>
                <a:gd name="T26" fmla="*/ 21 w 87"/>
                <a:gd name="T27" fmla="*/ 66 h 87"/>
                <a:gd name="T28" fmla="*/ 17 w 87"/>
                <a:gd name="T29" fmla="*/ 66 h 87"/>
                <a:gd name="T30" fmla="*/ 17 w 87"/>
                <a:gd name="T31" fmla="*/ 66 h 87"/>
                <a:gd name="T32" fmla="*/ 17 w 87"/>
                <a:gd name="T33" fmla="*/ 63 h 87"/>
                <a:gd name="T34" fmla="*/ 33 w 87"/>
                <a:gd name="T35" fmla="*/ 47 h 87"/>
                <a:gd name="T36" fmla="*/ 28 w 87"/>
                <a:gd name="T37" fmla="*/ 43 h 87"/>
                <a:gd name="T38" fmla="*/ 9 w 87"/>
                <a:gd name="T39" fmla="*/ 62 h 87"/>
                <a:gd name="T40" fmla="*/ 2 w 87"/>
                <a:gd name="T41" fmla="*/ 86 h 87"/>
                <a:gd name="T42" fmla="*/ 26 w 87"/>
                <a:gd name="T43" fmla="*/ 79 h 87"/>
                <a:gd name="T44" fmla="*/ 45 w 87"/>
                <a:gd name="T45" fmla="*/ 60 h 87"/>
                <a:gd name="T46" fmla="*/ 76 w 87"/>
                <a:gd name="T47" fmla="*/ 29 h 87"/>
                <a:gd name="T48" fmla="*/ 87 w 87"/>
                <a:gd name="T49" fmla="*/ 17 h 87"/>
                <a:gd name="T50" fmla="*/ 70 w 87"/>
                <a:gd name="T51" fmla="*/ 0 h 87"/>
                <a:gd name="T52" fmla="*/ 59 w 87"/>
                <a:gd name="T53" fmla="*/ 12 h 87"/>
                <a:gd name="T54" fmla="*/ 76 w 87"/>
                <a:gd name="T55" fmla="*/ 29 h 87"/>
                <a:gd name="T56" fmla="*/ 66 w 87"/>
                <a:gd name="T57" fmla="*/ 51 h 87"/>
                <a:gd name="T58" fmla="*/ 62 w 87"/>
                <a:gd name="T59" fmla="*/ 51 h 87"/>
                <a:gd name="T60" fmla="*/ 35 w 87"/>
                <a:gd name="T61" fmla="*/ 25 h 87"/>
                <a:gd name="T62" fmla="*/ 36 w 87"/>
                <a:gd name="T63" fmla="*/ 18 h 87"/>
                <a:gd name="T64" fmla="*/ 18 w 87"/>
                <a:gd name="T65" fmla="*/ 0 h 87"/>
                <a:gd name="T66" fmla="*/ 18 w 87"/>
                <a:gd name="T67" fmla="*/ 0 h 87"/>
                <a:gd name="T68" fmla="*/ 19 w 87"/>
                <a:gd name="T69" fmla="*/ 5 h 87"/>
                <a:gd name="T70" fmla="*/ 25 w 87"/>
                <a:gd name="T71" fmla="*/ 15 h 87"/>
                <a:gd name="T72" fmla="*/ 15 w 87"/>
                <a:gd name="T73" fmla="*/ 25 h 87"/>
                <a:gd name="T74" fmla="*/ 4 w 87"/>
                <a:gd name="T75" fmla="*/ 16 h 87"/>
                <a:gd name="T76" fmla="*/ 1 w 87"/>
                <a:gd name="T77" fmla="*/ 13 h 87"/>
                <a:gd name="T78" fmla="*/ 0 w 87"/>
                <a:gd name="T79" fmla="*/ 18 h 87"/>
                <a:gd name="T80" fmla="*/ 18 w 87"/>
                <a:gd name="T81" fmla="*/ 36 h 87"/>
                <a:gd name="T82" fmla="*/ 23 w 87"/>
                <a:gd name="T83" fmla="*/ 36 h 87"/>
                <a:gd name="T84" fmla="*/ 50 w 87"/>
                <a:gd name="T85" fmla="*/ 62 h 87"/>
                <a:gd name="T86" fmla="*/ 49 w 87"/>
                <a:gd name="T87" fmla="*/ 69 h 87"/>
                <a:gd name="T88" fmla="*/ 67 w 87"/>
                <a:gd name="T89" fmla="*/ 87 h 87"/>
                <a:gd name="T90" fmla="*/ 67 w 87"/>
                <a:gd name="T91" fmla="*/ 87 h 87"/>
                <a:gd name="T92" fmla="*/ 66 w 87"/>
                <a:gd name="T93" fmla="*/ 82 h 87"/>
                <a:gd name="T94" fmla="*/ 60 w 87"/>
                <a:gd name="T95" fmla="*/ 73 h 87"/>
                <a:gd name="T96" fmla="*/ 70 w 87"/>
                <a:gd name="T97" fmla="*/ 62 h 87"/>
                <a:gd name="T98" fmla="*/ 80 w 87"/>
                <a:gd name="T99" fmla="*/ 71 h 87"/>
                <a:gd name="T100" fmla="*/ 84 w 87"/>
                <a:gd name="T101" fmla="*/ 74 h 87"/>
                <a:gd name="T102" fmla="*/ 84 w 87"/>
                <a:gd name="T103" fmla="*/ 69 h 87"/>
                <a:gd name="T104" fmla="*/ 66 w 87"/>
                <a:gd name="T105" fmla="*/ 5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87">
                  <a:moveTo>
                    <a:pt x="72" y="33"/>
                  </a:moveTo>
                  <a:cubicBezTo>
                    <a:pt x="59" y="45"/>
                    <a:pt x="59" y="45"/>
                    <a:pt x="59" y="45"/>
                  </a:cubicBezTo>
                  <a:cubicBezTo>
                    <a:pt x="51" y="37"/>
                    <a:pt x="51" y="37"/>
                    <a:pt x="51" y="37"/>
                  </a:cubicBezTo>
                  <a:cubicBezTo>
                    <a:pt x="57" y="30"/>
                    <a:pt x="57" y="30"/>
                    <a:pt x="57" y="30"/>
                  </a:cubicBezTo>
                  <a:cubicBezTo>
                    <a:pt x="58" y="29"/>
                    <a:pt x="58" y="28"/>
                    <a:pt x="57" y="27"/>
                  </a:cubicBezTo>
                  <a:cubicBezTo>
                    <a:pt x="57" y="27"/>
                    <a:pt x="57" y="27"/>
                    <a:pt x="57" y="27"/>
                  </a:cubicBezTo>
                  <a:cubicBezTo>
                    <a:pt x="56" y="26"/>
                    <a:pt x="54" y="26"/>
                    <a:pt x="53" y="27"/>
                  </a:cubicBezTo>
                  <a:cubicBezTo>
                    <a:pt x="47" y="33"/>
                    <a:pt x="47" y="33"/>
                    <a:pt x="47" y="33"/>
                  </a:cubicBezTo>
                  <a:cubicBezTo>
                    <a:pt x="42" y="28"/>
                    <a:pt x="42" y="28"/>
                    <a:pt x="42" y="28"/>
                  </a:cubicBezTo>
                  <a:cubicBezTo>
                    <a:pt x="55" y="16"/>
                    <a:pt x="55" y="16"/>
                    <a:pt x="55" y="16"/>
                  </a:cubicBezTo>
                  <a:cubicBezTo>
                    <a:pt x="72" y="33"/>
                    <a:pt x="72" y="33"/>
                    <a:pt x="72" y="33"/>
                  </a:cubicBezTo>
                  <a:close/>
                  <a:moveTo>
                    <a:pt x="45" y="60"/>
                  </a:moveTo>
                  <a:cubicBezTo>
                    <a:pt x="36" y="51"/>
                    <a:pt x="36" y="51"/>
                    <a:pt x="36" y="51"/>
                  </a:cubicBezTo>
                  <a:cubicBezTo>
                    <a:pt x="21" y="66"/>
                    <a:pt x="21" y="66"/>
                    <a:pt x="21" y="66"/>
                  </a:cubicBezTo>
                  <a:cubicBezTo>
                    <a:pt x="20" y="67"/>
                    <a:pt x="18" y="67"/>
                    <a:pt x="17" y="66"/>
                  </a:cubicBezTo>
                  <a:cubicBezTo>
                    <a:pt x="17" y="66"/>
                    <a:pt x="17" y="66"/>
                    <a:pt x="17" y="66"/>
                  </a:cubicBezTo>
                  <a:cubicBezTo>
                    <a:pt x="16" y="65"/>
                    <a:pt x="16" y="64"/>
                    <a:pt x="17" y="63"/>
                  </a:cubicBezTo>
                  <a:cubicBezTo>
                    <a:pt x="33" y="47"/>
                    <a:pt x="33" y="47"/>
                    <a:pt x="33" y="47"/>
                  </a:cubicBezTo>
                  <a:cubicBezTo>
                    <a:pt x="28" y="43"/>
                    <a:pt x="28" y="43"/>
                    <a:pt x="28" y="43"/>
                  </a:cubicBezTo>
                  <a:cubicBezTo>
                    <a:pt x="9" y="62"/>
                    <a:pt x="9" y="62"/>
                    <a:pt x="9" y="62"/>
                  </a:cubicBezTo>
                  <a:cubicBezTo>
                    <a:pt x="2" y="86"/>
                    <a:pt x="2" y="86"/>
                    <a:pt x="2" y="86"/>
                  </a:cubicBezTo>
                  <a:cubicBezTo>
                    <a:pt x="26" y="79"/>
                    <a:pt x="26" y="79"/>
                    <a:pt x="26" y="79"/>
                  </a:cubicBezTo>
                  <a:lnTo>
                    <a:pt x="45" y="60"/>
                  </a:lnTo>
                  <a:close/>
                  <a:moveTo>
                    <a:pt x="76" y="29"/>
                  </a:moveTo>
                  <a:cubicBezTo>
                    <a:pt x="87" y="17"/>
                    <a:pt x="87" y="17"/>
                    <a:pt x="87" y="17"/>
                  </a:cubicBezTo>
                  <a:cubicBezTo>
                    <a:pt x="70" y="0"/>
                    <a:pt x="70" y="0"/>
                    <a:pt x="70" y="0"/>
                  </a:cubicBezTo>
                  <a:cubicBezTo>
                    <a:pt x="59" y="12"/>
                    <a:pt x="59" y="12"/>
                    <a:pt x="59" y="12"/>
                  </a:cubicBezTo>
                  <a:lnTo>
                    <a:pt x="76" y="29"/>
                  </a:lnTo>
                  <a:close/>
                  <a:moveTo>
                    <a:pt x="66" y="51"/>
                  </a:moveTo>
                  <a:cubicBezTo>
                    <a:pt x="65" y="51"/>
                    <a:pt x="64" y="51"/>
                    <a:pt x="62" y="51"/>
                  </a:cubicBezTo>
                  <a:cubicBezTo>
                    <a:pt x="35" y="25"/>
                    <a:pt x="35" y="25"/>
                    <a:pt x="35" y="25"/>
                  </a:cubicBezTo>
                  <a:cubicBezTo>
                    <a:pt x="36" y="23"/>
                    <a:pt x="36" y="21"/>
                    <a:pt x="36" y="18"/>
                  </a:cubicBezTo>
                  <a:cubicBezTo>
                    <a:pt x="36" y="8"/>
                    <a:pt x="28" y="0"/>
                    <a:pt x="18" y="0"/>
                  </a:cubicBezTo>
                  <a:cubicBezTo>
                    <a:pt x="18" y="0"/>
                    <a:pt x="18" y="0"/>
                    <a:pt x="18" y="0"/>
                  </a:cubicBezTo>
                  <a:cubicBezTo>
                    <a:pt x="19" y="5"/>
                    <a:pt x="19" y="5"/>
                    <a:pt x="19" y="5"/>
                  </a:cubicBezTo>
                  <a:cubicBezTo>
                    <a:pt x="23" y="7"/>
                    <a:pt x="25" y="11"/>
                    <a:pt x="25" y="15"/>
                  </a:cubicBezTo>
                  <a:cubicBezTo>
                    <a:pt x="25" y="20"/>
                    <a:pt x="21" y="25"/>
                    <a:pt x="15" y="25"/>
                  </a:cubicBezTo>
                  <a:cubicBezTo>
                    <a:pt x="10" y="25"/>
                    <a:pt x="5" y="21"/>
                    <a:pt x="4" y="16"/>
                  </a:cubicBezTo>
                  <a:cubicBezTo>
                    <a:pt x="1" y="13"/>
                    <a:pt x="1" y="13"/>
                    <a:pt x="1" y="13"/>
                  </a:cubicBezTo>
                  <a:cubicBezTo>
                    <a:pt x="1" y="15"/>
                    <a:pt x="0" y="17"/>
                    <a:pt x="0" y="18"/>
                  </a:cubicBezTo>
                  <a:cubicBezTo>
                    <a:pt x="0" y="28"/>
                    <a:pt x="9" y="36"/>
                    <a:pt x="18" y="36"/>
                  </a:cubicBezTo>
                  <a:cubicBezTo>
                    <a:pt x="20" y="36"/>
                    <a:pt x="22" y="36"/>
                    <a:pt x="23" y="36"/>
                  </a:cubicBezTo>
                  <a:cubicBezTo>
                    <a:pt x="50" y="62"/>
                    <a:pt x="50" y="62"/>
                    <a:pt x="50" y="62"/>
                  </a:cubicBezTo>
                  <a:cubicBezTo>
                    <a:pt x="49" y="64"/>
                    <a:pt x="49" y="67"/>
                    <a:pt x="49" y="69"/>
                  </a:cubicBezTo>
                  <a:cubicBezTo>
                    <a:pt x="49" y="79"/>
                    <a:pt x="57" y="87"/>
                    <a:pt x="67" y="87"/>
                  </a:cubicBezTo>
                  <a:cubicBezTo>
                    <a:pt x="67" y="87"/>
                    <a:pt x="67" y="87"/>
                    <a:pt x="67" y="87"/>
                  </a:cubicBezTo>
                  <a:cubicBezTo>
                    <a:pt x="66" y="82"/>
                    <a:pt x="66" y="82"/>
                    <a:pt x="66" y="82"/>
                  </a:cubicBezTo>
                  <a:cubicBezTo>
                    <a:pt x="62" y="80"/>
                    <a:pt x="60" y="77"/>
                    <a:pt x="60" y="73"/>
                  </a:cubicBezTo>
                  <a:cubicBezTo>
                    <a:pt x="60" y="67"/>
                    <a:pt x="64" y="62"/>
                    <a:pt x="70" y="62"/>
                  </a:cubicBezTo>
                  <a:cubicBezTo>
                    <a:pt x="75" y="62"/>
                    <a:pt x="80" y="66"/>
                    <a:pt x="80" y="71"/>
                  </a:cubicBezTo>
                  <a:cubicBezTo>
                    <a:pt x="84" y="74"/>
                    <a:pt x="84" y="74"/>
                    <a:pt x="84" y="74"/>
                  </a:cubicBezTo>
                  <a:cubicBezTo>
                    <a:pt x="84" y="73"/>
                    <a:pt x="85" y="71"/>
                    <a:pt x="84" y="69"/>
                  </a:cubicBezTo>
                  <a:cubicBezTo>
                    <a:pt x="84" y="59"/>
                    <a:pt x="76" y="51"/>
                    <a:pt x="66" y="51"/>
                  </a:cubicBezTo>
                  <a:close/>
                </a:path>
              </a:pathLst>
            </a:custGeom>
            <a:ln/>
            <a:extLst/>
          </p:spPr>
          <p:style>
            <a:lnRef idx="3">
              <a:schemeClr val="lt1"/>
            </a:lnRef>
            <a:fillRef idx="1">
              <a:schemeClr val="accent4"/>
            </a:fillRef>
            <a:effectRef idx="1">
              <a:schemeClr val="accent4"/>
            </a:effectRef>
            <a:fontRef idx="minor">
              <a:schemeClr val="lt1"/>
            </a:fontRef>
          </p:style>
          <p:txBody>
            <a:bodyPr/>
            <a:lstStyle/>
            <a:p>
              <a:pPr fontAlgn="auto">
                <a:spcBef>
                  <a:spcPts val="0"/>
                </a:spcBef>
                <a:spcAft>
                  <a:spcPts val="0"/>
                </a:spcAft>
                <a:defRPr/>
              </a:pPr>
              <a:endParaRPr lang="en-US">
                <a:solidFill>
                  <a:prstClr val="black"/>
                </a:solidFill>
                <a:latin typeface="Calibri" panose="020F0502020204030204"/>
              </a:endParaRPr>
            </a:p>
          </p:txBody>
        </p:sp>
      </p:grpSp>
      <p:grpSp>
        <p:nvGrpSpPr>
          <p:cNvPr id="3" name="组合 6"/>
          <p:cNvGrpSpPr/>
          <p:nvPr/>
        </p:nvGrpSpPr>
        <p:grpSpPr>
          <a:xfrm>
            <a:off x="9645568" y="5124769"/>
            <a:ext cx="739105" cy="688141"/>
            <a:chOff x="1197283" y="4012622"/>
            <a:chExt cx="502669" cy="468008"/>
          </a:xfrm>
          <a:solidFill>
            <a:schemeClr val="accent1"/>
          </a:solidFill>
        </p:grpSpPr>
        <p:sp>
          <p:nvSpPr>
            <p:cNvPr id="8" name="矩形 7"/>
            <p:cNvSpPr/>
            <p:nvPr/>
          </p:nvSpPr>
          <p:spPr>
            <a:xfrm>
              <a:off x="1231944" y="4012622"/>
              <a:ext cx="468008" cy="468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pic>
          <p:nvPicPr>
            <p:cNvPr id="9" name="Picture 2" descr="\\MAGNUM\Projects\Microsoft\Cloud Power FY12\Design\ICONS_PNG\Building.png"/>
            <p:cNvPicPr>
              <a:picLocks noChangeAspect="1" noChangeArrowheads="1"/>
            </p:cNvPicPr>
            <p:nvPr/>
          </p:nvPicPr>
          <p:blipFill>
            <a:blip r:embed="rId2" cstate="screen">
              <a:biLevel thresh="50000"/>
              <a:extLst>
                <a:ext uri="{28A0092B-C50C-407E-A947-70E740481C1C}"/>
              </a:extLst>
            </a:blip>
            <a:srcRect/>
            <a:stretch>
              <a:fillRect/>
            </a:stretch>
          </p:blipFill>
          <p:spPr bwMode="auto">
            <a:xfrm>
              <a:off x="1197283" y="4012622"/>
              <a:ext cx="489073" cy="429309"/>
            </a:xfrm>
            <a:prstGeom prst="rect">
              <a:avLst/>
            </a:prstGeom>
            <a:grpFill/>
          </p:spPr>
        </p:pic>
      </p:grpSp>
      <p:grpSp>
        <p:nvGrpSpPr>
          <p:cNvPr id="4" name="组合 9"/>
          <p:cNvGrpSpPr/>
          <p:nvPr/>
        </p:nvGrpSpPr>
        <p:grpSpPr>
          <a:xfrm>
            <a:off x="10707156" y="5124768"/>
            <a:ext cx="737872" cy="688141"/>
            <a:chOff x="1775328" y="4012622"/>
            <a:chExt cx="501830" cy="468008"/>
          </a:xfrm>
          <a:solidFill>
            <a:srgbClr val="C00000"/>
          </a:solidFill>
        </p:grpSpPr>
        <p:sp>
          <p:nvSpPr>
            <p:cNvPr id="11" name="矩形 10"/>
            <p:cNvSpPr/>
            <p:nvPr/>
          </p:nvSpPr>
          <p:spPr>
            <a:xfrm>
              <a:off x="1792239" y="4012622"/>
              <a:ext cx="468008" cy="468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pic>
          <p:nvPicPr>
            <p:cNvPr id="12" name="Picture 2" descr="\\MAGNUM\Projects\Microsoft\Cloud Power FY12\Design\Icons\PNGs\Cloud_on_your_terms.png"/>
            <p:cNvPicPr>
              <a:picLocks noChangeAspect="1" noChangeArrowheads="1"/>
            </p:cNvPicPr>
            <p:nvPr/>
          </p:nvPicPr>
          <p:blipFill>
            <a:blip r:embed="rId3" cstate="screen">
              <a:lum bright="100000"/>
              <a:extLst>
                <a:ext uri="{28A0092B-C50C-407E-A947-70E740481C1C}"/>
              </a:extLst>
            </a:blip>
            <a:stretch>
              <a:fillRect/>
            </a:stretch>
          </p:blipFill>
          <p:spPr bwMode="auto">
            <a:xfrm>
              <a:off x="1775328" y="4026372"/>
              <a:ext cx="501830" cy="440508"/>
            </a:xfrm>
            <a:prstGeom prst="rect">
              <a:avLst/>
            </a:prstGeom>
            <a:grpFill/>
            <a:ln>
              <a:noFill/>
            </a:ln>
          </p:spPr>
        </p:pic>
      </p:grpSp>
      <p:grpSp>
        <p:nvGrpSpPr>
          <p:cNvPr id="7" name="组合 15"/>
          <p:cNvGrpSpPr/>
          <p:nvPr/>
        </p:nvGrpSpPr>
        <p:grpSpPr>
          <a:xfrm>
            <a:off x="751383" y="4374208"/>
            <a:ext cx="3176332" cy="635266"/>
            <a:chOff x="751383" y="4374208"/>
            <a:chExt cx="3176332" cy="635266"/>
          </a:xfrm>
          <a:solidFill>
            <a:schemeClr val="accent1"/>
          </a:solidFill>
        </p:grpSpPr>
        <p:sp>
          <p:nvSpPr>
            <p:cNvPr id="17" name="流程图: 数据 16"/>
            <p:cNvSpPr/>
            <p:nvPr/>
          </p:nvSpPr>
          <p:spPr>
            <a:xfrm>
              <a:off x="751383" y="4374208"/>
              <a:ext cx="3176332" cy="635266"/>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18" name="文本框 17"/>
            <p:cNvSpPr txBox="1"/>
            <p:nvPr/>
          </p:nvSpPr>
          <p:spPr>
            <a:xfrm>
              <a:off x="1235299" y="4464347"/>
              <a:ext cx="1980029" cy="400110"/>
            </a:xfrm>
            <a:prstGeom prst="rect">
              <a:avLst/>
            </a:prstGeom>
            <a:grpFill/>
          </p:spPr>
          <p:txBody>
            <a:bodyPr wrap="none">
              <a:spAutoFit/>
            </a:bodyPr>
            <a:lstStyle/>
            <a:p>
              <a:pPr fontAlgn="auto">
                <a:spcBef>
                  <a:spcPts val="0"/>
                </a:spcBef>
                <a:spcAft>
                  <a:spcPts val="0"/>
                </a:spcAft>
                <a:defRPr/>
              </a:pPr>
              <a:r>
                <a:rPr lang="zh-CN" altLang="en-US" sz="2000" b="1" dirty="0">
                  <a:solidFill>
                    <a:prstClr val="white"/>
                  </a:solidFill>
                  <a:latin typeface="微软雅黑" panose="020B0503020204020204" pitchFamily="34" charset="-122"/>
                  <a:ea typeface="微软雅黑" panose="020B0503020204020204" pitchFamily="34" charset="-122"/>
                  <a:cs typeface="+mn-cs"/>
                </a:rPr>
                <a:t>生命的非逆转性</a:t>
              </a:r>
            </a:p>
          </p:txBody>
        </p:sp>
      </p:grpSp>
      <p:sp>
        <p:nvSpPr>
          <p:cNvPr id="19" name="矩形 12"/>
          <p:cNvSpPr/>
          <p:nvPr/>
        </p:nvSpPr>
        <p:spPr>
          <a:xfrm flipH="1" flipV="1">
            <a:off x="3292475" y="3951288"/>
            <a:ext cx="635000" cy="1058862"/>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10" name="组合 19"/>
          <p:cNvGrpSpPr/>
          <p:nvPr/>
        </p:nvGrpSpPr>
        <p:grpSpPr>
          <a:xfrm>
            <a:off x="3292519" y="3315431"/>
            <a:ext cx="3176332" cy="635267"/>
            <a:chOff x="3292519" y="3315431"/>
            <a:chExt cx="3176332" cy="635267"/>
          </a:xfrm>
          <a:solidFill>
            <a:schemeClr val="accent2"/>
          </a:solidFill>
        </p:grpSpPr>
        <p:sp>
          <p:nvSpPr>
            <p:cNvPr id="21" name="流程图: 数据 20"/>
            <p:cNvSpPr/>
            <p:nvPr/>
          </p:nvSpPr>
          <p:spPr>
            <a:xfrm>
              <a:off x="3292519" y="3315431"/>
              <a:ext cx="3176332" cy="635267"/>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22" name="文本框 21"/>
            <p:cNvSpPr txBox="1"/>
            <p:nvPr/>
          </p:nvSpPr>
          <p:spPr>
            <a:xfrm>
              <a:off x="3770490" y="3465689"/>
              <a:ext cx="2006316" cy="400110"/>
            </a:xfrm>
            <a:prstGeom prst="rect">
              <a:avLst/>
            </a:prstGeom>
            <a:grpFill/>
          </p:spPr>
          <p:txBody>
            <a:bodyPr>
              <a:spAutoFit/>
            </a:bodyPr>
            <a:lstStyle/>
            <a:p>
              <a:pPr fontAlgn="auto">
                <a:spcBef>
                  <a:spcPts val="0"/>
                </a:spcBef>
                <a:spcAft>
                  <a:spcPts val="0"/>
                </a:spcAft>
                <a:defRPr/>
              </a:pPr>
              <a:r>
                <a:rPr lang="zh-CN" altLang="en-US" sz="2000" b="1" dirty="0">
                  <a:solidFill>
                    <a:prstClr val="white"/>
                  </a:solidFill>
                  <a:latin typeface="微软雅黑" panose="020B0503020204020204" pitchFamily="34" charset="-122"/>
                  <a:ea typeface="微软雅黑" panose="020B0503020204020204" pitchFamily="34" charset="-122"/>
                  <a:cs typeface="+mn-cs"/>
                </a:rPr>
                <a:t>生命的非再生性</a:t>
              </a:r>
            </a:p>
          </p:txBody>
        </p:sp>
      </p:grpSp>
      <p:sp>
        <p:nvSpPr>
          <p:cNvPr id="23" name="矩形 12"/>
          <p:cNvSpPr/>
          <p:nvPr/>
        </p:nvSpPr>
        <p:spPr>
          <a:xfrm flipH="1" flipV="1">
            <a:off x="5834063" y="2892425"/>
            <a:ext cx="635000" cy="1058863"/>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13" name="组合 23"/>
          <p:cNvGrpSpPr/>
          <p:nvPr/>
        </p:nvGrpSpPr>
        <p:grpSpPr>
          <a:xfrm>
            <a:off x="5833656" y="2256653"/>
            <a:ext cx="3176332" cy="635267"/>
            <a:chOff x="5833656" y="2256653"/>
            <a:chExt cx="3176332" cy="635267"/>
          </a:xfrm>
          <a:solidFill>
            <a:schemeClr val="accent6"/>
          </a:solidFill>
        </p:grpSpPr>
        <p:sp>
          <p:nvSpPr>
            <p:cNvPr id="25" name="流程图: 数据 24"/>
            <p:cNvSpPr/>
            <p:nvPr/>
          </p:nvSpPr>
          <p:spPr>
            <a:xfrm>
              <a:off x="5833656" y="2256653"/>
              <a:ext cx="3176332" cy="635267"/>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26" name="文本框 25"/>
            <p:cNvSpPr txBox="1"/>
            <p:nvPr/>
          </p:nvSpPr>
          <p:spPr>
            <a:xfrm>
              <a:off x="6337912" y="2354060"/>
              <a:ext cx="1980029" cy="400110"/>
            </a:xfrm>
            <a:prstGeom prst="rect">
              <a:avLst/>
            </a:prstGeom>
            <a:grpFill/>
          </p:spPr>
          <p:txBody>
            <a:bodyPr wrap="none">
              <a:spAutoFit/>
            </a:bodyPr>
            <a:lstStyle/>
            <a:p>
              <a:pPr fontAlgn="auto">
                <a:spcBef>
                  <a:spcPts val="0"/>
                </a:spcBef>
                <a:spcAft>
                  <a:spcPts val="0"/>
                </a:spcAft>
                <a:defRPr/>
              </a:pPr>
              <a:r>
                <a:rPr lang="zh-CN" altLang="en-US" sz="2000" b="1" dirty="0">
                  <a:solidFill>
                    <a:prstClr val="white"/>
                  </a:solidFill>
                  <a:latin typeface="微软雅黑" panose="020B0503020204020204" pitchFamily="34" charset="-122"/>
                  <a:ea typeface="微软雅黑" panose="020B0503020204020204" pitchFamily="34" charset="-122"/>
                  <a:cs typeface="+mn-cs"/>
                </a:rPr>
                <a:t>生命的非置换性</a:t>
              </a:r>
            </a:p>
          </p:txBody>
        </p:sp>
      </p:grpSp>
      <p:sp>
        <p:nvSpPr>
          <p:cNvPr id="27" name="矩形 12"/>
          <p:cNvSpPr/>
          <p:nvPr/>
        </p:nvSpPr>
        <p:spPr>
          <a:xfrm flipH="1" flipV="1">
            <a:off x="8374063" y="1833563"/>
            <a:ext cx="636587" cy="1058862"/>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14" name="组合 27"/>
          <p:cNvGrpSpPr>
            <a:grpSpLocks/>
          </p:cNvGrpSpPr>
          <p:nvPr/>
        </p:nvGrpSpPr>
        <p:grpSpPr bwMode="auto">
          <a:xfrm>
            <a:off x="8374063" y="1198563"/>
            <a:ext cx="3176587" cy="635000"/>
            <a:chOff x="8374792" y="1197876"/>
            <a:chExt cx="3176332" cy="635267"/>
          </a:xfrm>
        </p:grpSpPr>
        <p:sp>
          <p:nvSpPr>
            <p:cNvPr id="29" name="流程图: 数据 28"/>
            <p:cNvSpPr/>
            <p:nvPr/>
          </p:nvSpPr>
          <p:spPr>
            <a:xfrm>
              <a:off x="8374792" y="1197876"/>
              <a:ext cx="3176332" cy="635267"/>
            </a:xfrm>
            <a:prstGeom prst="flowChartInputOutput">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sp>
          <p:nvSpPr>
            <p:cNvPr id="20495" name="文本框 29"/>
            <p:cNvSpPr txBox="1">
              <a:spLocks noChangeArrowheads="1"/>
            </p:cNvSpPr>
            <p:nvPr/>
          </p:nvSpPr>
          <p:spPr bwMode="auto">
            <a:xfrm>
              <a:off x="8970134" y="1318996"/>
              <a:ext cx="1980029" cy="400110"/>
            </a:xfrm>
            <a:prstGeom prst="rect">
              <a:avLst/>
            </a:prstGeom>
            <a:noFill/>
            <a:ln w="9525">
              <a:noFill/>
              <a:miter lim="800000"/>
              <a:headEnd/>
              <a:tailEnd/>
            </a:ln>
          </p:spPr>
          <p:txBody>
            <a:bodyPr wrap="none">
              <a:spAutoFit/>
            </a:bodyPr>
            <a:lstStyle/>
            <a:p>
              <a:r>
                <a:rPr lang="zh-CN" altLang="en-US" sz="2000" b="1">
                  <a:solidFill>
                    <a:srgbClr val="FFFFFF"/>
                  </a:solidFill>
                  <a:latin typeface="微软雅黑" pitchFamily="34" charset="-122"/>
                  <a:ea typeface="微软雅黑" pitchFamily="34" charset="-122"/>
                </a:rPr>
                <a:t>生命的非创造性</a:t>
              </a:r>
            </a:p>
          </p:txBody>
        </p:sp>
      </p:grpSp>
      <p:sp>
        <p:nvSpPr>
          <p:cNvPr id="20492" name="TextBox 34"/>
          <p:cNvSpPr txBox="1">
            <a:spLocks noChangeArrowheads="1"/>
          </p:cNvSpPr>
          <p:nvPr/>
        </p:nvSpPr>
        <p:spPr bwMode="auto">
          <a:xfrm>
            <a:off x="8670925" y="5821363"/>
            <a:ext cx="2743200" cy="585787"/>
          </a:xfrm>
          <a:prstGeom prst="rect">
            <a:avLst/>
          </a:prstGeom>
          <a:noFill/>
          <a:ln w="9525">
            <a:noFill/>
            <a:miter lim="800000"/>
            <a:headEnd/>
            <a:tailEnd/>
          </a:ln>
        </p:spPr>
        <p:txBody>
          <a:bodyPr>
            <a:spAutoFit/>
          </a:bodyPr>
          <a:lstStyle/>
          <a:p>
            <a:pPr algn="dist"/>
            <a:r>
              <a:rPr lang="zh-CN" altLang="en-US" sz="3200" b="1">
                <a:solidFill>
                  <a:srgbClr val="05588E"/>
                </a:solidFill>
                <a:latin typeface="微软雅黑" pitchFamily="34" charset="-122"/>
                <a:ea typeface="微软雅黑" pitchFamily="34" charset="-122"/>
              </a:rPr>
              <a:t>生命的特点</a:t>
            </a:r>
          </a:p>
        </p:txBody>
      </p:sp>
      <p:pic>
        <p:nvPicPr>
          <p:cNvPr id="28" name="图片 27" descr="11.jpg"/>
          <p:cNvPicPr>
            <a:picLocks noChangeAspect="1"/>
          </p:cNvPicPr>
          <p:nvPr/>
        </p:nvPicPr>
        <p:blipFill>
          <a:blip r:embed="rId4"/>
          <a:srcRect/>
          <a:stretch>
            <a:fillRect/>
          </a:stretch>
        </p:blipFill>
        <p:spPr bwMode="auto">
          <a:xfrm>
            <a:off x="0" y="179388"/>
            <a:ext cx="10385425" cy="271462"/>
          </a:xfrm>
          <a:prstGeom prst="rect">
            <a:avLst/>
          </a:prstGeom>
          <a:noFill/>
          <a:ln w="9525">
            <a:noFill/>
            <a:miter lim="800000"/>
            <a:headEnd/>
            <a:tailEnd/>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800" decel="100000"/>
                                        <p:tgtEl>
                                          <p:spTgt spid="19"/>
                                        </p:tgtEl>
                                      </p:cBhvr>
                                    </p:animEffect>
                                    <p:anim calcmode="lin" valueType="num">
                                      <p:cBhvr>
                                        <p:cTn id="16" dur="800" decel="100000" fill="hold"/>
                                        <p:tgtEl>
                                          <p:spTgt spid="19"/>
                                        </p:tgtEl>
                                        <p:attrNameLst>
                                          <p:attrName>style.rotation</p:attrName>
                                        </p:attrNameLst>
                                      </p:cBhvr>
                                      <p:tavLst>
                                        <p:tav tm="0">
                                          <p:val>
                                            <p:fltVal val="-90"/>
                                          </p:val>
                                        </p:tav>
                                        <p:tav tm="100000">
                                          <p:val>
                                            <p:fltVal val="0"/>
                                          </p:val>
                                        </p:tav>
                                      </p:tavLst>
                                    </p:anim>
                                    <p:anim calcmode="lin" valueType="num">
                                      <p:cBhvr>
                                        <p:cTn id="17" dur="800" decel="100000" fill="hold"/>
                                        <p:tgtEl>
                                          <p:spTgt spid="19"/>
                                        </p:tgtEl>
                                        <p:attrNameLst>
                                          <p:attrName>ppt_x</p:attrName>
                                        </p:attrNameLst>
                                      </p:cBhvr>
                                      <p:tavLst>
                                        <p:tav tm="0">
                                          <p:val>
                                            <p:strVal val="#ppt_x+0.4"/>
                                          </p:val>
                                        </p:tav>
                                        <p:tav tm="100000">
                                          <p:val>
                                            <p:strVal val="#ppt_x-0.05"/>
                                          </p:val>
                                        </p:tav>
                                      </p:tavLst>
                                    </p:anim>
                                    <p:anim calcmode="lin" valueType="num">
                                      <p:cBhvr>
                                        <p:cTn id="18" dur="800" decel="100000" fill="hold"/>
                                        <p:tgtEl>
                                          <p:spTgt spid="1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800" decel="100000"/>
                                        <p:tgtEl>
                                          <p:spTgt spid="10"/>
                                        </p:tgtEl>
                                      </p:cBhvr>
                                    </p:animEffect>
                                    <p:anim calcmode="lin" valueType="num">
                                      <p:cBhvr>
                                        <p:cTn id="24" dur="800" decel="100000" fill="hold"/>
                                        <p:tgtEl>
                                          <p:spTgt spid="10"/>
                                        </p:tgtEl>
                                        <p:attrNameLst>
                                          <p:attrName>style.rotation</p:attrName>
                                        </p:attrNameLst>
                                      </p:cBhvr>
                                      <p:tavLst>
                                        <p:tav tm="0">
                                          <p:val>
                                            <p:fltVal val="-90"/>
                                          </p:val>
                                        </p:tav>
                                        <p:tav tm="100000">
                                          <p:val>
                                            <p:fltVal val="0"/>
                                          </p:val>
                                        </p:tav>
                                      </p:tavLst>
                                    </p:anim>
                                    <p:anim calcmode="lin" valueType="num">
                                      <p:cBhvr>
                                        <p:cTn id="25" dur="800" decel="100000" fill="hold"/>
                                        <p:tgtEl>
                                          <p:spTgt spid="10"/>
                                        </p:tgtEl>
                                        <p:attrNameLst>
                                          <p:attrName>ppt_x</p:attrName>
                                        </p:attrNameLst>
                                      </p:cBhvr>
                                      <p:tavLst>
                                        <p:tav tm="0">
                                          <p:val>
                                            <p:strVal val="#ppt_x+0.4"/>
                                          </p:val>
                                        </p:tav>
                                        <p:tav tm="100000">
                                          <p:val>
                                            <p:strVal val="#ppt_x-0.05"/>
                                          </p:val>
                                        </p:tav>
                                      </p:tavLst>
                                    </p:anim>
                                    <p:anim calcmode="lin" valueType="num">
                                      <p:cBhvr>
                                        <p:cTn id="26" dur="800" decel="100000" fill="hold"/>
                                        <p:tgtEl>
                                          <p:spTgt spid="10"/>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800" decel="100000"/>
                                        <p:tgtEl>
                                          <p:spTgt spid="23"/>
                                        </p:tgtEl>
                                      </p:cBhvr>
                                    </p:animEffect>
                                    <p:anim calcmode="lin" valueType="num">
                                      <p:cBhvr>
                                        <p:cTn id="32" dur="800" decel="100000" fill="hold"/>
                                        <p:tgtEl>
                                          <p:spTgt spid="23"/>
                                        </p:tgtEl>
                                        <p:attrNameLst>
                                          <p:attrName>style.rotation</p:attrName>
                                        </p:attrNameLst>
                                      </p:cBhvr>
                                      <p:tavLst>
                                        <p:tav tm="0">
                                          <p:val>
                                            <p:fltVal val="-90"/>
                                          </p:val>
                                        </p:tav>
                                        <p:tav tm="100000">
                                          <p:val>
                                            <p:fltVal val="0"/>
                                          </p:val>
                                        </p:tav>
                                      </p:tavLst>
                                    </p:anim>
                                    <p:anim calcmode="lin" valueType="num">
                                      <p:cBhvr>
                                        <p:cTn id="33" dur="800" decel="100000" fill="hold"/>
                                        <p:tgtEl>
                                          <p:spTgt spid="23"/>
                                        </p:tgtEl>
                                        <p:attrNameLst>
                                          <p:attrName>ppt_x</p:attrName>
                                        </p:attrNameLst>
                                      </p:cBhvr>
                                      <p:tavLst>
                                        <p:tav tm="0">
                                          <p:val>
                                            <p:strVal val="#ppt_x+0.4"/>
                                          </p:val>
                                        </p:tav>
                                        <p:tav tm="100000">
                                          <p:val>
                                            <p:strVal val="#ppt_x-0.05"/>
                                          </p:val>
                                        </p:tav>
                                      </p:tavLst>
                                    </p:anim>
                                    <p:anim calcmode="lin" valueType="num">
                                      <p:cBhvr>
                                        <p:cTn id="34" dur="800" decel="100000" fill="hold"/>
                                        <p:tgtEl>
                                          <p:spTgt spid="23"/>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800" decel="100000"/>
                                        <p:tgtEl>
                                          <p:spTgt spid="13"/>
                                        </p:tgtEl>
                                      </p:cBhvr>
                                    </p:animEffect>
                                    <p:anim calcmode="lin" valueType="num">
                                      <p:cBhvr>
                                        <p:cTn id="40" dur="800" decel="100000" fill="hold"/>
                                        <p:tgtEl>
                                          <p:spTgt spid="13"/>
                                        </p:tgtEl>
                                        <p:attrNameLst>
                                          <p:attrName>style.rotation</p:attrName>
                                        </p:attrNameLst>
                                      </p:cBhvr>
                                      <p:tavLst>
                                        <p:tav tm="0">
                                          <p:val>
                                            <p:fltVal val="-90"/>
                                          </p:val>
                                        </p:tav>
                                        <p:tav tm="100000">
                                          <p:val>
                                            <p:fltVal val="0"/>
                                          </p:val>
                                        </p:tav>
                                      </p:tavLst>
                                    </p:anim>
                                    <p:anim calcmode="lin" valueType="num">
                                      <p:cBhvr>
                                        <p:cTn id="41" dur="800" decel="100000" fill="hold"/>
                                        <p:tgtEl>
                                          <p:spTgt spid="13"/>
                                        </p:tgtEl>
                                        <p:attrNameLst>
                                          <p:attrName>ppt_x</p:attrName>
                                        </p:attrNameLst>
                                      </p:cBhvr>
                                      <p:tavLst>
                                        <p:tav tm="0">
                                          <p:val>
                                            <p:strVal val="#ppt_x+0.4"/>
                                          </p:val>
                                        </p:tav>
                                        <p:tav tm="100000">
                                          <p:val>
                                            <p:strVal val="#ppt_x-0.05"/>
                                          </p:val>
                                        </p:tav>
                                      </p:tavLst>
                                    </p:anim>
                                    <p:anim calcmode="lin" valueType="num">
                                      <p:cBhvr>
                                        <p:cTn id="42" dur="800" decel="100000" fill="hold"/>
                                        <p:tgtEl>
                                          <p:spTgt spid="13"/>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800" decel="100000"/>
                                        <p:tgtEl>
                                          <p:spTgt spid="27"/>
                                        </p:tgtEl>
                                      </p:cBhvr>
                                    </p:animEffect>
                                    <p:anim calcmode="lin" valueType="num">
                                      <p:cBhvr>
                                        <p:cTn id="48" dur="800" decel="100000" fill="hold"/>
                                        <p:tgtEl>
                                          <p:spTgt spid="27"/>
                                        </p:tgtEl>
                                        <p:attrNameLst>
                                          <p:attrName>style.rotation</p:attrName>
                                        </p:attrNameLst>
                                      </p:cBhvr>
                                      <p:tavLst>
                                        <p:tav tm="0">
                                          <p:val>
                                            <p:fltVal val="-90"/>
                                          </p:val>
                                        </p:tav>
                                        <p:tav tm="100000">
                                          <p:val>
                                            <p:fltVal val="0"/>
                                          </p:val>
                                        </p:tav>
                                      </p:tavLst>
                                    </p:anim>
                                    <p:anim calcmode="lin" valueType="num">
                                      <p:cBhvr>
                                        <p:cTn id="49" dur="800" decel="100000" fill="hold"/>
                                        <p:tgtEl>
                                          <p:spTgt spid="27"/>
                                        </p:tgtEl>
                                        <p:attrNameLst>
                                          <p:attrName>ppt_x</p:attrName>
                                        </p:attrNameLst>
                                      </p:cBhvr>
                                      <p:tavLst>
                                        <p:tav tm="0">
                                          <p:val>
                                            <p:strVal val="#ppt_x+0.4"/>
                                          </p:val>
                                        </p:tav>
                                        <p:tav tm="100000">
                                          <p:val>
                                            <p:strVal val="#ppt_x-0.05"/>
                                          </p:val>
                                        </p:tav>
                                      </p:tavLst>
                                    </p:anim>
                                    <p:anim calcmode="lin" valueType="num">
                                      <p:cBhvr>
                                        <p:cTn id="50" dur="800" decel="100000" fill="hold"/>
                                        <p:tgtEl>
                                          <p:spTgt spid="27"/>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53" presetID="30"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800" decel="100000"/>
                                        <p:tgtEl>
                                          <p:spTgt spid="14"/>
                                        </p:tgtEl>
                                      </p:cBhvr>
                                    </p:animEffect>
                                    <p:anim calcmode="lin" valueType="num">
                                      <p:cBhvr>
                                        <p:cTn id="56" dur="800" decel="100000" fill="hold"/>
                                        <p:tgtEl>
                                          <p:spTgt spid="14"/>
                                        </p:tgtEl>
                                        <p:attrNameLst>
                                          <p:attrName>style.rotation</p:attrName>
                                        </p:attrNameLst>
                                      </p:cBhvr>
                                      <p:tavLst>
                                        <p:tav tm="0">
                                          <p:val>
                                            <p:fltVal val="-90"/>
                                          </p:val>
                                        </p:tav>
                                        <p:tav tm="100000">
                                          <p:val>
                                            <p:fltVal val="0"/>
                                          </p:val>
                                        </p:tav>
                                      </p:tavLst>
                                    </p:anim>
                                    <p:anim calcmode="lin" valueType="num">
                                      <p:cBhvr>
                                        <p:cTn id="57" dur="800" decel="100000" fill="hold"/>
                                        <p:tgtEl>
                                          <p:spTgt spid="14"/>
                                        </p:tgtEl>
                                        <p:attrNameLst>
                                          <p:attrName>ppt_x</p:attrName>
                                        </p:attrNameLst>
                                      </p:cBhvr>
                                      <p:tavLst>
                                        <p:tav tm="0">
                                          <p:val>
                                            <p:strVal val="#ppt_x+0.4"/>
                                          </p:val>
                                        </p:tav>
                                        <p:tav tm="100000">
                                          <p:val>
                                            <p:strVal val="#ppt_x-0.05"/>
                                          </p:val>
                                        </p:tav>
                                      </p:tavLst>
                                    </p:anim>
                                    <p:anim calcmode="lin" valueType="num">
                                      <p:cBhvr>
                                        <p:cTn id="58" dur="800" decel="100000" fill="hold"/>
                                        <p:tgtEl>
                                          <p:spTgt spid="14"/>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61" fill="hold">
                            <p:stCondLst>
                              <p:cond delay="1000"/>
                            </p:stCondLst>
                            <p:childTnLst>
                              <p:par>
                                <p:cTn id="62" presetID="49" presetClass="entr" presetSubtype="0" decel="10000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500" fill="hold"/>
                                        <p:tgtEl>
                                          <p:spTgt spid="2"/>
                                        </p:tgtEl>
                                        <p:attrNameLst>
                                          <p:attrName>ppt_w</p:attrName>
                                        </p:attrNameLst>
                                      </p:cBhvr>
                                      <p:tavLst>
                                        <p:tav tm="0">
                                          <p:val>
                                            <p:fltVal val="0"/>
                                          </p:val>
                                        </p:tav>
                                        <p:tav tm="100000">
                                          <p:val>
                                            <p:strVal val="#ppt_w"/>
                                          </p:val>
                                        </p:tav>
                                      </p:tavLst>
                                    </p:anim>
                                    <p:anim calcmode="lin" valueType="num">
                                      <p:cBhvr>
                                        <p:cTn id="65" dur="500" fill="hold"/>
                                        <p:tgtEl>
                                          <p:spTgt spid="2"/>
                                        </p:tgtEl>
                                        <p:attrNameLst>
                                          <p:attrName>ppt_h</p:attrName>
                                        </p:attrNameLst>
                                      </p:cBhvr>
                                      <p:tavLst>
                                        <p:tav tm="0">
                                          <p:val>
                                            <p:fltVal val="0"/>
                                          </p:val>
                                        </p:tav>
                                        <p:tav tm="100000">
                                          <p:val>
                                            <p:strVal val="#ppt_h"/>
                                          </p:val>
                                        </p:tav>
                                      </p:tavLst>
                                    </p:anim>
                                    <p:anim calcmode="lin" valueType="num">
                                      <p:cBhvr>
                                        <p:cTn id="66" dur="500" fill="hold"/>
                                        <p:tgtEl>
                                          <p:spTgt spid="2"/>
                                        </p:tgtEl>
                                        <p:attrNameLst>
                                          <p:attrName>style.rotation</p:attrName>
                                        </p:attrNameLst>
                                      </p:cBhvr>
                                      <p:tavLst>
                                        <p:tav tm="0">
                                          <p:val>
                                            <p:fltVal val="360"/>
                                          </p:val>
                                        </p:tav>
                                        <p:tav tm="100000">
                                          <p:val>
                                            <p:fltVal val="0"/>
                                          </p:val>
                                        </p:tav>
                                      </p:tavLst>
                                    </p:anim>
                                    <p:animEffect transition="in" filter="fade">
                                      <p:cBhvr>
                                        <p:cTn id="67" dur="500"/>
                                        <p:tgtEl>
                                          <p:spTgt spid="2"/>
                                        </p:tgtEl>
                                      </p:cBhvr>
                                    </p:animEffect>
                                  </p:childTnLst>
                                </p:cTn>
                              </p:par>
                              <p:par>
                                <p:cTn id="68" presetID="49" presetClass="entr" presetSubtype="0" decel="100000" fill="hold" nodeType="with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p:cTn id="70" dur="500" fill="hold"/>
                                        <p:tgtEl>
                                          <p:spTgt spid="3"/>
                                        </p:tgtEl>
                                        <p:attrNameLst>
                                          <p:attrName>ppt_w</p:attrName>
                                        </p:attrNameLst>
                                      </p:cBhvr>
                                      <p:tavLst>
                                        <p:tav tm="0">
                                          <p:val>
                                            <p:fltVal val="0"/>
                                          </p:val>
                                        </p:tav>
                                        <p:tav tm="100000">
                                          <p:val>
                                            <p:strVal val="#ppt_w"/>
                                          </p:val>
                                        </p:tav>
                                      </p:tavLst>
                                    </p:anim>
                                    <p:anim calcmode="lin" valueType="num">
                                      <p:cBhvr>
                                        <p:cTn id="71" dur="500" fill="hold"/>
                                        <p:tgtEl>
                                          <p:spTgt spid="3"/>
                                        </p:tgtEl>
                                        <p:attrNameLst>
                                          <p:attrName>ppt_h</p:attrName>
                                        </p:attrNameLst>
                                      </p:cBhvr>
                                      <p:tavLst>
                                        <p:tav tm="0">
                                          <p:val>
                                            <p:fltVal val="0"/>
                                          </p:val>
                                        </p:tav>
                                        <p:tav tm="100000">
                                          <p:val>
                                            <p:strVal val="#ppt_h"/>
                                          </p:val>
                                        </p:tav>
                                      </p:tavLst>
                                    </p:anim>
                                    <p:anim calcmode="lin" valueType="num">
                                      <p:cBhvr>
                                        <p:cTn id="72" dur="500" fill="hold"/>
                                        <p:tgtEl>
                                          <p:spTgt spid="3"/>
                                        </p:tgtEl>
                                        <p:attrNameLst>
                                          <p:attrName>style.rotation</p:attrName>
                                        </p:attrNameLst>
                                      </p:cBhvr>
                                      <p:tavLst>
                                        <p:tav tm="0">
                                          <p:val>
                                            <p:fltVal val="360"/>
                                          </p:val>
                                        </p:tav>
                                        <p:tav tm="100000">
                                          <p:val>
                                            <p:fltVal val="0"/>
                                          </p:val>
                                        </p:tav>
                                      </p:tavLst>
                                    </p:anim>
                                    <p:animEffect transition="in" filter="fade">
                                      <p:cBhvr>
                                        <p:cTn id="73" dur="500"/>
                                        <p:tgtEl>
                                          <p:spTgt spid="3"/>
                                        </p:tgtEl>
                                      </p:cBhvr>
                                    </p:animEffect>
                                  </p:childTnLst>
                                </p:cTn>
                              </p:par>
                              <p:par>
                                <p:cTn id="74" presetID="49" presetClass="entr" presetSubtype="0" decel="100000" fill="hold"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p:cTn id="76" dur="500" fill="hold"/>
                                        <p:tgtEl>
                                          <p:spTgt spid="4"/>
                                        </p:tgtEl>
                                        <p:attrNameLst>
                                          <p:attrName>ppt_w</p:attrName>
                                        </p:attrNameLst>
                                      </p:cBhvr>
                                      <p:tavLst>
                                        <p:tav tm="0">
                                          <p:val>
                                            <p:fltVal val="0"/>
                                          </p:val>
                                        </p:tav>
                                        <p:tav tm="100000">
                                          <p:val>
                                            <p:strVal val="#ppt_w"/>
                                          </p:val>
                                        </p:tav>
                                      </p:tavLst>
                                    </p:anim>
                                    <p:anim calcmode="lin" valueType="num">
                                      <p:cBhvr>
                                        <p:cTn id="77" dur="500" fill="hold"/>
                                        <p:tgtEl>
                                          <p:spTgt spid="4"/>
                                        </p:tgtEl>
                                        <p:attrNameLst>
                                          <p:attrName>ppt_h</p:attrName>
                                        </p:attrNameLst>
                                      </p:cBhvr>
                                      <p:tavLst>
                                        <p:tav tm="0">
                                          <p:val>
                                            <p:fltVal val="0"/>
                                          </p:val>
                                        </p:tav>
                                        <p:tav tm="100000">
                                          <p:val>
                                            <p:strVal val="#ppt_h"/>
                                          </p:val>
                                        </p:tav>
                                      </p:tavLst>
                                    </p:anim>
                                    <p:anim calcmode="lin" valueType="num">
                                      <p:cBhvr>
                                        <p:cTn id="78" dur="500" fill="hold"/>
                                        <p:tgtEl>
                                          <p:spTgt spid="4"/>
                                        </p:tgtEl>
                                        <p:attrNameLst>
                                          <p:attrName>style.rotation</p:attrName>
                                        </p:attrNameLst>
                                      </p:cBhvr>
                                      <p:tavLst>
                                        <p:tav tm="0">
                                          <p:val>
                                            <p:fltVal val="360"/>
                                          </p:val>
                                        </p:tav>
                                        <p:tav tm="100000">
                                          <p:val>
                                            <p:fltVal val="0"/>
                                          </p:val>
                                        </p:tav>
                                      </p:tavLst>
                                    </p:anim>
                                    <p:animEffect transition="in" filter="fade">
                                      <p:cBhvr>
                                        <p:cTn id="79" dur="500"/>
                                        <p:tgtEl>
                                          <p:spTgt spid="4"/>
                                        </p:tgtEl>
                                      </p:cBhvr>
                                    </p:animEffect>
                                  </p:childTnLst>
                                </p:cTn>
                              </p:par>
                              <p:par>
                                <p:cTn id="80" presetID="2" presetClass="entr" presetSubtype="8"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0-#ppt_w/2"/>
                                          </p:val>
                                        </p:tav>
                                        <p:tav tm="100000">
                                          <p:val>
                                            <p:strVal val="#ppt_x"/>
                                          </p:val>
                                        </p:tav>
                                      </p:tavLst>
                                    </p:anim>
                                    <p:anim calcmode="lin" valueType="num">
                                      <p:cBhvr additive="base">
                                        <p:cTn id="8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4" descr="1.jpg"/>
          <p:cNvPicPr>
            <a:picLocks noChangeAspect="1"/>
          </p:cNvPicPr>
          <p:nvPr/>
        </p:nvPicPr>
        <p:blipFill>
          <a:blip r:embed="rId2"/>
          <a:srcRect/>
          <a:stretch>
            <a:fillRect/>
          </a:stretch>
        </p:blipFill>
        <p:spPr bwMode="auto">
          <a:xfrm>
            <a:off x="0" y="-4592638"/>
            <a:ext cx="2682875" cy="12207876"/>
          </a:xfrm>
          <a:prstGeom prst="rect">
            <a:avLst/>
          </a:prstGeom>
          <a:noFill/>
          <a:ln w="9525">
            <a:noFill/>
            <a:miter lim="800000"/>
            <a:headEnd/>
            <a:tailEnd/>
          </a:ln>
        </p:spPr>
      </p:pic>
      <p:sp>
        <p:nvSpPr>
          <p:cNvPr id="21506" name="TextBox 6"/>
          <p:cNvSpPr txBox="1">
            <a:spLocks noChangeArrowheads="1"/>
          </p:cNvSpPr>
          <p:nvPr/>
        </p:nvSpPr>
        <p:spPr bwMode="auto">
          <a:xfrm>
            <a:off x="914400" y="441325"/>
            <a:ext cx="2498725" cy="3478213"/>
          </a:xfrm>
          <a:prstGeom prst="rect">
            <a:avLst/>
          </a:prstGeom>
          <a:noFill/>
          <a:ln w="9525">
            <a:noFill/>
            <a:miter lim="800000"/>
            <a:headEnd/>
            <a:tailEnd/>
          </a:ln>
        </p:spPr>
        <p:txBody>
          <a:bodyPr>
            <a:spAutoFit/>
          </a:bodyPr>
          <a:lstStyle/>
          <a:p>
            <a:pPr algn="dist"/>
            <a:r>
              <a:rPr lang="zh-CN" altLang="en-US" sz="4400" b="1">
                <a:solidFill>
                  <a:srgbClr val="FFC000"/>
                </a:solidFill>
                <a:latin typeface="微软雅黑" pitchFamily="34" charset="-122"/>
                <a:ea typeface="微软雅黑" pitchFamily="34" charset="-122"/>
              </a:rPr>
              <a:t>生</a:t>
            </a:r>
            <a:endParaRPr lang="en-US" altLang="zh-CN" sz="4400" b="1">
              <a:solidFill>
                <a:srgbClr val="FFC000"/>
              </a:solidFill>
              <a:latin typeface="微软雅黑" pitchFamily="34" charset="-122"/>
              <a:ea typeface="微软雅黑" pitchFamily="34" charset="-122"/>
            </a:endParaRPr>
          </a:p>
          <a:p>
            <a:pPr algn="dist"/>
            <a:r>
              <a:rPr lang="zh-CN" altLang="en-US" sz="4400" b="1">
                <a:solidFill>
                  <a:srgbClr val="FFC000"/>
                </a:solidFill>
                <a:latin typeface="微软雅黑" pitchFamily="34" charset="-122"/>
                <a:ea typeface="微软雅黑" pitchFamily="34" charset="-122"/>
              </a:rPr>
              <a:t>命</a:t>
            </a:r>
            <a:endParaRPr lang="en-US" altLang="zh-CN" sz="4400" b="1">
              <a:solidFill>
                <a:srgbClr val="FFC000"/>
              </a:solidFill>
              <a:latin typeface="微软雅黑" pitchFamily="34" charset="-122"/>
              <a:ea typeface="微软雅黑" pitchFamily="34" charset="-122"/>
            </a:endParaRPr>
          </a:p>
          <a:p>
            <a:pPr algn="dist"/>
            <a:r>
              <a:rPr lang="zh-CN" altLang="en-US" sz="4400" b="1">
                <a:solidFill>
                  <a:srgbClr val="FFC000"/>
                </a:solidFill>
                <a:latin typeface="微软雅黑" pitchFamily="34" charset="-122"/>
                <a:ea typeface="微软雅黑" pitchFamily="34" charset="-122"/>
              </a:rPr>
              <a:t>的</a:t>
            </a:r>
            <a:endParaRPr lang="en-US" altLang="zh-CN" sz="4400" b="1">
              <a:solidFill>
                <a:srgbClr val="FFC000"/>
              </a:solidFill>
              <a:latin typeface="微软雅黑" pitchFamily="34" charset="-122"/>
              <a:ea typeface="微软雅黑" pitchFamily="34" charset="-122"/>
            </a:endParaRPr>
          </a:p>
          <a:p>
            <a:pPr algn="dist"/>
            <a:r>
              <a:rPr lang="zh-CN" altLang="en-US" sz="4400" b="1">
                <a:solidFill>
                  <a:srgbClr val="FFC000"/>
                </a:solidFill>
                <a:latin typeface="微软雅黑" pitchFamily="34" charset="-122"/>
                <a:ea typeface="微软雅黑" pitchFamily="34" charset="-122"/>
              </a:rPr>
              <a:t>本</a:t>
            </a:r>
            <a:endParaRPr lang="en-US" altLang="zh-CN" sz="4400" b="1">
              <a:solidFill>
                <a:srgbClr val="FFC000"/>
              </a:solidFill>
              <a:latin typeface="微软雅黑" pitchFamily="34" charset="-122"/>
              <a:ea typeface="微软雅黑" pitchFamily="34" charset="-122"/>
            </a:endParaRPr>
          </a:p>
          <a:p>
            <a:pPr algn="dist"/>
            <a:r>
              <a:rPr lang="zh-CN" altLang="en-US" sz="4400" b="1">
                <a:solidFill>
                  <a:srgbClr val="FFC000"/>
                </a:solidFill>
                <a:latin typeface="微软雅黑" pitchFamily="34" charset="-122"/>
                <a:ea typeface="微软雅黑" pitchFamily="34" charset="-122"/>
              </a:rPr>
              <a:t>质</a:t>
            </a:r>
          </a:p>
        </p:txBody>
      </p:sp>
      <p:cxnSp>
        <p:nvCxnSpPr>
          <p:cNvPr id="13" name="直接连接符 12"/>
          <p:cNvCxnSpPr/>
          <p:nvPr/>
        </p:nvCxnSpPr>
        <p:spPr>
          <a:xfrm>
            <a:off x="5502275" y="2378075"/>
            <a:ext cx="2559050" cy="142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664200" y="1812925"/>
            <a:ext cx="2154238" cy="461963"/>
          </a:xfrm>
          <a:prstGeom prst="rect">
            <a:avLst/>
          </a:prstGeom>
          <a:noFill/>
        </p:spPr>
        <p:txBody>
          <a:bodyPr>
            <a:spAutoFit/>
          </a:bodyPr>
          <a:lstStyle/>
          <a:p>
            <a:pPr algn="dist" fontAlgn="auto">
              <a:spcBef>
                <a:spcPts val="0"/>
              </a:spcBef>
              <a:spcAft>
                <a:spcPts val="0"/>
              </a:spcAft>
              <a:defRPr/>
            </a:pPr>
            <a:r>
              <a:rPr lang="zh-CN" altLang="en-US" sz="2400" b="1" dirty="0">
                <a:solidFill>
                  <a:schemeClr val="accent1">
                    <a:lumMod val="50000"/>
                  </a:schemeClr>
                </a:solidFill>
                <a:latin typeface="微软雅黑" pitchFamily="34" charset="-122"/>
                <a:ea typeface="微软雅黑" pitchFamily="34" charset="-122"/>
                <a:cs typeface="+mn-cs"/>
              </a:rPr>
              <a:t>二维四重性</a:t>
            </a:r>
          </a:p>
        </p:txBody>
      </p:sp>
      <p:pic>
        <p:nvPicPr>
          <p:cNvPr id="8" name="图片 7" descr="41658PICN7M_1024.gif"/>
          <p:cNvPicPr>
            <a:picLocks noChangeAspect="1"/>
          </p:cNvPicPr>
          <p:nvPr/>
        </p:nvPicPr>
        <p:blipFill>
          <a:blip r:embed="rId3"/>
          <a:srcRect/>
          <a:stretch>
            <a:fillRect/>
          </a:stretch>
        </p:blipFill>
        <p:spPr bwMode="auto">
          <a:xfrm rot="1105636">
            <a:off x="7161213" y="1204913"/>
            <a:ext cx="1117600" cy="735012"/>
          </a:xfrm>
          <a:prstGeom prst="rect">
            <a:avLst/>
          </a:prstGeom>
          <a:noFill/>
          <a:ln w="9525">
            <a:noFill/>
            <a:miter lim="800000"/>
            <a:headEnd/>
            <a:tailEnd/>
          </a:ln>
        </p:spPr>
      </p:pic>
      <p:cxnSp>
        <p:nvCxnSpPr>
          <p:cNvPr id="31" name="直接连接符 30"/>
          <p:cNvCxnSpPr/>
          <p:nvPr/>
        </p:nvCxnSpPr>
        <p:spPr>
          <a:xfrm flipH="1">
            <a:off x="5470525" y="2378075"/>
            <a:ext cx="549275" cy="5635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51725" y="2392363"/>
            <a:ext cx="549275" cy="5492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9" name="组合 28"/>
          <p:cNvGrpSpPr>
            <a:grpSpLocks/>
          </p:cNvGrpSpPr>
          <p:nvPr/>
        </p:nvGrpSpPr>
        <p:grpSpPr bwMode="auto">
          <a:xfrm>
            <a:off x="7178675" y="2789238"/>
            <a:ext cx="1554163" cy="700087"/>
            <a:chOff x="5105400" y="2407920"/>
            <a:chExt cx="1554480" cy="701040"/>
          </a:xfrm>
        </p:grpSpPr>
        <p:sp>
          <p:nvSpPr>
            <p:cNvPr id="10" name="圆角矩形 9"/>
            <p:cNvSpPr/>
            <p:nvPr/>
          </p:nvSpPr>
          <p:spPr>
            <a:xfrm>
              <a:off x="5105400" y="2407920"/>
              <a:ext cx="1554480" cy="70104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530" name="TextBox 11"/>
            <p:cNvSpPr txBox="1">
              <a:spLocks noChangeArrowheads="1"/>
            </p:cNvSpPr>
            <p:nvPr/>
          </p:nvSpPr>
          <p:spPr bwMode="auto">
            <a:xfrm>
              <a:off x="5135880" y="2529840"/>
              <a:ext cx="1517791" cy="369332"/>
            </a:xfrm>
            <a:prstGeom prst="rect">
              <a:avLst/>
            </a:prstGeom>
            <a:noFill/>
            <a:ln w="9525">
              <a:noFill/>
              <a:miter lim="800000"/>
              <a:headEnd/>
              <a:tailEnd/>
            </a:ln>
          </p:spPr>
          <p:txBody>
            <a:bodyPr>
              <a:spAutoFit/>
            </a:bodyPr>
            <a:lstStyle/>
            <a:p>
              <a:pPr algn="dist"/>
              <a:r>
                <a:rPr lang="zh-CN" altLang="en-US" b="1">
                  <a:solidFill>
                    <a:srgbClr val="FFC000"/>
                  </a:solidFill>
                  <a:latin typeface="微软雅黑" pitchFamily="34" charset="-122"/>
                  <a:ea typeface="微软雅黑" pitchFamily="34" charset="-122"/>
                </a:rPr>
                <a:t>关系性生命</a:t>
              </a:r>
            </a:p>
          </p:txBody>
        </p:sp>
      </p:grpSp>
      <p:grpSp>
        <p:nvGrpSpPr>
          <p:cNvPr id="28" name="组合 27"/>
          <p:cNvGrpSpPr>
            <a:grpSpLocks/>
          </p:cNvGrpSpPr>
          <p:nvPr/>
        </p:nvGrpSpPr>
        <p:grpSpPr bwMode="auto">
          <a:xfrm>
            <a:off x="4479925" y="2773363"/>
            <a:ext cx="1662113" cy="701675"/>
            <a:chOff x="2697480" y="2362200"/>
            <a:chExt cx="1661160" cy="701040"/>
          </a:xfrm>
        </p:grpSpPr>
        <p:sp>
          <p:nvSpPr>
            <p:cNvPr id="9" name="圆角矩形 8"/>
            <p:cNvSpPr/>
            <p:nvPr/>
          </p:nvSpPr>
          <p:spPr>
            <a:xfrm>
              <a:off x="2697480" y="2362200"/>
              <a:ext cx="1554858" cy="70104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528" name="TextBox 10"/>
            <p:cNvSpPr txBox="1">
              <a:spLocks noChangeArrowheads="1"/>
            </p:cNvSpPr>
            <p:nvPr/>
          </p:nvSpPr>
          <p:spPr bwMode="auto">
            <a:xfrm>
              <a:off x="2697480" y="2484120"/>
              <a:ext cx="1661160" cy="400110"/>
            </a:xfrm>
            <a:prstGeom prst="rect">
              <a:avLst/>
            </a:prstGeom>
            <a:noFill/>
            <a:ln w="9525">
              <a:noFill/>
              <a:miter lim="800000"/>
              <a:headEnd/>
              <a:tailEnd/>
            </a:ln>
          </p:spPr>
          <p:txBody>
            <a:bodyPr>
              <a:spAutoFit/>
            </a:bodyPr>
            <a:lstStyle/>
            <a:p>
              <a:pPr algn="dist"/>
              <a:r>
                <a:rPr lang="zh-CN" altLang="en-US" sz="2000" b="1">
                  <a:solidFill>
                    <a:srgbClr val="FFC000"/>
                  </a:solidFill>
                  <a:latin typeface="微软雅黑" pitchFamily="34" charset="-122"/>
                  <a:ea typeface="微软雅黑" pitchFamily="34" charset="-122"/>
                </a:rPr>
                <a:t>实体性生命</a:t>
              </a:r>
            </a:p>
          </p:txBody>
        </p:sp>
      </p:grpSp>
      <p:cxnSp>
        <p:nvCxnSpPr>
          <p:cNvPr id="34" name="直接连接符 33"/>
          <p:cNvCxnSpPr/>
          <p:nvPr/>
        </p:nvCxnSpPr>
        <p:spPr>
          <a:xfrm>
            <a:off x="6689725" y="3597275"/>
            <a:ext cx="2560638" cy="142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6629400" y="3597275"/>
            <a:ext cx="533400" cy="5778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a:grpSpLocks/>
          </p:cNvGrpSpPr>
          <p:nvPr/>
        </p:nvGrpSpPr>
        <p:grpSpPr bwMode="auto">
          <a:xfrm>
            <a:off x="4816475" y="4098925"/>
            <a:ext cx="2528888" cy="701675"/>
            <a:chOff x="3368040" y="4053840"/>
            <a:chExt cx="2529840" cy="701040"/>
          </a:xfrm>
        </p:grpSpPr>
        <p:sp>
          <p:nvSpPr>
            <p:cNvPr id="16" name="圆角矩形 15"/>
            <p:cNvSpPr/>
            <p:nvPr/>
          </p:nvSpPr>
          <p:spPr>
            <a:xfrm>
              <a:off x="3368040" y="4053840"/>
              <a:ext cx="2393264" cy="70104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526" name="TextBox 13"/>
            <p:cNvSpPr txBox="1">
              <a:spLocks noChangeArrowheads="1"/>
            </p:cNvSpPr>
            <p:nvPr/>
          </p:nvSpPr>
          <p:spPr bwMode="auto">
            <a:xfrm>
              <a:off x="3535680" y="4175760"/>
              <a:ext cx="2362200" cy="430887"/>
            </a:xfrm>
            <a:prstGeom prst="rect">
              <a:avLst/>
            </a:prstGeom>
            <a:noFill/>
            <a:ln w="9525">
              <a:noFill/>
              <a:miter lim="800000"/>
              <a:headEnd/>
              <a:tailEnd/>
            </a:ln>
          </p:spPr>
          <p:txBody>
            <a:bodyPr>
              <a:spAutoFit/>
            </a:bodyPr>
            <a:lstStyle/>
            <a:p>
              <a:r>
                <a:rPr lang="zh-CN" altLang="en-US" sz="2200" b="1">
                  <a:solidFill>
                    <a:srgbClr val="FFFF00"/>
                  </a:solidFill>
                  <a:latin typeface="微软雅黑" pitchFamily="34" charset="-122"/>
                  <a:ea typeface="微软雅黑" pitchFamily="34" charset="-122"/>
                </a:rPr>
                <a:t>血缘性亲缘生命</a:t>
              </a:r>
            </a:p>
          </p:txBody>
        </p:sp>
      </p:grpSp>
      <p:cxnSp>
        <p:nvCxnSpPr>
          <p:cNvPr id="37" name="直接连接符 36"/>
          <p:cNvCxnSpPr/>
          <p:nvPr/>
        </p:nvCxnSpPr>
        <p:spPr>
          <a:xfrm>
            <a:off x="8686800" y="3597275"/>
            <a:ext cx="1295400" cy="13557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a:grpSpLocks/>
          </p:cNvGrpSpPr>
          <p:nvPr/>
        </p:nvGrpSpPr>
        <p:grpSpPr bwMode="auto">
          <a:xfrm>
            <a:off x="9266238" y="4906963"/>
            <a:ext cx="2514600" cy="701675"/>
            <a:chOff x="3383280" y="3535680"/>
            <a:chExt cx="2514600" cy="701040"/>
          </a:xfrm>
        </p:grpSpPr>
        <p:sp>
          <p:nvSpPr>
            <p:cNvPr id="26" name="圆角矩形 25"/>
            <p:cNvSpPr/>
            <p:nvPr/>
          </p:nvSpPr>
          <p:spPr>
            <a:xfrm>
              <a:off x="3383280" y="3535680"/>
              <a:ext cx="2392362" cy="701040"/>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524" name="TextBox 26"/>
            <p:cNvSpPr txBox="1">
              <a:spLocks noChangeArrowheads="1"/>
            </p:cNvSpPr>
            <p:nvPr/>
          </p:nvSpPr>
          <p:spPr bwMode="auto">
            <a:xfrm>
              <a:off x="3535680" y="3657600"/>
              <a:ext cx="2362200" cy="430887"/>
            </a:xfrm>
            <a:prstGeom prst="rect">
              <a:avLst/>
            </a:prstGeom>
            <a:noFill/>
            <a:ln w="9525">
              <a:noFill/>
              <a:miter lim="800000"/>
              <a:headEnd/>
              <a:tailEnd/>
            </a:ln>
          </p:spPr>
          <p:txBody>
            <a:bodyPr>
              <a:spAutoFit/>
            </a:bodyPr>
            <a:lstStyle/>
            <a:p>
              <a:r>
                <a:rPr lang="zh-CN" altLang="en-US" sz="2200" b="1">
                  <a:solidFill>
                    <a:srgbClr val="FFC000"/>
                  </a:solidFill>
                  <a:latin typeface="微软雅黑" pitchFamily="34" charset="-122"/>
                  <a:ea typeface="微软雅黑" pitchFamily="34" charset="-122"/>
                </a:rPr>
                <a:t>超越性精神生命</a:t>
              </a:r>
            </a:p>
          </p:txBody>
        </p:sp>
      </p:grpSp>
      <p:cxnSp>
        <p:nvCxnSpPr>
          <p:cNvPr id="40" name="直接连接符 39"/>
          <p:cNvCxnSpPr>
            <a:endCxn id="21522" idx="0"/>
          </p:cNvCxnSpPr>
          <p:nvPr/>
        </p:nvCxnSpPr>
        <p:spPr>
          <a:xfrm>
            <a:off x="7970838" y="3597275"/>
            <a:ext cx="22225" cy="14160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a:grpSpLocks/>
          </p:cNvGrpSpPr>
          <p:nvPr/>
        </p:nvGrpSpPr>
        <p:grpSpPr bwMode="auto">
          <a:xfrm>
            <a:off x="6645275" y="4892675"/>
            <a:ext cx="2528888" cy="700088"/>
            <a:chOff x="3368040" y="4053840"/>
            <a:chExt cx="2529840" cy="701040"/>
          </a:xfrm>
        </p:grpSpPr>
        <p:sp>
          <p:nvSpPr>
            <p:cNvPr id="23" name="圆角矩形 22"/>
            <p:cNvSpPr/>
            <p:nvPr/>
          </p:nvSpPr>
          <p:spPr>
            <a:xfrm>
              <a:off x="3368040" y="4053840"/>
              <a:ext cx="2393264" cy="701040"/>
            </a:xfrm>
            <a:prstGeom prst="roundRect">
              <a:avLst/>
            </a:prstGeom>
            <a:solidFill>
              <a:srgbClr val="0558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522" name="TextBox 23"/>
            <p:cNvSpPr txBox="1">
              <a:spLocks noChangeArrowheads="1"/>
            </p:cNvSpPr>
            <p:nvPr/>
          </p:nvSpPr>
          <p:spPr bwMode="auto">
            <a:xfrm>
              <a:off x="3535680" y="4175760"/>
              <a:ext cx="2362200" cy="430887"/>
            </a:xfrm>
            <a:prstGeom prst="rect">
              <a:avLst/>
            </a:prstGeom>
            <a:noFill/>
            <a:ln w="9525">
              <a:noFill/>
              <a:miter lim="800000"/>
              <a:headEnd/>
              <a:tailEnd/>
            </a:ln>
          </p:spPr>
          <p:txBody>
            <a:bodyPr>
              <a:spAutoFit/>
            </a:bodyPr>
            <a:lstStyle/>
            <a:p>
              <a:r>
                <a:rPr lang="zh-CN" altLang="en-US" sz="2200" b="1">
                  <a:solidFill>
                    <a:srgbClr val="FFC000"/>
                  </a:solidFill>
                  <a:latin typeface="微软雅黑" pitchFamily="34" charset="-122"/>
                  <a:ea typeface="微软雅黑" pitchFamily="34" charset="-122"/>
                </a:rPr>
                <a:t>人际性社会生命</a:t>
              </a: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par>
                                <p:cTn id="11" presetID="2" presetClass="entr" presetSubtype="1" fill="hold" nodeType="withEffect">
                                  <p:stCondLst>
                                    <p:cond delay="4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00" fill="hold"/>
                                        <p:tgtEl>
                                          <p:spTgt spid="8"/>
                                        </p:tgtEl>
                                        <p:attrNameLst>
                                          <p:attrName>ppt_x</p:attrName>
                                        </p:attrNameLst>
                                      </p:cBhvr>
                                      <p:tavLst>
                                        <p:tav tm="0">
                                          <p:val>
                                            <p:strVal val="#ppt_x"/>
                                          </p:val>
                                        </p:tav>
                                        <p:tav tm="100000">
                                          <p:val>
                                            <p:strVal val="#ppt_x"/>
                                          </p:val>
                                        </p:tav>
                                      </p:tavLst>
                                    </p:anim>
                                    <p:anim calcmode="lin" valueType="num">
                                      <p:cBhvr additive="base">
                                        <p:cTn id="14" dur="700" fill="hold"/>
                                        <p:tgtEl>
                                          <p:spTgt spid="8"/>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2" presetClass="entr" presetSubtype="1"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up)">
                                      <p:cBhvr>
                                        <p:cTn id="18" dur="500"/>
                                        <p:tgtEl>
                                          <p:spTgt spid="31"/>
                                        </p:tgtEl>
                                      </p:cBhvr>
                                    </p:animEffect>
                                  </p:childTnLst>
                                </p:cTn>
                              </p:par>
                            </p:childTnLst>
                          </p:cTn>
                        </p:par>
                        <p:par>
                          <p:cTn id="19" fill="hold">
                            <p:stCondLst>
                              <p:cond delay="1600"/>
                            </p:stCondLst>
                            <p:childTnLst>
                              <p:par>
                                <p:cTn id="20" presetID="53"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22" presetClass="entr" presetSubtype="1"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up)">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plus(in)">
                                      <p:cBhvr>
                                        <p:cTn id="37" dur="1000"/>
                                        <p:tgtEl>
                                          <p:spTgt spid="34"/>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childTnLst>
                          </p:cTn>
                        </p:par>
                        <p:par>
                          <p:cTn id="42" fill="hold">
                            <p:stCondLst>
                              <p:cond delay="1500"/>
                            </p:stCondLst>
                            <p:childTnLst>
                              <p:par>
                                <p:cTn id="43" presetID="53"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2" presetClass="entr" presetSubtype="1"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1000"/>
                                        <p:tgtEl>
                                          <p:spTgt spid="37"/>
                                        </p:tgtEl>
                                      </p:cBhvr>
                                    </p:animEffect>
                                  </p:childTnLst>
                                </p:cTn>
                              </p:par>
                            </p:childTnLst>
                          </p:cTn>
                        </p:par>
                        <p:par>
                          <p:cTn id="51" fill="hold">
                            <p:stCondLst>
                              <p:cond delay="2500"/>
                            </p:stCondLst>
                            <p:childTnLst>
                              <p:par>
                                <p:cTn id="52" presetID="53"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2" presetClass="entr" presetSubtype="1"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up)">
                                      <p:cBhvr>
                                        <p:cTn id="59" dur="500"/>
                                        <p:tgtEl>
                                          <p:spTgt spid="40"/>
                                        </p:tgtEl>
                                      </p:cBhvr>
                                    </p:animEffect>
                                  </p:childTnLst>
                                </p:cTn>
                              </p:par>
                            </p:childTnLst>
                          </p:cTn>
                        </p:par>
                        <p:par>
                          <p:cTn id="60" fill="hold">
                            <p:stCondLst>
                              <p:cond delay="3000"/>
                            </p:stCondLst>
                            <p:childTnLst>
                              <p:par>
                                <p:cTn id="61" presetID="53"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128"/>
          <p:cNvSpPr txBox="1">
            <a:spLocks noChangeArrowheads="1"/>
          </p:cNvSpPr>
          <p:nvPr/>
        </p:nvSpPr>
        <p:spPr bwMode="auto">
          <a:xfrm>
            <a:off x="1041400" y="381000"/>
            <a:ext cx="2022475" cy="492125"/>
          </a:xfrm>
          <a:prstGeom prst="rect">
            <a:avLst/>
          </a:prstGeom>
          <a:noFill/>
          <a:ln w="9525">
            <a:noFill/>
            <a:miter lim="800000"/>
            <a:headEnd/>
            <a:tailEnd/>
          </a:ln>
        </p:spPr>
        <p:txBody>
          <a:bodyPr>
            <a:spAutoFit/>
          </a:bodyPr>
          <a:lstStyle/>
          <a:p>
            <a:pPr algn="dist"/>
            <a:r>
              <a:rPr lang="zh-CN" altLang="en-US" sz="2600" b="1">
                <a:solidFill>
                  <a:srgbClr val="589876"/>
                </a:solidFill>
                <a:latin typeface="微软雅黑" pitchFamily="34" charset="-122"/>
                <a:ea typeface="微软雅黑" pitchFamily="34" charset="-122"/>
              </a:rPr>
              <a:t>生命与死亡</a:t>
            </a:r>
          </a:p>
        </p:txBody>
      </p:sp>
      <p:pic>
        <p:nvPicPr>
          <p:cNvPr id="3" name="图片 2"/>
          <p:cNvPicPr>
            <a:picLocks noChangeAspect="1"/>
          </p:cNvPicPr>
          <p:nvPr/>
        </p:nvPicPr>
        <p:blipFill>
          <a:blip r:embed="rId2"/>
          <a:srcRect t="16389" b="7608"/>
          <a:stretch>
            <a:fillRect/>
          </a:stretch>
        </p:blipFill>
        <p:spPr bwMode="auto">
          <a:xfrm>
            <a:off x="709613" y="1355725"/>
            <a:ext cx="9623425" cy="3119438"/>
          </a:xfrm>
          <a:prstGeom prst="rect">
            <a:avLst/>
          </a:prstGeom>
          <a:noFill/>
          <a:ln w="9525">
            <a:noFill/>
            <a:miter lim="800000"/>
            <a:headEnd/>
            <a:tailEnd/>
          </a:ln>
        </p:spPr>
      </p:pic>
      <p:sp>
        <p:nvSpPr>
          <p:cNvPr id="5" name="矩形 4"/>
          <p:cNvSpPr/>
          <p:nvPr/>
        </p:nvSpPr>
        <p:spPr>
          <a:xfrm>
            <a:off x="10515600" y="1355725"/>
            <a:ext cx="1362075" cy="3119438"/>
          </a:xfrm>
          <a:prstGeom prst="rect">
            <a:avLst/>
          </a:prstGeom>
          <a:solidFill>
            <a:srgbClr val="5898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grpSp>
        <p:nvGrpSpPr>
          <p:cNvPr id="9" name="Group 2313"/>
          <p:cNvGrpSpPr/>
          <p:nvPr/>
        </p:nvGrpSpPr>
        <p:grpSpPr>
          <a:xfrm>
            <a:off x="237571" y="94111"/>
            <a:ext cx="734277" cy="772164"/>
            <a:chOff x="0" y="0"/>
            <a:chExt cx="7436952" cy="7820684"/>
          </a:xfrm>
          <a:solidFill>
            <a:srgbClr val="589876"/>
          </a:solidFill>
        </p:grpSpPr>
        <p:sp>
          <p:nvSpPr>
            <p:cNvPr id="10"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1"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2"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3"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sp>
          <p:nvSpPr>
            <p:cNvPr id="14"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lIns="0" tIns="0" rIns="0" bIns="0" anchor="ctr"/>
            <a:lstStyle/>
            <a:p>
              <a:pPr defTabSz="457148" fontAlgn="auto">
                <a:spcBef>
                  <a:spcPts val="0"/>
                </a:spcBef>
                <a:spcAft>
                  <a:spcPts val="0"/>
                </a:spcAft>
                <a:defRPr sz="3200"/>
              </a:pPr>
              <a:endParaRPr sz="3200" kern="0">
                <a:solidFill>
                  <a:srgbClr val="070707"/>
                </a:solidFill>
                <a:latin typeface="微软雅黑" panose="020B0503020204020204" pitchFamily="34" charset="-122"/>
                <a:ea typeface="微软雅黑" panose="020B0503020204020204" pitchFamily="34" charset="-122"/>
                <a:cs typeface="+mn-cs"/>
              </a:endParaRPr>
            </a:p>
          </p:txBody>
        </p:sp>
      </p:grpSp>
      <p:cxnSp>
        <p:nvCxnSpPr>
          <p:cNvPr id="20" name="直接连接符 19"/>
          <p:cNvCxnSpPr/>
          <p:nvPr/>
        </p:nvCxnSpPr>
        <p:spPr>
          <a:xfrm>
            <a:off x="673100" y="4684713"/>
            <a:ext cx="1111726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9" name="组合 28"/>
          <p:cNvGrpSpPr>
            <a:grpSpLocks/>
          </p:cNvGrpSpPr>
          <p:nvPr/>
        </p:nvGrpSpPr>
        <p:grpSpPr bwMode="auto">
          <a:xfrm>
            <a:off x="722313" y="4845050"/>
            <a:ext cx="4635500" cy="1331913"/>
            <a:chOff x="721896" y="4844716"/>
            <a:chExt cx="4636167" cy="1331494"/>
          </a:xfrm>
        </p:grpSpPr>
        <p:sp>
          <p:nvSpPr>
            <p:cNvPr id="23" name="圆角矩形 22"/>
            <p:cNvSpPr/>
            <p:nvPr/>
          </p:nvSpPr>
          <p:spPr>
            <a:xfrm>
              <a:off x="721896" y="4844716"/>
              <a:ext cx="4636167" cy="1331494"/>
            </a:xfrm>
            <a:prstGeom prst="roundRect">
              <a:avLst/>
            </a:prstGeom>
            <a:solidFill>
              <a:srgbClr val="589876">
                <a:alpha val="68000"/>
              </a:srgbClr>
            </a:solidFill>
            <a:ln>
              <a:solidFill>
                <a:srgbClr val="589876">
                  <a:alpha val="68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542" name="TextBox 15"/>
            <p:cNvSpPr txBox="1">
              <a:spLocks noChangeArrowheads="1"/>
            </p:cNvSpPr>
            <p:nvPr/>
          </p:nvSpPr>
          <p:spPr bwMode="auto">
            <a:xfrm>
              <a:off x="1620251" y="5486399"/>
              <a:ext cx="3320715" cy="461665"/>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死亡的标准</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脑死亡</a:t>
              </a:r>
            </a:p>
          </p:txBody>
        </p:sp>
        <p:grpSp>
          <p:nvGrpSpPr>
            <p:cNvPr id="22543" name="组合 23"/>
            <p:cNvGrpSpPr>
              <a:grpSpLocks/>
            </p:cNvGrpSpPr>
            <p:nvPr/>
          </p:nvGrpSpPr>
          <p:grpSpPr bwMode="auto">
            <a:xfrm>
              <a:off x="1134725" y="4892841"/>
              <a:ext cx="1560343" cy="492443"/>
              <a:chOff x="1182851" y="4780547"/>
              <a:chExt cx="1560343" cy="492443"/>
            </a:xfrm>
          </p:grpSpPr>
          <p:sp>
            <p:nvSpPr>
              <p:cNvPr id="22544" name="TextBox 14"/>
              <p:cNvSpPr txBox="1">
                <a:spLocks noChangeArrowheads="1"/>
              </p:cNvSpPr>
              <p:nvPr/>
            </p:nvSpPr>
            <p:spPr bwMode="auto">
              <a:xfrm>
                <a:off x="1668373" y="4780547"/>
                <a:ext cx="1074821" cy="492443"/>
              </a:xfrm>
              <a:prstGeom prst="rect">
                <a:avLst/>
              </a:prstGeom>
              <a:noFill/>
              <a:ln w="9525">
                <a:noFill/>
                <a:miter lim="800000"/>
                <a:headEnd/>
                <a:tailEnd/>
              </a:ln>
            </p:spPr>
            <p:txBody>
              <a:bodyPr>
                <a:spAutoFit/>
              </a:bodyPr>
              <a:lstStyle/>
              <a:p>
                <a:pPr algn="dist"/>
                <a:r>
                  <a:rPr lang="zh-CN" altLang="en-US" sz="2600" b="1">
                    <a:solidFill>
                      <a:srgbClr val="002060"/>
                    </a:solidFill>
                    <a:latin typeface="微软雅黑" pitchFamily="34" charset="-122"/>
                    <a:ea typeface="微软雅黑" pitchFamily="34" charset="-122"/>
                  </a:rPr>
                  <a:t>死亡</a:t>
                </a:r>
              </a:p>
            </p:txBody>
          </p:sp>
          <p:sp>
            <p:nvSpPr>
              <p:cNvPr id="22545" name="Freeform 53"/>
              <p:cNvSpPr>
                <a:spLocks noChangeAspect="1" noEditPoints="1"/>
              </p:cNvSpPr>
              <p:nvPr/>
            </p:nvSpPr>
            <p:spPr bwMode="auto">
              <a:xfrm>
                <a:off x="1182851" y="4871787"/>
                <a:ext cx="423607" cy="34189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17324D"/>
              </a:solidFill>
              <a:ln w="0">
                <a:noFill/>
                <a:prstDash val="solid"/>
                <a:round/>
                <a:headEnd/>
                <a:tailEnd/>
              </a:ln>
            </p:spPr>
            <p:txBody>
              <a:bodyPr/>
              <a:lstStyle/>
              <a:p>
                <a:endParaRPr lang="zh-CN" altLang="en-US"/>
              </a:p>
            </p:txBody>
          </p:sp>
        </p:grpSp>
      </p:grpSp>
      <p:grpSp>
        <p:nvGrpSpPr>
          <p:cNvPr id="30" name="组合 29"/>
          <p:cNvGrpSpPr>
            <a:grpSpLocks/>
          </p:cNvGrpSpPr>
          <p:nvPr/>
        </p:nvGrpSpPr>
        <p:grpSpPr bwMode="auto">
          <a:xfrm>
            <a:off x="5654675" y="4852988"/>
            <a:ext cx="5478463" cy="1331912"/>
            <a:chOff x="5654812" y="4852738"/>
            <a:chExt cx="5478404" cy="1331494"/>
          </a:xfrm>
        </p:grpSpPr>
        <p:sp>
          <p:nvSpPr>
            <p:cNvPr id="27" name="圆角矩形 26"/>
            <p:cNvSpPr/>
            <p:nvPr/>
          </p:nvSpPr>
          <p:spPr>
            <a:xfrm>
              <a:off x="5654812" y="4852738"/>
              <a:ext cx="4627513" cy="1331494"/>
            </a:xfrm>
            <a:prstGeom prst="roundRect">
              <a:avLst/>
            </a:prstGeom>
            <a:solidFill>
              <a:srgbClr val="589876">
                <a:alpha val="68000"/>
              </a:srgbClr>
            </a:solidFill>
            <a:ln>
              <a:solidFill>
                <a:srgbClr val="589876">
                  <a:alpha val="68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537" name="TextBox 17"/>
            <p:cNvSpPr txBox="1">
              <a:spLocks noChangeArrowheads="1"/>
            </p:cNvSpPr>
            <p:nvPr/>
          </p:nvSpPr>
          <p:spPr bwMode="auto">
            <a:xfrm>
              <a:off x="6481005" y="5486399"/>
              <a:ext cx="4652211" cy="461665"/>
            </a:xfrm>
            <a:prstGeom prst="rect">
              <a:avLst/>
            </a:prstGeom>
            <a:noFill/>
            <a:ln w="9525">
              <a:noFill/>
              <a:miter lim="800000"/>
              <a:headEnd/>
              <a:tailEnd/>
            </a:ln>
          </p:spPr>
          <p:txBody>
            <a:bodyPr>
              <a:spAutoFit/>
            </a:bodyPr>
            <a:lstStyle/>
            <a:p>
              <a:r>
                <a:rPr lang="zh-CN" altLang="en-US" sz="2400">
                  <a:latin typeface="微软雅黑" pitchFamily="34" charset="-122"/>
                  <a:ea typeface="微软雅黑" pitchFamily="34" charset="-122"/>
                </a:rPr>
                <a:t>直面死亡就是思考人生</a:t>
              </a:r>
            </a:p>
          </p:txBody>
        </p:sp>
        <p:grpSp>
          <p:nvGrpSpPr>
            <p:cNvPr id="22538" name="组合 27"/>
            <p:cNvGrpSpPr>
              <a:grpSpLocks/>
            </p:cNvGrpSpPr>
            <p:nvPr/>
          </p:nvGrpSpPr>
          <p:grpSpPr bwMode="auto">
            <a:xfrm>
              <a:off x="5987460" y="4908885"/>
              <a:ext cx="2242136" cy="492443"/>
              <a:chOff x="5794956" y="4812633"/>
              <a:chExt cx="2242136" cy="492443"/>
            </a:xfrm>
          </p:grpSpPr>
          <p:sp>
            <p:nvSpPr>
              <p:cNvPr id="22539" name="TextBox 16"/>
              <p:cNvSpPr txBox="1">
                <a:spLocks noChangeArrowheads="1"/>
              </p:cNvSpPr>
              <p:nvPr/>
            </p:nvSpPr>
            <p:spPr bwMode="auto">
              <a:xfrm>
                <a:off x="6272460" y="4812633"/>
                <a:ext cx="1764632" cy="492443"/>
              </a:xfrm>
              <a:prstGeom prst="rect">
                <a:avLst/>
              </a:prstGeom>
              <a:noFill/>
              <a:ln w="9525">
                <a:noFill/>
                <a:miter lim="800000"/>
                <a:headEnd/>
                <a:tailEnd/>
              </a:ln>
            </p:spPr>
            <p:txBody>
              <a:bodyPr>
                <a:spAutoFit/>
              </a:bodyPr>
              <a:lstStyle/>
              <a:p>
                <a:pPr algn="dist"/>
                <a:r>
                  <a:rPr lang="zh-CN" altLang="en-US" sz="2600" b="1">
                    <a:solidFill>
                      <a:srgbClr val="002060"/>
                    </a:solidFill>
                    <a:latin typeface="微软雅黑" pitchFamily="34" charset="-122"/>
                    <a:ea typeface="微软雅黑" pitchFamily="34" charset="-122"/>
                  </a:rPr>
                  <a:t>以死观生</a:t>
                </a:r>
              </a:p>
            </p:txBody>
          </p:sp>
          <p:sp>
            <p:nvSpPr>
              <p:cNvPr id="22540" name="Freeform 53"/>
              <p:cNvSpPr>
                <a:spLocks noChangeAspect="1" noEditPoints="1"/>
              </p:cNvSpPr>
              <p:nvPr/>
            </p:nvSpPr>
            <p:spPr bwMode="auto">
              <a:xfrm>
                <a:off x="5794956" y="4911892"/>
                <a:ext cx="423607" cy="34189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17324D"/>
              </a:solidFill>
              <a:ln w="0">
                <a:noFill/>
                <a:prstDash val="solid"/>
                <a:round/>
                <a:headEnd/>
                <a:tailEnd/>
              </a:ln>
            </p:spPr>
            <p:txBody>
              <a:bodyPr/>
              <a:lstStyle/>
              <a:p>
                <a:endParaRPr lang="zh-CN" altLang="en-US"/>
              </a:p>
            </p:txBody>
          </p:sp>
        </p:gr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900"/>
                                        <p:tgtEl>
                                          <p:spTgt spid="3"/>
                                        </p:tgtEl>
                                      </p:cBhvr>
                                    </p:animEffect>
                                  </p:childTnLst>
                                </p:cTn>
                              </p:par>
                              <p:par>
                                <p:cTn id="8" presetID="35" presetClass="path" presetSubtype="0" accel="100000" fill="hold" nodeType="withEffect">
                                  <p:stCondLst>
                                    <p:cond delay="0"/>
                                  </p:stCondLst>
                                  <p:childTnLst>
                                    <p:animMotion origin="layout" path="M -1.875E-6 -4.07407E-6 L -0.27435 -4.07407E-6 " pathEditMode="relative" rAng="0" ptsTypes="AA">
                                      <p:cBhvr>
                                        <p:cTn id="9" dur="1000" spd="-100000" fill="hold"/>
                                        <p:tgtEl>
                                          <p:spTgt spid="3"/>
                                        </p:tgtEl>
                                        <p:attrNameLst>
                                          <p:attrName>ppt_x</p:attrName>
                                          <p:attrName>ppt_y</p:attrName>
                                        </p:attrNameLst>
                                      </p:cBhvr>
                                      <p:rCtr x="-13724" y="0"/>
                                    </p:animMotion>
                                  </p:childTnLst>
                                </p:cTn>
                              </p:par>
                              <p:par>
                                <p:cTn id="10" presetID="6" presetClass="emph" presetSubtype="0" autoRev="1" fill="hold" nodeType="withEffect">
                                  <p:stCondLst>
                                    <p:cond delay="0"/>
                                  </p:stCondLst>
                                  <p:childTnLst>
                                    <p:animScale>
                                      <p:cBhvr>
                                        <p:cTn id="11" dur="500" fill="hold"/>
                                        <p:tgtEl>
                                          <p:spTgt spid="3"/>
                                        </p:tgtEl>
                                      </p:cBhvr>
                                      <p:by x="120000" y="120000"/>
                                    </p:animScale>
                                  </p:childTnLst>
                                </p:cTn>
                              </p:par>
                              <p:par>
                                <p:cTn id="12" presetID="10" presetClass="entr" presetSubtype="0"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900"/>
                                        <p:tgtEl>
                                          <p:spTgt spid="5"/>
                                        </p:tgtEl>
                                      </p:cBhvr>
                                    </p:animEffect>
                                  </p:childTnLst>
                                </p:cTn>
                              </p:par>
                              <p:par>
                                <p:cTn id="15" presetID="35" presetClass="path" presetSubtype="0" accel="100000" fill="hold" grpId="1" nodeType="withEffect">
                                  <p:stCondLst>
                                    <p:cond delay="0"/>
                                  </p:stCondLst>
                                  <p:childTnLst>
                                    <p:animMotion origin="layout" path="M -2.08333E-7 -4.07407E-6 L 0.27044 -4.07407E-6 " pathEditMode="relative" rAng="0" ptsTypes="AA">
                                      <p:cBhvr>
                                        <p:cTn id="16" dur="1000" spd="-100000" fill="hold"/>
                                        <p:tgtEl>
                                          <p:spTgt spid="5"/>
                                        </p:tgtEl>
                                        <p:attrNameLst>
                                          <p:attrName>ppt_x</p:attrName>
                                          <p:attrName>ppt_y</p:attrName>
                                        </p:attrNameLst>
                                      </p:cBhvr>
                                      <p:rCtr x="13516" y="0"/>
                                    </p:animMotion>
                                  </p:childTnLst>
                                </p:cTn>
                              </p:par>
                              <p:par>
                                <p:cTn id="17" presetID="6" presetClass="emph" presetSubtype="0" autoRev="1" fill="hold" grpId="2" nodeType="withEffect">
                                  <p:stCondLst>
                                    <p:cond delay="0"/>
                                  </p:stCondLst>
                                  <p:childTnLst>
                                    <p:animScale>
                                      <p:cBhvr>
                                        <p:cTn id="18" dur="500" fill="hold"/>
                                        <p:tgtEl>
                                          <p:spTgt spid="5"/>
                                        </p:tgtEl>
                                      </p:cBhvr>
                                      <p:by x="120000" y="120000"/>
                                    </p:animScale>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1400"/>
                            </p:stCondLst>
                            <p:childTnLst>
                              <p:par>
                                <p:cTn id="23" presetID="12" presetClass="entr" presetSubtype="1"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lide(fromTop)">
                                      <p:cBhvr>
                                        <p:cTn id="25" dur="500"/>
                                        <p:tgtEl>
                                          <p:spTgt spid="29"/>
                                        </p:tgtEl>
                                      </p:cBhvr>
                                    </p:animEffect>
                                  </p:childTnLst>
                                </p:cTn>
                              </p:par>
                            </p:childTnLst>
                          </p:cTn>
                        </p:par>
                        <p:par>
                          <p:cTn id="26" fill="hold">
                            <p:stCondLst>
                              <p:cond delay="1900"/>
                            </p:stCondLst>
                            <p:childTnLst>
                              <p:par>
                                <p:cTn id="27" presetID="1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slide(fromLeft)">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1452</TotalTime>
  <Words>4235</Words>
  <Application>Microsoft Office PowerPoint</Application>
  <PresentationFormat>Custom</PresentationFormat>
  <Paragraphs>334</Paragraphs>
  <Slides>57</Slides>
  <Notes>1</Notes>
  <HiddenSlides>0</HiddenSlides>
  <MMClips>1</MMClips>
  <ScaleCrop>false</ScaleCrop>
  <HeadingPairs>
    <vt:vector size="8" baseType="variant">
      <vt:variant>
        <vt:lpstr>已用的字体</vt:lpstr>
      </vt:variant>
      <vt:variant>
        <vt:i4>17</vt:i4>
      </vt:variant>
      <vt:variant>
        <vt:lpstr>演示文稿设计模板</vt:lpstr>
      </vt:variant>
      <vt:variant>
        <vt:i4>1</vt:i4>
      </vt:variant>
      <vt:variant>
        <vt:lpstr>嵌入 OLE 服务器</vt:lpstr>
      </vt:variant>
      <vt:variant>
        <vt:i4>1</vt:i4>
      </vt:variant>
      <vt:variant>
        <vt:lpstr>幻灯片标题</vt:lpstr>
      </vt:variant>
      <vt:variant>
        <vt:i4>57</vt:i4>
      </vt:variant>
    </vt:vector>
  </HeadingPairs>
  <TitlesOfParts>
    <vt:vector size="76" baseType="lpstr">
      <vt:lpstr>Arial</vt:lpstr>
      <vt:lpstr>等线</vt:lpstr>
      <vt:lpstr>等线 Light</vt:lpstr>
      <vt:lpstr>Calibri</vt:lpstr>
      <vt:lpstr>宋体</vt:lpstr>
      <vt:lpstr>微软雅黑</vt:lpstr>
      <vt:lpstr>叶根友刀锋黑草</vt:lpstr>
      <vt:lpstr>Roboto Black</vt:lpstr>
      <vt:lpstr>汉仪丫丫体简</vt:lpstr>
      <vt:lpstr>MS PGothic</vt:lpstr>
      <vt:lpstr>Wingdings</vt:lpstr>
      <vt:lpstr>Agency FB</vt:lpstr>
      <vt:lpstr>方正兰亭纤黑_GBK</vt:lpstr>
      <vt:lpstr>Times</vt:lpstr>
      <vt:lpstr>楷体_GB2312</vt:lpstr>
      <vt:lpstr>华文隶书</vt:lpstr>
      <vt:lpstr>黑体</vt:lpstr>
      <vt:lpstr>Office 主题​​</vt:lpstr>
      <vt:lpstr>Microsoft Excel 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树立“三助”意识</vt:lpstr>
      <vt:lpstr>幻灯片 51</vt:lpstr>
      <vt:lpstr>幻灯片 52</vt:lpstr>
      <vt:lpstr>幻灯片 53</vt:lpstr>
      <vt:lpstr>幻灯片 54</vt:lpstr>
      <vt:lpstr>幻灯片 55</vt:lpstr>
      <vt:lpstr>幻灯片 56</vt:lpstr>
      <vt:lpstr>幻灯片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读者</cp:lastModifiedBy>
  <cp:revision>270</cp:revision>
  <dcterms:created xsi:type="dcterms:W3CDTF">2015-09-26T03:26:02Z</dcterms:created>
  <dcterms:modified xsi:type="dcterms:W3CDTF">2015-11-23T11:20:19Z</dcterms:modified>
</cp:coreProperties>
</file>