
<file path=[Content_Types].xml><?xml version="1.0" encoding="utf-8"?>
<Types xmlns="http://schemas.openxmlformats.org/package/2006/content-types">
  <Default Extension="png" ContentType="image/png"/>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384" r:id="rId3"/>
    <p:sldId id="258" r:id="rId4"/>
    <p:sldId id="383" r:id="rId5"/>
    <p:sldId id="272" r:id="rId6"/>
    <p:sldId id="262" r:id="rId7"/>
    <p:sldId id="274" r:id="rId8"/>
    <p:sldId id="275" r:id="rId9"/>
    <p:sldId id="277" r:id="rId10"/>
    <p:sldId id="280" r:id="rId11"/>
    <p:sldId id="288" r:id="rId12"/>
    <p:sldId id="268" r:id="rId13"/>
    <p:sldId id="289" r:id="rId14"/>
    <p:sldId id="305" r:id="rId15"/>
    <p:sldId id="314" r:id="rId16"/>
    <p:sldId id="266" r:id="rId17"/>
    <p:sldId id="284" r:id="rId18"/>
    <p:sldId id="285" r:id="rId19"/>
    <p:sldId id="261" r:id="rId20"/>
    <p:sldId id="273" r:id="rId21"/>
    <p:sldId id="286" r:id="rId22"/>
    <p:sldId id="287" r:id="rId23"/>
    <p:sldId id="269" r:id="rId24"/>
    <p:sldId id="324" r:id="rId25"/>
    <p:sldId id="319" r:id="rId26"/>
    <p:sldId id="260" r:id="rId27"/>
    <p:sldId id="380" r:id="rId28"/>
    <p:sldId id="381" r:id="rId29"/>
    <p:sldId id="382" r:id="rId30"/>
    <p:sldId id="293" r:id="rId31"/>
    <p:sldId id="332" r:id="rId32"/>
    <p:sldId id="365" r:id="rId33"/>
    <p:sldId id="366" r:id="rId34"/>
    <p:sldId id="335" r:id="rId35"/>
    <p:sldId id="336" r:id="rId36"/>
    <p:sldId id="367" r:id="rId37"/>
    <p:sldId id="368" r:id="rId38"/>
    <p:sldId id="369" r:id="rId39"/>
    <p:sldId id="375" r:id="rId40"/>
    <p:sldId id="362" r:id="rId41"/>
    <p:sldId id="363" r:id="rId42"/>
    <p:sldId id="364" r:id="rId4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DAE3"/>
    <a:srgbClr val="65D7FF"/>
    <a:srgbClr val="E5B350"/>
    <a:srgbClr val="D9742C"/>
    <a:srgbClr val="994C52"/>
    <a:srgbClr val="608448"/>
    <a:srgbClr val="4C805D"/>
    <a:srgbClr val="339966"/>
    <a:srgbClr val="474488"/>
    <a:srgbClr val="3D39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064" autoAdjust="0"/>
  </p:normalViewPr>
  <p:slideViewPr>
    <p:cSldViewPr snapToGrid="0">
      <p:cViewPr varScale="1">
        <p:scale>
          <a:sx n="65" d="100"/>
          <a:sy n="65" d="100"/>
        </p:scale>
        <p:origin x="66" y="6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AF8D42E9-D1E4-48E7-9C73-D00A70AF55C6}" type="datetimeFigureOut">
              <a:rPr lang="zh-CN" altLang="en-US"/>
              <a:pPr>
                <a:defRPr/>
              </a:pPr>
              <a:t>2019/9/29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73B459F4-08E7-4004-A302-CCB2FD7A93D8}" type="slidenum">
              <a:rPr lang="zh-CN" altLang="en-US"/>
              <a:pPr>
                <a:defRPr/>
              </a:pPr>
              <a:t>‹#›</a:t>
            </a:fld>
            <a:endParaRPr lang="zh-CN" altLang="en-US"/>
          </a:p>
        </p:txBody>
      </p:sp>
    </p:spTree>
    <p:extLst>
      <p:ext uri="{BB962C8B-B14F-4D97-AF65-F5344CB8AC3E}">
        <p14:creationId xmlns:p14="http://schemas.microsoft.com/office/powerpoint/2010/main" val="26757549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等线"/>
      </a:defRPr>
    </a:lvl1pPr>
    <a:lvl2pPr marL="457200" algn="l" rtl="0" eaLnBrk="0" fontAlgn="base" hangingPunct="0">
      <a:spcBef>
        <a:spcPct val="30000"/>
      </a:spcBef>
      <a:spcAft>
        <a:spcPct val="0"/>
      </a:spcAft>
      <a:defRPr sz="1200" kern="1200">
        <a:solidFill>
          <a:schemeClr val="tx1"/>
        </a:solidFill>
        <a:latin typeface="+mn-lt"/>
        <a:ea typeface="+mn-ea"/>
        <a:cs typeface="等线"/>
      </a:defRPr>
    </a:lvl2pPr>
    <a:lvl3pPr marL="914400" algn="l" rtl="0" eaLnBrk="0" fontAlgn="base" hangingPunct="0">
      <a:spcBef>
        <a:spcPct val="30000"/>
      </a:spcBef>
      <a:spcAft>
        <a:spcPct val="0"/>
      </a:spcAft>
      <a:defRPr sz="1200" kern="1200">
        <a:solidFill>
          <a:schemeClr val="tx1"/>
        </a:solidFill>
        <a:latin typeface="+mn-lt"/>
        <a:ea typeface="+mn-ea"/>
        <a:cs typeface="等线"/>
      </a:defRPr>
    </a:lvl3pPr>
    <a:lvl4pPr marL="1371600" algn="l" rtl="0" eaLnBrk="0" fontAlgn="base" hangingPunct="0">
      <a:spcBef>
        <a:spcPct val="30000"/>
      </a:spcBef>
      <a:spcAft>
        <a:spcPct val="0"/>
      </a:spcAft>
      <a:defRPr sz="1200" kern="1200">
        <a:solidFill>
          <a:schemeClr val="tx1"/>
        </a:solidFill>
        <a:latin typeface="+mn-lt"/>
        <a:ea typeface="+mn-ea"/>
        <a:cs typeface="等线"/>
      </a:defRPr>
    </a:lvl4pPr>
    <a:lvl5pPr marL="1828800" algn="l" rtl="0" eaLnBrk="0" fontAlgn="base" hangingPunct="0">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headEnd/>
            <a:tailEnd/>
          </a:ln>
        </p:spPr>
      </p:sp>
      <p:sp>
        <p:nvSpPr>
          <p:cNvPr id="686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558655-1B1E-4A59-84E2-8C9B76B6EDA3}" type="slidenum">
              <a:rPr lang="zh-CN" altLang="en-US">
                <a:cs typeface="等线"/>
              </a:rPr>
              <a:pPr fontAlgn="base">
                <a:spcBef>
                  <a:spcPct val="0"/>
                </a:spcBef>
                <a:spcAft>
                  <a:spcPct val="0"/>
                </a:spcAft>
                <a:defRPr/>
              </a:pPr>
              <a:t>40</a:t>
            </a:fld>
            <a:endParaRPr lang="zh-CN" altLang="en-US">
              <a:cs typeface="等线"/>
            </a:endParaRPr>
          </a:p>
        </p:txBody>
      </p:sp>
    </p:spTree>
    <p:extLst>
      <p:ext uri="{BB962C8B-B14F-4D97-AF65-F5344CB8AC3E}">
        <p14:creationId xmlns:p14="http://schemas.microsoft.com/office/powerpoint/2010/main" val="238215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TextEdit="1"/>
          </p:cNvSpPr>
          <p:nvPr>
            <p:ph type="sldImg"/>
          </p:nvPr>
        </p:nvSpPr>
        <p:spPr bwMode="auto">
          <a:noFill/>
          <a:ln>
            <a:solidFill>
              <a:srgbClr val="000000"/>
            </a:solidFill>
            <a:miter lim="800000"/>
            <a:headEnd/>
            <a:tailEnd/>
          </a:ln>
        </p:spPr>
      </p:sp>
      <p:sp>
        <p:nvSpPr>
          <p:cNvPr id="706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5" name="灯片编号占位符 3"/>
          <p:cNvSpPr txBox="1">
            <a:spLocks noGrp="1"/>
          </p:cNvSpPr>
          <p:nvPr/>
        </p:nvSpPr>
        <p:spPr bwMode="auto">
          <a:xfrm>
            <a:off x="3884613" y="8685213"/>
            <a:ext cx="2971800" cy="458787"/>
          </a:xfrm>
          <a:prstGeom prst="rect">
            <a:avLst/>
          </a:prstGeom>
          <a:noFill/>
          <a:ln>
            <a:miter lim="800000"/>
            <a:headEnd/>
            <a:tailEnd/>
          </a:ln>
        </p:spPr>
        <p:txBody>
          <a:bodyPr anchor="b"/>
          <a:lstStyle/>
          <a:p>
            <a:pPr algn="r">
              <a:defRPr/>
            </a:pPr>
            <a:fld id="{16A57ACB-D2A5-4DBA-8E02-D55C60EEFFDA}" type="slidenum">
              <a:rPr lang="zh-CN" altLang="en-US" sz="1200">
                <a:latin typeface="+mn-lt"/>
                <a:ea typeface="+mn-ea"/>
                <a:cs typeface="等线"/>
              </a:rPr>
              <a:pPr algn="r">
                <a:defRPr/>
              </a:pPr>
              <a:t>41</a:t>
            </a:fld>
            <a:endParaRPr lang="zh-CN" altLang="en-US" sz="1200">
              <a:latin typeface="+mn-lt"/>
              <a:ea typeface="+mn-ea"/>
              <a:cs typeface="等线"/>
            </a:endParaRPr>
          </a:p>
        </p:txBody>
      </p:sp>
    </p:spTree>
    <p:extLst>
      <p:ext uri="{BB962C8B-B14F-4D97-AF65-F5344CB8AC3E}">
        <p14:creationId xmlns:p14="http://schemas.microsoft.com/office/powerpoint/2010/main" val="4037741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3624EF5-E9E7-4C02-AB1B-77D6D94F5249}" type="datetimeFigureOut">
              <a:rPr lang="zh-CN" altLang="en-US"/>
              <a:pPr>
                <a:defRPr/>
              </a:pPr>
              <a:t>2019/9/29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285607D-EE31-467B-A719-11EDE87F8B7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AD12B8-0172-4BB3-BEC7-394F5FF603FF}" type="datetimeFigureOut">
              <a:rPr lang="zh-CN" altLang="en-US"/>
              <a:pPr>
                <a:defRPr/>
              </a:pPr>
              <a:t>2019/9/29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9ED5F1-257B-468C-B0AF-F3E8968DE96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12AC566-963D-4FCA-A09C-B70088C05FF8}" type="datetimeFigureOut">
              <a:rPr lang="zh-CN" altLang="en-US"/>
              <a:pPr>
                <a:defRPr/>
              </a:pPr>
              <a:t>2019/9/29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F5F5197-60CB-4A7F-9E20-4E3A9DCDB01D}"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Picture 2" descr="L:\下载\清新树叶装饰标签矢量素材\56f33ebe31d64.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12192000"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2151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1B7065F-633B-4936-8FD5-10CB74B329F0}" type="datetimeFigureOut">
              <a:rPr lang="zh-CN" altLang="en-US"/>
              <a:pPr>
                <a:defRPr/>
              </a:pPr>
              <a:t>2019/9/29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A9AF16-F4DA-40A5-88D8-9DAF47B21B9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lvl1pPr>
              <a:defRPr/>
            </a:lvl1pPr>
          </a:lstStyle>
          <a:p>
            <a:pPr>
              <a:defRPr/>
            </a:pPr>
            <a:fld id="{913DFC42-2F9A-44DE-AEE0-3BBB743C8C8F}" type="datetimeFigureOut">
              <a:rPr lang="zh-CN" altLang="en-US"/>
              <a:pPr>
                <a:defRPr/>
              </a:pPr>
              <a:t>2019/9/29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25E52A-5EF0-4231-8237-4BC742073A8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BFF5412-5A6A-4016-B257-E62DD5E336CB}" type="datetimeFigureOut">
              <a:rPr lang="zh-CN" altLang="en-US"/>
              <a:pPr>
                <a:defRPr/>
              </a:pPr>
              <a:t>2019/9/29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15910BE-7FD2-4BE5-9819-EFB82508913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5C714BE-64F6-44D8-AAE3-E2A947912BFF}" type="datetimeFigureOut">
              <a:rPr lang="zh-CN" altLang="en-US"/>
              <a:pPr>
                <a:defRPr/>
              </a:pPr>
              <a:t>2019/9/29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93781E7-D62B-455F-8512-501815C76DE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70462E6-7A46-491A-89D0-F384D64FCE72}" type="datetimeFigureOut">
              <a:rPr lang="zh-CN" altLang="en-US"/>
              <a:pPr>
                <a:defRPr/>
              </a:pPr>
              <a:t>2019/9/29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DE42407-E804-4714-BEE2-F32F71C3740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445C02-33DC-4C1E-8A09-9174EDC8E21A}" type="datetimeFigureOut">
              <a:rPr lang="zh-CN" altLang="en-US"/>
              <a:pPr>
                <a:defRPr/>
              </a:pPr>
              <a:t>2019/9/29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1954D8E-A88D-4D80-8473-CF8452793FE3}"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3"/>
          <p:cNvSpPr>
            <a:spLocks noGrp="1"/>
          </p:cNvSpPr>
          <p:nvPr>
            <p:ph type="dt" sz="half" idx="10"/>
          </p:nvPr>
        </p:nvSpPr>
        <p:spPr/>
        <p:txBody>
          <a:bodyPr/>
          <a:lstStyle>
            <a:lvl1pPr>
              <a:defRPr/>
            </a:lvl1pPr>
          </a:lstStyle>
          <a:p>
            <a:pPr>
              <a:defRPr/>
            </a:pPr>
            <a:fld id="{049D921E-8573-423C-BF9A-427CB14839E1}" type="datetimeFigureOut">
              <a:rPr lang="zh-CN" altLang="en-US"/>
              <a:pPr>
                <a:defRPr/>
              </a:pPr>
              <a:t>2019/9/29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7DFC49-CD6A-4FD2-B6B4-5770CD04E9C7}"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3"/>
          <p:cNvSpPr>
            <a:spLocks noGrp="1"/>
          </p:cNvSpPr>
          <p:nvPr>
            <p:ph type="dt" sz="half" idx="10"/>
          </p:nvPr>
        </p:nvSpPr>
        <p:spPr/>
        <p:txBody>
          <a:bodyPr/>
          <a:lstStyle>
            <a:lvl1pPr>
              <a:defRPr/>
            </a:lvl1pPr>
          </a:lstStyle>
          <a:p>
            <a:pPr>
              <a:defRPr/>
            </a:pPr>
            <a:fld id="{7781F398-178D-4AA8-A470-318F1A02A89C}" type="datetimeFigureOut">
              <a:rPr lang="zh-CN" altLang="en-US"/>
              <a:pPr>
                <a:defRPr/>
              </a:pPr>
              <a:t>2019/9/29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5904D12-6E4D-4752-9B7D-A7AAC169F87E}"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93B35886-F848-43CE-929D-9D32DCAD87B6}" type="datetimeFigureOut">
              <a:rPr lang="zh-CN" altLang="en-US"/>
              <a:pPr>
                <a:defRPr/>
              </a:pPr>
              <a:t>2019/9/29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433BCDFE-78E7-44D4-9E5F-BC8B84A8801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25.png"/><Relationship Id="rId4" Type="http://schemas.openxmlformats.org/officeDocument/2006/relationships/oleObject" Target="../embeddings/Microsoft_Excel_97-2003____1.xls"/></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4.png"/><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31532;&#19977;&#31456;&#35270;&#39057;&#65306;&#20869;&#21521;&#24615;&#26684;&#30340;&#21147;&#37327;.mp4"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46.png"/><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49.jpeg"/><Relationship Id="rId4" Type="http://schemas.openxmlformats.org/officeDocument/2006/relationships/image" Target="../media/image48.jpe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593744" y="4802283"/>
            <a:ext cx="7843837" cy="646331"/>
          </a:xfrm>
          <a:prstGeom prst="rect">
            <a:avLst/>
          </a:prstGeom>
          <a:noFill/>
          <a:ln w="9525">
            <a:noFill/>
            <a:miter lim="800000"/>
            <a:headEnd/>
            <a:tailEnd/>
          </a:ln>
        </p:spPr>
        <p:txBody>
          <a:bodyPr>
            <a:spAutoFit/>
          </a:bodyPr>
          <a:lstStyle/>
          <a:p>
            <a:r>
              <a:rPr lang="zh-CN" altLang="en-US" sz="3600" b="1" dirty="0">
                <a:solidFill>
                  <a:srgbClr val="17324D"/>
                </a:solidFill>
                <a:latin typeface="微软雅黑" pitchFamily="34" charset="-122"/>
                <a:ea typeface="微软雅黑" pitchFamily="34" charset="-122"/>
                <a:cs typeface="Aharoni" pitchFamily="2" charset="-79"/>
              </a:rPr>
              <a:t>解读人格密码   </a:t>
            </a:r>
            <a:r>
              <a:rPr lang="zh-CN" altLang="en-US" sz="3600" b="1" dirty="0" smtClean="0">
                <a:solidFill>
                  <a:srgbClr val="17324D"/>
                </a:solidFill>
                <a:latin typeface="微软雅黑" pitchFamily="34" charset="-122"/>
                <a:ea typeface="微软雅黑" pitchFamily="34" charset="-122"/>
                <a:cs typeface="Aharoni" pitchFamily="2" charset="-79"/>
              </a:rPr>
              <a:t>寻求自我成长</a:t>
            </a:r>
            <a:endParaRPr lang="zh-CN" altLang="en-US" sz="3600" b="1" dirty="0">
              <a:solidFill>
                <a:srgbClr val="17324D"/>
              </a:solidFill>
              <a:latin typeface="微软雅黑" pitchFamily="34" charset="-122"/>
              <a:ea typeface="微软雅黑" pitchFamily="34" charset="-122"/>
              <a:cs typeface="Aharoni" pitchFamily="2" charset="-79"/>
            </a:endParaRPr>
          </a:p>
        </p:txBody>
      </p:sp>
      <p:cxnSp>
        <p:nvCxnSpPr>
          <p:cNvPr id="11" name="直接连接符 10"/>
          <p:cNvCxnSpPr/>
          <p:nvPr/>
        </p:nvCxnSpPr>
        <p:spPr>
          <a:xfrm>
            <a:off x="336550" y="5494338"/>
            <a:ext cx="6538913" cy="17462"/>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pic>
        <p:nvPicPr>
          <p:cNvPr id="9" name="Shape">
            <a:hlinkClick r:id="" action="ppaction://media"/>
          </p:cNvPr>
          <p:cNvPicPr>
            <a:picLocks noRot="1" noChangeAspect="1"/>
          </p:cNvPicPr>
          <p:nvPr>
            <a:videoFile r:link="rId1"/>
          </p:nvPr>
        </p:nvPicPr>
        <p:blipFill>
          <a:blip r:embed="rId4"/>
          <a:srcRect/>
          <a:stretch>
            <a:fillRect/>
          </a:stretch>
        </p:blipFill>
        <p:spPr bwMode="auto">
          <a:xfrm>
            <a:off x="5805488" y="-1136650"/>
            <a:ext cx="609600" cy="609600"/>
          </a:xfrm>
          <a:prstGeom prst="rect">
            <a:avLst/>
          </a:prstGeom>
          <a:noFill/>
          <a:ln w="9525">
            <a:noFill/>
            <a:miter lim="800000"/>
            <a:headEnd/>
            <a:tailEnd/>
          </a:ln>
        </p:spPr>
      </p:pic>
      <p:pic>
        <p:nvPicPr>
          <p:cNvPr id="5" name="图片 13" descr="logo带字横板.png"/>
          <p:cNvPicPr>
            <a:picLocks noChangeAspect="1"/>
          </p:cNvPicPr>
          <p:nvPr/>
        </p:nvPicPr>
        <p:blipFill>
          <a:blip r:embed="rId5"/>
          <a:stretch>
            <a:fillRect/>
          </a:stretch>
        </p:blipFill>
        <p:spPr>
          <a:xfrm>
            <a:off x="9317218" y="0"/>
            <a:ext cx="2699792" cy="625820"/>
          </a:xfrm>
          <a:prstGeom prst="rect">
            <a:avLst/>
          </a:prstGeom>
          <a:noFill/>
          <a:ln w="9525">
            <a:noFill/>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8" repeatCount="indefinite" fill="hold" display="0">
                  <p:stCondLst>
                    <p:cond delay="indefinite"/>
                  </p:stCondLst>
                  <p:endCondLst>
                    <p:cond evt="onStopAudio" delay="0">
                      <p:tgtEl>
                        <p:sldTgt/>
                      </p:tgtEl>
                    </p:cond>
                  </p:endCondLst>
                </p:cTn>
                <p:tgtEl>
                  <p:spTgt spid="9"/>
                </p:tgtEl>
              </p:cMediaNode>
            </p:video>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4" name="矩形 3"/>
          <p:cNvSpPr/>
          <p:nvPr/>
        </p:nvSpPr>
        <p:spPr>
          <a:xfrm>
            <a:off x="741363" y="2001838"/>
            <a:ext cx="1041400" cy="1042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 name="矩形 4"/>
          <p:cNvSpPr/>
          <p:nvPr/>
        </p:nvSpPr>
        <p:spPr>
          <a:xfrm>
            <a:off x="741363" y="3971925"/>
            <a:ext cx="1041400" cy="104140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6" name="矩形 5"/>
          <p:cNvSpPr/>
          <p:nvPr/>
        </p:nvSpPr>
        <p:spPr>
          <a:xfrm>
            <a:off x="6356350" y="2001838"/>
            <a:ext cx="1041400" cy="1042987"/>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7" name="矩形 6"/>
          <p:cNvSpPr/>
          <p:nvPr/>
        </p:nvSpPr>
        <p:spPr>
          <a:xfrm>
            <a:off x="6356350" y="3971925"/>
            <a:ext cx="1041400" cy="1041400"/>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6630" name="文本框 8"/>
          <p:cNvSpPr txBox="1">
            <a:spLocks noChangeArrowheads="1"/>
          </p:cNvSpPr>
          <p:nvPr/>
        </p:nvSpPr>
        <p:spPr bwMode="auto">
          <a:xfrm>
            <a:off x="1782763" y="1916113"/>
            <a:ext cx="3465512" cy="646112"/>
          </a:xfrm>
          <a:prstGeom prst="rect">
            <a:avLst/>
          </a:prstGeom>
          <a:noFill/>
          <a:ln w="9525">
            <a:noFill/>
            <a:miter lim="800000"/>
            <a:headEnd/>
            <a:tailEnd/>
          </a:ln>
        </p:spPr>
        <p:txBody>
          <a:bodyPr>
            <a:spAutoFit/>
          </a:bodyPr>
          <a:lstStyle/>
          <a:p>
            <a:r>
              <a:rPr lang="zh-CN" altLang="en-US" sz="3600" b="1">
                <a:solidFill>
                  <a:srgbClr val="17324D"/>
                </a:solidFill>
                <a:latin typeface="微软雅黑" pitchFamily="34" charset="-122"/>
                <a:ea typeface="等线"/>
                <a:cs typeface="等线"/>
              </a:rPr>
              <a:t>整体性</a:t>
            </a:r>
          </a:p>
        </p:txBody>
      </p:sp>
      <p:grpSp>
        <p:nvGrpSpPr>
          <p:cNvPr id="26631" name="组合 10"/>
          <p:cNvGrpSpPr>
            <a:grpSpLocks/>
          </p:cNvGrpSpPr>
          <p:nvPr/>
        </p:nvGrpSpPr>
        <p:grpSpPr bwMode="auto">
          <a:xfrm>
            <a:off x="7397750" y="1884363"/>
            <a:ext cx="4276725" cy="1438275"/>
            <a:chOff x="1782501" y="1885140"/>
            <a:chExt cx="4276987" cy="1437319"/>
          </a:xfrm>
        </p:grpSpPr>
        <p:sp>
          <p:nvSpPr>
            <p:cNvPr id="12" name="TextBox 2"/>
            <p:cNvSpPr txBox="1"/>
            <p:nvPr/>
          </p:nvSpPr>
          <p:spPr>
            <a:xfrm>
              <a:off x="1782501" y="2461019"/>
              <a:ext cx="4276987" cy="861440"/>
            </a:xfrm>
            <a:prstGeom prst="rect">
              <a:avLst/>
            </a:prstGeom>
            <a:noFill/>
          </p:spPr>
          <p:txBody>
            <a:bodyPr>
              <a:spAutoFit/>
            </a:bodyPr>
            <a:lstStyle/>
            <a:p>
              <a:pPr fontAlgn="auto">
                <a:spcBef>
                  <a:spcPts val="0"/>
                </a:spcBef>
                <a:spcAft>
                  <a:spcPts val="0"/>
                </a:spcAft>
                <a:defRPr/>
              </a:pPr>
              <a:r>
                <a:rPr lang="zh-CN" altLang="en-US" b="1" dirty="0">
                  <a:solidFill>
                    <a:schemeClr val="tx2">
                      <a:lumMod val="50000"/>
                    </a:schemeClr>
                  </a:solidFill>
                  <a:latin typeface="微软雅黑" pitchFamily="34" charset="-122"/>
                  <a:ea typeface="微软雅黑" pitchFamily="34" charset="-122"/>
                </a:rPr>
                <a:t>江山易改，本性难移   </a:t>
              </a:r>
              <a:endParaRPr lang="en-US" altLang="zh-CN" b="1" dirty="0">
                <a:solidFill>
                  <a:schemeClr val="tx2">
                    <a:lumMod val="50000"/>
                  </a:schemeClr>
                </a:solidFill>
                <a:latin typeface="微软雅黑" pitchFamily="34" charset="-122"/>
                <a:ea typeface="微软雅黑" pitchFamily="34" charset="-122"/>
              </a:endParaRPr>
            </a:p>
            <a:p>
              <a:pPr fontAlgn="auto">
                <a:spcBef>
                  <a:spcPts val="0"/>
                </a:spcBef>
                <a:spcAft>
                  <a:spcPts val="0"/>
                </a:spcAft>
                <a:defRPr/>
              </a:pPr>
              <a:r>
                <a:rPr lang="zh-CN" altLang="en-US" b="1" dirty="0">
                  <a:solidFill>
                    <a:schemeClr val="tx2">
                      <a:lumMod val="50000"/>
                    </a:schemeClr>
                  </a:solidFill>
                  <a:latin typeface="微软雅黑" pitchFamily="34" charset="-122"/>
                  <a:ea typeface="微软雅黑" pitchFamily="34" charset="-122"/>
                </a:rPr>
                <a:t>近朱者赤，近墨者黑</a:t>
              </a:r>
            </a:p>
            <a:p>
              <a:pPr fontAlgn="auto">
                <a:spcBef>
                  <a:spcPts val="0"/>
                </a:spcBef>
                <a:spcAft>
                  <a:spcPts val="0"/>
                </a:spcAft>
                <a:defRPr/>
              </a:pPr>
              <a:endParaRPr lang="zh-CN" altLang="en-US" sz="1400" dirty="0">
                <a:solidFill>
                  <a:srgbClr val="17324D"/>
                </a:solidFill>
                <a:latin typeface="Calibri" panose="020F0502020204030204" pitchFamily="34" charset="0"/>
                <a:ea typeface="华文细黑" panose="02010600040101010101" pitchFamily="2" charset="-122"/>
                <a:cs typeface="Aharoni" panose="02010803020104030203" pitchFamily="2" charset="-79"/>
              </a:endParaRPr>
            </a:p>
          </p:txBody>
        </p:sp>
        <p:sp>
          <p:nvSpPr>
            <p:cNvPr id="26667" name="文本框 12"/>
            <p:cNvSpPr txBox="1">
              <a:spLocks noChangeArrowheads="1"/>
            </p:cNvSpPr>
            <p:nvPr/>
          </p:nvSpPr>
          <p:spPr bwMode="auto">
            <a:xfrm>
              <a:off x="1782501" y="1885140"/>
              <a:ext cx="3465203" cy="646331"/>
            </a:xfrm>
            <a:prstGeom prst="rect">
              <a:avLst/>
            </a:prstGeom>
            <a:noFill/>
            <a:ln w="9525">
              <a:noFill/>
              <a:miter lim="800000"/>
              <a:headEnd/>
              <a:tailEnd/>
            </a:ln>
          </p:spPr>
          <p:txBody>
            <a:bodyPr>
              <a:spAutoFit/>
            </a:bodyPr>
            <a:lstStyle/>
            <a:p>
              <a:r>
                <a:rPr lang="zh-CN" altLang="en-US" sz="3600" b="1">
                  <a:solidFill>
                    <a:srgbClr val="17324D"/>
                  </a:solidFill>
                  <a:latin typeface="微软雅黑" pitchFamily="34" charset="-122"/>
                  <a:ea typeface="等线"/>
                  <a:cs typeface="等线"/>
                </a:rPr>
                <a:t>稳定性与可变性</a:t>
              </a:r>
            </a:p>
          </p:txBody>
        </p:sp>
      </p:grpSp>
      <p:grpSp>
        <p:nvGrpSpPr>
          <p:cNvPr id="26632" name="组合 13"/>
          <p:cNvGrpSpPr>
            <a:grpSpLocks/>
          </p:cNvGrpSpPr>
          <p:nvPr/>
        </p:nvGrpSpPr>
        <p:grpSpPr bwMode="auto">
          <a:xfrm>
            <a:off x="1782763" y="3886200"/>
            <a:ext cx="4276725" cy="1193800"/>
            <a:chOff x="1782501" y="1900638"/>
            <a:chExt cx="4276987" cy="1192845"/>
          </a:xfrm>
        </p:grpSpPr>
        <p:sp>
          <p:nvSpPr>
            <p:cNvPr id="15" name="TextBox 2"/>
            <p:cNvSpPr txBox="1"/>
            <p:nvPr/>
          </p:nvSpPr>
          <p:spPr>
            <a:xfrm>
              <a:off x="1782501" y="2723892"/>
              <a:ext cx="4276987" cy="369591"/>
            </a:xfrm>
            <a:prstGeom prst="rect">
              <a:avLst/>
            </a:prstGeom>
            <a:noFill/>
          </p:spPr>
          <p:txBody>
            <a:bodyPr>
              <a:spAutoFit/>
            </a:bodyPr>
            <a:lstStyle/>
            <a:p>
              <a:pPr fontAlgn="auto">
                <a:spcBef>
                  <a:spcPts val="0"/>
                </a:spcBef>
                <a:spcAft>
                  <a:spcPts val="0"/>
                </a:spcAft>
                <a:defRPr/>
              </a:pPr>
              <a:r>
                <a:rPr lang="zh-CN" altLang="en-US" b="1" dirty="0">
                  <a:solidFill>
                    <a:schemeClr val="tx2">
                      <a:lumMod val="50000"/>
                    </a:schemeClr>
                  </a:solidFill>
                  <a:latin typeface="微软雅黑" pitchFamily="34" charset="-122"/>
                  <a:ea typeface="微软雅黑" pitchFamily="34" charset="-122"/>
                </a:rPr>
                <a:t>世界上没有两片一模一样的树叶</a:t>
              </a:r>
            </a:p>
          </p:txBody>
        </p:sp>
        <p:sp>
          <p:nvSpPr>
            <p:cNvPr id="26665" name="文本框 15"/>
            <p:cNvSpPr txBox="1">
              <a:spLocks noChangeArrowheads="1"/>
            </p:cNvSpPr>
            <p:nvPr/>
          </p:nvSpPr>
          <p:spPr bwMode="auto">
            <a:xfrm>
              <a:off x="1782501" y="1900638"/>
              <a:ext cx="3465203" cy="646331"/>
            </a:xfrm>
            <a:prstGeom prst="rect">
              <a:avLst/>
            </a:prstGeom>
            <a:noFill/>
            <a:ln w="9525">
              <a:noFill/>
              <a:miter lim="800000"/>
              <a:headEnd/>
              <a:tailEnd/>
            </a:ln>
          </p:spPr>
          <p:txBody>
            <a:bodyPr>
              <a:spAutoFit/>
            </a:bodyPr>
            <a:lstStyle/>
            <a:p>
              <a:r>
                <a:rPr lang="zh-CN" altLang="en-US" sz="3600" b="1">
                  <a:solidFill>
                    <a:srgbClr val="17324D"/>
                  </a:solidFill>
                  <a:latin typeface="微软雅黑" pitchFamily="34" charset="-122"/>
                  <a:ea typeface="等线"/>
                  <a:cs typeface="等线"/>
                </a:rPr>
                <a:t>独特性与共同性</a:t>
              </a:r>
            </a:p>
          </p:txBody>
        </p:sp>
      </p:grpSp>
      <p:grpSp>
        <p:nvGrpSpPr>
          <p:cNvPr id="26633" name="组合 16"/>
          <p:cNvGrpSpPr>
            <a:grpSpLocks/>
          </p:cNvGrpSpPr>
          <p:nvPr/>
        </p:nvGrpSpPr>
        <p:grpSpPr bwMode="auto">
          <a:xfrm>
            <a:off x="7397750" y="3886200"/>
            <a:ext cx="4276725" cy="1193800"/>
            <a:chOff x="1782501" y="1900638"/>
            <a:chExt cx="4276987" cy="1192845"/>
          </a:xfrm>
        </p:grpSpPr>
        <p:sp>
          <p:nvSpPr>
            <p:cNvPr id="18" name="TextBox 2"/>
            <p:cNvSpPr txBox="1"/>
            <p:nvPr/>
          </p:nvSpPr>
          <p:spPr>
            <a:xfrm>
              <a:off x="1782501" y="2723892"/>
              <a:ext cx="4276987" cy="369591"/>
            </a:xfrm>
            <a:prstGeom prst="rect">
              <a:avLst/>
            </a:prstGeom>
            <a:noFill/>
          </p:spPr>
          <p:txBody>
            <a:bodyPr>
              <a:spAutoFit/>
            </a:bodyPr>
            <a:lstStyle/>
            <a:p>
              <a:pPr fontAlgn="auto">
                <a:spcBef>
                  <a:spcPts val="0"/>
                </a:spcBef>
                <a:spcAft>
                  <a:spcPts val="0"/>
                </a:spcAft>
                <a:defRPr/>
              </a:pPr>
              <a:r>
                <a:rPr lang="zh-CN" altLang="en-US" b="1" dirty="0">
                  <a:solidFill>
                    <a:schemeClr val="tx2">
                      <a:lumMod val="50000"/>
                    </a:schemeClr>
                  </a:solidFill>
                  <a:latin typeface="微软雅黑" pitchFamily="34" charset="-122"/>
                  <a:ea typeface="微软雅黑" pitchFamily="34" charset="-122"/>
                </a:rPr>
                <a:t>物以类聚，人以群分</a:t>
              </a:r>
            </a:p>
          </p:txBody>
        </p:sp>
        <p:sp>
          <p:nvSpPr>
            <p:cNvPr id="26663" name="文本框 18"/>
            <p:cNvSpPr txBox="1">
              <a:spLocks noChangeArrowheads="1"/>
            </p:cNvSpPr>
            <p:nvPr/>
          </p:nvSpPr>
          <p:spPr bwMode="auto">
            <a:xfrm>
              <a:off x="1782501" y="1900638"/>
              <a:ext cx="3465203" cy="646331"/>
            </a:xfrm>
            <a:prstGeom prst="rect">
              <a:avLst/>
            </a:prstGeom>
            <a:noFill/>
            <a:ln w="9525">
              <a:noFill/>
              <a:miter lim="800000"/>
              <a:headEnd/>
              <a:tailEnd/>
            </a:ln>
          </p:spPr>
          <p:txBody>
            <a:bodyPr>
              <a:spAutoFit/>
            </a:bodyPr>
            <a:lstStyle/>
            <a:p>
              <a:r>
                <a:rPr lang="zh-CN" altLang="en-US" sz="3600" b="1">
                  <a:solidFill>
                    <a:srgbClr val="17324D"/>
                  </a:solidFill>
                  <a:latin typeface="微软雅黑" pitchFamily="34" charset="-122"/>
                  <a:ea typeface="等线"/>
                  <a:cs typeface="等线"/>
                </a:rPr>
                <a:t>社会性与生物性</a:t>
              </a:r>
            </a:p>
          </p:txBody>
        </p:sp>
      </p:grpSp>
      <p:sp>
        <p:nvSpPr>
          <p:cNvPr id="26634" name="Freeform 29"/>
          <p:cNvSpPr>
            <a:spLocks noChangeAspect="1" noEditPoints="1"/>
          </p:cNvSpPr>
          <p:nvPr/>
        </p:nvSpPr>
        <p:spPr bwMode="auto">
          <a:xfrm>
            <a:off x="955675" y="2217738"/>
            <a:ext cx="677863" cy="611187"/>
          </a:xfrm>
          <a:custGeom>
            <a:avLst/>
            <a:gdLst>
              <a:gd name="T0" fmla="*/ 2147483647 w 274"/>
              <a:gd name="T1" fmla="*/ 2147483647 h 247"/>
              <a:gd name="T2" fmla="*/ 2147483647 w 274"/>
              <a:gd name="T3" fmla="*/ 2147483647 h 247"/>
              <a:gd name="T4" fmla="*/ 2147483647 w 274"/>
              <a:gd name="T5" fmla="*/ 2147483647 h 247"/>
              <a:gd name="T6" fmla="*/ 2147483647 w 274"/>
              <a:gd name="T7" fmla="*/ 2147483647 h 247"/>
              <a:gd name="T8" fmla="*/ 2147483647 w 274"/>
              <a:gd name="T9" fmla="*/ 2147483647 h 247"/>
              <a:gd name="T10" fmla="*/ 2147483647 w 274"/>
              <a:gd name="T11" fmla="*/ 2147483647 h 247"/>
              <a:gd name="T12" fmla="*/ 2147483647 w 274"/>
              <a:gd name="T13" fmla="*/ 2147483647 h 247"/>
              <a:gd name="T14" fmla="*/ 2147483647 w 274"/>
              <a:gd name="T15" fmla="*/ 2147483647 h 247"/>
              <a:gd name="T16" fmla="*/ 2147483647 w 274"/>
              <a:gd name="T17" fmla="*/ 2147483647 h 247"/>
              <a:gd name="T18" fmla="*/ 2147483647 w 274"/>
              <a:gd name="T19" fmla="*/ 2147483647 h 247"/>
              <a:gd name="T20" fmla="*/ 2147483647 w 274"/>
              <a:gd name="T21" fmla="*/ 2147483647 h 247"/>
              <a:gd name="T22" fmla="*/ 2147483647 w 274"/>
              <a:gd name="T23" fmla="*/ 2147483647 h 247"/>
              <a:gd name="T24" fmla="*/ 2147483647 w 274"/>
              <a:gd name="T25" fmla="*/ 2147483647 h 247"/>
              <a:gd name="T26" fmla="*/ 2147483647 w 274"/>
              <a:gd name="T27" fmla="*/ 2147483647 h 247"/>
              <a:gd name="T28" fmla="*/ 2147483647 w 274"/>
              <a:gd name="T29" fmla="*/ 2147483647 h 247"/>
              <a:gd name="T30" fmla="*/ 2147483647 w 274"/>
              <a:gd name="T31" fmla="*/ 2147483647 h 247"/>
              <a:gd name="T32" fmla="*/ 2147483647 w 274"/>
              <a:gd name="T33" fmla="*/ 2147483647 h 247"/>
              <a:gd name="T34" fmla="*/ 2147483647 w 274"/>
              <a:gd name="T35" fmla="*/ 2147483647 h 247"/>
              <a:gd name="T36" fmla="*/ 2147483647 w 274"/>
              <a:gd name="T37" fmla="*/ 0 h 247"/>
              <a:gd name="T38" fmla="*/ 2147483647 w 274"/>
              <a:gd name="T39" fmla="*/ 0 h 247"/>
              <a:gd name="T40" fmla="*/ 2147483647 w 274"/>
              <a:gd name="T41" fmla="*/ 0 h 247"/>
              <a:gd name="T42" fmla="*/ 2147483647 w 274"/>
              <a:gd name="T43" fmla="*/ 2147483647 h 247"/>
              <a:gd name="T44" fmla="*/ 2147483647 w 274"/>
              <a:gd name="T45" fmla="*/ 2147483647 h 247"/>
              <a:gd name="T46" fmla="*/ 2147483647 w 274"/>
              <a:gd name="T47" fmla="*/ 2147483647 h 247"/>
              <a:gd name="T48" fmla="*/ 2147483647 w 274"/>
              <a:gd name="T49" fmla="*/ 2147483647 h 247"/>
              <a:gd name="T50" fmla="*/ 2147483647 w 274"/>
              <a:gd name="T51" fmla="*/ 2147483647 h 247"/>
              <a:gd name="T52" fmla="*/ 2147483647 w 274"/>
              <a:gd name="T53" fmla="*/ 2147483647 h 247"/>
              <a:gd name="T54" fmla="*/ 2147483647 w 274"/>
              <a:gd name="T55" fmla="*/ 2147483647 h 247"/>
              <a:gd name="T56" fmla="*/ 2147483647 w 274"/>
              <a:gd name="T57" fmla="*/ 2147483647 h 247"/>
              <a:gd name="T58" fmla="*/ 2147483647 w 274"/>
              <a:gd name="T59" fmla="*/ 2147483647 h 247"/>
              <a:gd name="T60" fmla="*/ 2147483647 w 274"/>
              <a:gd name="T61" fmla="*/ 2147483647 h 247"/>
              <a:gd name="T62" fmla="*/ 2147483647 w 274"/>
              <a:gd name="T63" fmla="*/ 2147483647 h 247"/>
              <a:gd name="T64" fmla="*/ 2147483647 w 274"/>
              <a:gd name="T65" fmla="*/ 2147483647 h 247"/>
              <a:gd name="T66" fmla="*/ 2147483647 w 274"/>
              <a:gd name="T67" fmla="*/ 2147483647 h 247"/>
              <a:gd name="T68" fmla="*/ 2147483647 w 274"/>
              <a:gd name="T69" fmla="*/ 2147483647 h 247"/>
              <a:gd name="T70" fmla="*/ 2147483647 w 274"/>
              <a:gd name="T71" fmla="*/ 2147483647 h 247"/>
              <a:gd name="T72" fmla="*/ 2147483647 w 274"/>
              <a:gd name="T73" fmla="*/ 2147483647 h 247"/>
              <a:gd name="T74" fmla="*/ 2147483647 w 274"/>
              <a:gd name="T75" fmla="*/ 2147483647 h 247"/>
              <a:gd name="T76" fmla="*/ 0 w 274"/>
              <a:gd name="T77" fmla="*/ 2147483647 h 247"/>
              <a:gd name="T78" fmla="*/ 0 w 274"/>
              <a:gd name="T79" fmla="*/ 2147483647 h 247"/>
              <a:gd name="T80" fmla="*/ 0 w 274"/>
              <a:gd name="T81" fmla="*/ 2147483647 h 247"/>
              <a:gd name="T82" fmla="*/ 2147483647 w 274"/>
              <a:gd name="T83" fmla="*/ 2147483647 h 247"/>
              <a:gd name="T84" fmla="*/ 2147483647 w 274"/>
              <a:gd name="T85" fmla="*/ 2147483647 h 247"/>
              <a:gd name="T86" fmla="*/ 2147483647 w 274"/>
              <a:gd name="T87" fmla="*/ 2147483647 h 247"/>
              <a:gd name="T88" fmla="*/ 2147483647 w 274"/>
              <a:gd name="T89" fmla="*/ 2147483647 h 247"/>
              <a:gd name="T90" fmla="*/ 2147483647 w 274"/>
              <a:gd name="T91" fmla="*/ 2147483647 h 247"/>
              <a:gd name="T92" fmla="*/ 2147483647 w 274"/>
              <a:gd name="T93" fmla="*/ 2147483647 h 247"/>
              <a:gd name="T94" fmla="*/ 2147483647 w 274"/>
              <a:gd name="T95" fmla="*/ 2147483647 h 247"/>
              <a:gd name="T96" fmla="*/ 2147483647 w 274"/>
              <a:gd name="T97" fmla="*/ 2147483647 h 247"/>
              <a:gd name="T98" fmla="*/ 2147483647 w 274"/>
              <a:gd name="T99" fmla="*/ 2147483647 h 247"/>
              <a:gd name="T100" fmla="*/ 2147483647 w 274"/>
              <a:gd name="T101" fmla="*/ 0 h 247"/>
              <a:gd name="T102" fmla="*/ 2147483647 w 274"/>
              <a:gd name="T103" fmla="*/ 0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74"/>
              <a:gd name="T157" fmla="*/ 0 h 247"/>
              <a:gd name="T158" fmla="*/ 274 w 274"/>
              <a:gd name="T159" fmla="*/ 247 h 2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74" h="247">
                <a:moveTo>
                  <a:pt x="130" y="30"/>
                </a:moveTo>
                <a:lnTo>
                  <a:pt x="225" y="30"/>
                </a:lnTo>
                <a:lnTo>
                  <a:pt x="228" y="30"/>
                </a:lnTo>
                <a:lnTo>
                  <a:pt x="232" y="31"/>
                </a:lnTo>
                <a:lnTo>
                  <a:pt x="236" y="33"/>
                </a:lnTo>
                <a:lnTo>
                  <a:pt x="240" y="34"/>
                </a:lnTo>
                <a:lnTo>
                  <a:pt x="272" y="57"/>
                </a:lnTo>
                <a:lnTo>
                  <a:pt x="274" y="58"/>
                </a:lnTo>
                <a:lnTo>
                  <a:pt x="274" y="61"/>
                </a:lnTo>
                <a:lnTo>
                  <a:pt x="274" y="63"/>
                </a:lnTo>
                <a:lnTo>
                  <a:pt x="272" y="66"/>
                </a:lnTo>
                <a:lnTo>
                  <a:pt x="240" y="89"/>
                </a:lnTo>
                <a:lnTo>
                  <a:pt x="236" y="90"/>
                </a:lnTo>
                <a:lnTo>
                  <a:pt x="232" y="91"/>
                </a:lnTo>
                <a:lnTo>
                  <a:pt x="228" y="93"/>
                </a:lnTo>
                <a:lnTo>
                  <a:pt x="225" y="93"/>
                </a:lnTo>
                <a:lnTo>
                  <a:pt x="142" y="93"/>
                </a:lnTo>
                <a:lnTo>
                  <a:pt x="130" y="30"/>
                </a:lnTo>
                <a:close/>
                <a:moveTo>
                  <a:pt x="105" y="0"/>
                </a:moveTo>
                <a:lnTo>
                  <a:pt x="116" y="0"/>
                </a:lnTo>
                <a:lnTo>
                  <a:pt x="120" y="0"/>
                </a:lnTo>
                <a:lnTo>
                  <a:pt x="121" y="2"/>
                </a:lnTo>
                <a:lnTo>
                  <a:pt x="123" y="5"/>
                </a:lnTo>
                <a:lnTo>
                  <a:pt x="123" y="242"/>
                </a:lnTo>
                <a:lnTo>
                  <a:pt x="121" y="244"/>
                </a:lnTo>
                <a:lnTo>
                  <a:pt x="120" y="246"/>
                </a:lnTo>
                <a:lnTo>
                  <a:pt x="116" y="247"/>
                </a:lnTo>
                <a:lnTo>
                  <a:pt x="105" y="247"/>
                </a:lnTo>
                <a:lnTo>
                  <a:pt x="101" y="246"/>
                </a:lnTo>
                <a:lnTo>
                  <a:pt x="100" y="244"/>
                </a:lnTo>
                <a:lnTo>
                  <a:pt x="98" y="242"/>
                </a:lnTo>
                <a:lnTo>
                  <a:pt x="98" y="121"/>
                </a:lnTo>
                <a:lnTo>
                  <a:pt x="50" y="121"/>
                </a:lnTo>
                <a:lnTo>
                  <a:pt x="46" y="119"/>
                </a:lnTo>
                <a:lnTo>
                  <a:pt x="42" y="119"/>
                </a:lnTo>
                <a:lnTo>
                  <a:pt x="38" y="117"/>
                </a:lnTo>
                <a:lnTo>
                  <a:pt x="35" y="116"/>
                </a:lnTo>
                <a:lnTo>
                  <a:pt x="3" y="94"/>
                </a:lnTo>
                <a:lnTo>
                  <a:pt x="0" y="91"/>
                </a:lnTo>
                <a:lnTo>
                  <a:pt x="0" y="89"/>
                </a:lnTo>
                <a:lnTo>
                  <a:pt x="0" y="86"/>
                </a:lnTo>
                <a:lnTo>
                  <a:pt x="3" y="84"/>
                </a:lnTo>
                <a:lnTo>
                  <a:pt x="35" y="62"/>
                </a:lnTo>
                <a:lnTo>
                  <a:pt x="38" y="59"/>
                </a:lnTo>
                <a:lnTo>
                  <a:pt x="42" y="58"/>
                </a:lnTo>
                <a:lnTo>
                  <a:pt x="46" y="57"/>
                </a:lnTo>
                <a:lnTo>
                  <a:pt x="50" y="57"/>
                </a:lnTo>
                <a:lnTo>
                  <a:pt x="98" y="57"/>
                </a:lnTo>
                <a:lnTo>
                  <a:pt x="98" y="5"/>
                </a:lnTo>
                <a:lnTo>
                  <a:pt x="100" y="2"/>
                </a:lnTo>
                <a:lnTo>
                  <a:pt x="101" y="0"/>
                </a:lnTo>
                <a:lnTo>
                  <a:pt x="105" y="0"/>
                </a:lnTo>
                <a:close/>
              </a:path>
            </a:pathLst>
          </a:custGeom>
          <a:solidFill>
            <a:srgbClr val="E7B552"/>
          </a:solidFill>
          <a:ln w="0">
            <a:noFill/>
            <a:prstDash val="solid"/>
            <a:round/>
            <a:headEnd/>
            <a:tailEnd/>
          </a:ln>
        </p:spPr>
        <p:txBody>
          <a:bodyPr/>
          <a:lstStyle/>
          <a:p>
            <a:endParaRPr lang="zh-CN" altLang="en-US"/>
          </a:p>
        </p:txBody>
      </p:sp>
      <p:sp>
        <p:nvSpPr>
          <p:cNvPr id="26635" name="Freeform 53"/>
          <p:cNvSpPr>
            <a:spLocks noChangeAspect="1" noEditPoints="1"/>
          </p:cNvSpPr>
          <p:nvPr/>
        </p:nvSpPr>
        <p:spPr bwMode="auto">
          <a:xfrm>
            <a:off x="6496050" y="2217738"/>
            <a:ext cx="762000" cy="611187"/>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E7B552"/>
          </a:solidFill>
          <a:ln w="0">
            <a:noFill/>
            <a:prstDash val="solid"/>
            <a:round/>
            <a:headEnd/>
            <a:tailEnd/>
          </a:ln>
        </p:spPr>
        <p:txBody>
          <a:bodyPr/>
          <a:lstStyle/>
          <a:p>
            <a:endParaRPr lang="zh-CN" altLang="en-US"/>
          </a:p>
        </p:txBody>
      </p:sp>
      <p:sp>
        <p:nvSpPr>
          <p:cNvPr id="26636" name="Freeform 60"/>
          <p:cNvSpPr>
            <a:spLocks noChangeAspect="1" noEditPoints="1"/>
          </p:cNvSpPr>
          <p:nvPr/>
        </p:nvSpPr>
        <p:spPr bwMode="auto">
          <a:xfrm>
            <a:off x="987425" y="4186238"/>
            <a:ext cx="547688" cy="612775"/>
          </a:xfrm>
          <a:custGeom>
            <a:avLst/>
            <a:gdLst>
              <a:gd name="T0" fmla="*/ 2147483647 w 221"/>
              <a:gd name="T1" fmla="*/ 2147483647 h 247"/>
              <a:gd name="T2" fmla="*/ 2147483647 w 221"/>
              <a:gd name="T3" fmla="*/ 2147483647 h 247"/>
              <a:gd name="T4" fmla="*/ 2147483647 w 221"/>
              <a:gd name="T5" fmla="*/ 2147483647 h 247"/>
              <a:gd name="T6" fmla="*/ 2147483647 w 221"/>
              <a:gd name="T7" fmla="*/ 2147483647 h 247"/>
              <a:gd name="T8" fmla="*/ 2147483647 w 221"/>
              <a:gd name="T9" fmla="*/ 2147483647 h 247"/>
              <a:gd name="T10" fmla="*/ 2147483647 w 221"/>
              <a:gd name="T11" fmla="*/ 2147483647 h 247"/>
              <a:gd name="T12" fmla="*/ 2147483647 w 221"/>
              <a:gd name="T13" fmla="*/ 2147483647 h 247"/>
              <a:gd name="T14" fmla="*/ 2147483647 w 221"/>
              <a:gd name="T15" fmla="*/ 2147483647 h 247"/>
              <a:gd name="T16" fmla="*/ 2147483647 w 221"/>
              <a:gd name="T17" fmla="*/ 2147483647 h 247"/>
              <a:gd name="T18" fmla="*/ 0 w 221"/>
              <a:gd name="T19" fmla="*/ 2147483647 h 247"/>
              <a:gd name="T20" fmla="*/ 2147483647 w 221"/>
              <a:gd name="T21" fmla="*/ 2147483647 h 247"/>
              <a:gd name="T22" fmla="*/ 2147483647 w 221"/>
              <a:gd name="T23" fmla="*/ 2147483647 h 247"/>
              <a:gd name="T24" fmla="*/ 2147483647 w 221"/>
              <a:gd name="T25" fmla="*/ 2147483647 h 247"/>
              <a:gd name="T26" fmla="*/ 2147483647 w 221"/>
              <a:gd name="T27" fmla="*/ 0 h 247"/>
              <a:gd name="T28" fmla="*/ 2147483647 w 221"/>
              <a:gd name="T29" fmla="*/ 2147483647 h 247"/>
              <a:gd name="T30" fmla="*/ 2147483647 w 221"/>
              <a:gd name="T31" fmla="*/ 2147483647 h 247"/>
              <a:gd name="T32" fmla="*/ 2147483647 w 221"/>
              <a:gd name="T33" fmla="*/ 2147483647 h 247"/>
              <a:gd name="T34" fmla="*/ 2147483647 w 221"/>
              <a:gd name="T35" fmla="*/ 2147483647 h 247"/>
              <a:gd name="T36" fmla="*/ 2147483647 w 221"/>
              <a:gd name="T37" fmla="*/ 2147483647 h 247"/>
              <a:gd name="T38" fmla="*/ 2147483647 w 221"/>
              <a:gd name="T39" fmla="*/ 2147483647 h 247"/>
              <a:gd name="T40" fmla="*/ 2147483647 w 221"/>
              <a:gd name="T41" fmla="*/ 2147483647 h 247"/>
              <a:gd name="T42" fmla="*/ 2147483647 w 221"/>
              <a:gd name="T43" fmla="*/ 2147483647 h 247"/>
              <a:gd name="T44" fmla="*/ 2147483647 w 221"/>
              <a:gd name="T45" fmla="*/ 2147483647 h 247"/>
              <a:gd name="T46" fmla="*/ 2147483647 w 221"/>
              <a:gd name="T47" fmla="*/ 2147483647 h 247"/>
              <a:gd name="T48" fmla="*/ 2147483647 w 221"/>
              <a:gd name="T49" fmla="*/ 2147483647 h 247"/>
              <a:gd name="T50" fmla="*/ 2147483647 w 221"/>
              <a:gd name="T51" fmla="*/ 2147483647 h 247"/>
              <a:gd name="T52" fmla="*/ 2147483647 w 221"/>
              <a:gd name="T53" fmla="*/ 2147483647 h 247"/>
              <a:gd name="T54" fmla="*/ 2147483647 w 221"/>
              <a:gd name="T55" fmla="*/ 2147483647 h 247"/>
              <a:gd name="T56" fmla="*/ 2147483647 w 221"/>
              <a:gd name="T57" fmla="*/ 2147483647 h 247"/>
              <a:gd name="T58" fmla="*/ 2147483647 w 221"/>
              <a:gd name="T59" fmla="*/ 2147483647 h 247"/>
              <a:gd name="T60" fmla="*/ 2147483647 w 221"/>
              <a:gd name="T61" fmla="*/ 2147483647 h 247"/>
              <a:gd name="T62" fmla="*/ 2147483647 w 221"/>
              <a:gd name="T63" fmla="*/ 2147483647 h 247"/>
              <a:gd name="T64" fmla="*/ 2147483647 w 221"/>
              <a:gd name="T65" fmla="*/ 2147483647 h 247"/>
              <a:gd name="T66" fmla="*/ 2147483647 w 221"/>
              <a:gd name="T67" fmla="*/ 2147483647 h 247"/>
              <a:gd name="T68" fmla="*/ 2147483647 w 221"/>
              <a:gd name="T69" fmla="*/ 2147483647 h 247"/>
              <a:gd name="T70" fmla="*/ 2147483647 w 221"/>
              <a:gd name="T71" fmla="*/ 2147483647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1"/>
              <a:gd name="T109" fmla="*/ 0 h 247"/>
              <a:gd name="T110" fmla="*/ 221 w 221"/>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1" h="247">
                <a:moveTo>
                  <a:pt x="42" y="88"/>
                </a:moveTo>
                <a:lnTo>
                  <a:pt x="43" y="89"/>
                </a:lnTo>
                <a:lnTo>
                  <a:pt x="41" y="93"/>
                </a:lnTo>
                <a:lnTo>
                  <a:pt x="36" y="99"/>
                </a:lnTo>
                <a:lnTo>
                  <a:pt x="31" y="108"/>
                </a:lnTo>
                <a:lnTo>
                  <a:pt x="28" y="121"/>
                </a:lnTo>
                <a:lnTo>
                  <a:pt x="28" y="207"/>
                </a:lnTo>
                <a:lnTo>
                  <a:pt x="31" y="220"/>
                </a:lnTo>
                <a:lnTo>
                  <a:pt x="36" y="229"/>
                </a:lnTo>
                <a:lnTo>
                  <a:pt x="41" y="235"/>
                </a:lnTo>
                <a:lnTo>
                  <a:pt x="43" y="238"/>
                </a:lnTo>
                <a:lnTo>
                  <a:pt x="42" y="239"/>
                </a:lnTo>
                <a:lnTo>
                  <a:pt x="37" y="239"/>
                </a:lnTo>
                <a:lnTo>
                  <a:pt x="29" y="238"/>
                </a:lnTo>
                <a:lnTo>
                  <a:pt x="22" y="234"/>
                </a:lnTo>
                <a:lnTo>
                  <a:pt x="14" y="229"/>
                </a:lnTo>
                <a:lnTo>
                  <a:pt x="8" y="223"/>
                </a:lnTo>
                <a:lnTo>
                  <a:pt x="3" y="211"/>
                </a:lnTo>
                <a:lnTo>
                  <a:pt x="0" y="197"/>
                </a:lnTo>
                <a:lnTo>
                  <a:pt x="0" y="131"/>
                </a:lnTo>
                <a:lnTo>
                  <a:pt x="3" y="117"/>
                </a:lnTo>
                <a:lnTo>
                  <a:pt x="8" y="105"/>
                </a:lnTo>
                <a:lnTo>
                  <a:pt x="14" y="98"/>
                </a:lnTo>
                <a:lnTo>
                  <a:pt x="22" y="93"/>
                </a:lnTo>
                <a:lnTo>
                  <a:pt x="29" y="90"/>
                </a:lnTo>
                <a:lnTo>
                  <a:pt x="37" y="89"/>
                </a:lnTo>
                <a:lnTo>
                  <a:pt x="42" y="88"/>
                </a:lnTo>
                <a:close/>
                <a:moveTo>
                  <a:pt x="176" y="0"/>
                </a:moveTo>
                <a:lnTo>
                  <a:pt x="180" y="0"/>
                </a:lnTo>
                <a:lnTo>
                  <a:pt x="187" y="14"/>
                </a:lnTo>
                <a:lnTo>
                  <a:pt x="189" y="29"/>
                </a:lnTo>
                <a:lnTo>
                  <a:pt x="186" y="42"/>
                </a:lnTo>
                <a:lnTo>
                  <a:pt x="181" y="56"/>
                </a:lnTo>
                <a:lnTo>
                  <a:pt x="173" y="67"/>
                </a:lnTo>
                <a:lnTo>
                  <a:pt x="167" y="76"/>
                </a:lnTo>
                <a:lnTo>
                  <a:pt x="162" y="82"/>
                </a:lnTo>
                <a:lnTo>
                  <a:pt x="161" y="86"/>
                </a:lnTo>
                <a:lnTo>
                  <a:pt x="164" y="89"/>
                </a:lnTo>
                <a:lnTo>
                  <a:pt x="173" y="90"/>
                </a:lnTo>
                <a:lnTo>
                  <a:pt x="185" y="91"/>
                </a:lnTo>
                <a:lnTo>
                  <a:pt x="198" y="94"/>
                </a:lnTo>
                <a:lnTo>
                  <a:pt x="209" y="98"/>
                </a:lnTo>
                <a:lnTo>
                  <a:pt x="217" y="103"/>
                </a:lnTo>
                <a:lnTo>
                  <a:pt x="221" y="111"/>
                </a:lnTo>
                <a:lnTo>
                  <a:pt x="219" y="119"/>
                </a:lnTo>
                <a:lnTo>
                  <a:pt x="217" y="135"/>
                </a:lnTo>
                <a:lnTo>
                  <a:pt x="213" y="154"/>
                </a:lnTo>
                <a:lnTo>
                  <a:pt x="208" y="174"/>
                </a:lnTo>
                <a:lnTo>
                  <a:pt x="201" y="196"/>
                </a:lnTo>
                <a:lnTo>
                  <a:pt x="195" y="215"/>
                </a:lnTo>
                <a:lnTo>
                  <a:pt x="187" y="232"/>
                </a:lnTo>
                <a:lnTo>
                  <a:pt x="181" y="243"/>
                </a:lnTo>
                <a:lnTo>
                  <a:pt x="175" y="247"/>
                </a:lnTo>
                <a:lnTo>
                  <a:pt x="152" y="246"/>
                </a:lnTo>
                <a:lnTo>
                  <a:pt x="129" y="243"/>
                </a:lnTo>
                <a:lnTo>
                  <a:pt x="106" y="238"/>
                </a:lnTo>
                <a:lnTo>
                  <a:pt x="87" y="232"/>
                </a:lnTo>
                <a:lnTo>
                  <a:pt x="70" y="225"/>
                </a:lnTo>
                <a:lnTo>
                  <a:pt x="60" y="218"/>
                </a:lnTo>
                <a:lnTo>
                  <a:pt x="56" y="211"/>
                </a:lnTo>
                <a:lnTo>
                  <a:pt x="56" y="117"/>
                </a:lnTo>
                <a:lnTo>
                  <a:pt x="59" y="108"/>
                </a:lnTo>
                <a:lnTo>
                  <a:pt x="68" y="99"/>
                </a:lnTo>
                <a:lnTo>
                  <a:pt x="79" y="89"/>
                </a:lnTo>
                <a:lnTo>
                  <a:pt x="93" y="80"/>
                </a:lnTo>
                <a:lnTo>
                  <a:pt x="106" y="71"/>
                </a:lnTo>
                <a:lnTo>
                  <a:pt x="116" y="63"/>
                </a:lnTo>
                <a:lnTo>
                  <a:pt x="130" y="52"/>
                </a:lnTo>
                <a:lnTo>
                  <a:pt x="143" y="39"/>
                </a:lnTo>
                <a:lnTo>
                  <a:pt x="153" y="26"/>
                </a:lnTo>
                <a:lnTo>
                  <a:pt x="162" y="15"/>
                </a:lnTo>
                <a:lnTo>
                  <a:pt x="170" y="5"/>
                </a:lnTo>
                <a:lnTo>
                  <a:pt x="176" y="0"/>
                </a:lnTo>
                <a:close/>
              </a:path>
            </a:pathLst>
          </a:custGeom>
          <a:solidFill>
            <a:srgbClr val="E7B552"/>
          </a:solidFill>
          <a:ln w="0">
            <a:noFill/>
            <a:prstDash val="solid"/>
            <a:round/>
            <a:headEnd/>
            <a:tailEnd/>
          </a:ln>
        </p:spPr>
        <p:txBody>
          <a:bodyPr/>
          <a:lstStyle/>
          <a:p>
            <a:endParaRPr lang="zh-CN" altLang="en-US"/>
          </a:p>
        </p:txBody>
      </p:sp>
      <p:sp>
        <p:nvSpPr>
          <p:cNvPr id="26637" name="Freeform 61"/>
          <p:cNvSpPr>
            <a:spLocks noChangeAspect="1" noEditPoints="1"/>
          </p:cNvSpPr>
          <p:nvPr/>
        </p:nvSpPr>
        <p:spPr bwMode="auto">
          <a:xfrm>
            <a:off x="6623050" y="4186238"/>
            <a:ext cx="544513" cy="612775"/>
          </a:xfrm>
          <a:custGeom>
            <a:avLst/>
            <a:gdLst>
              <a:gd name="T0" fmla="*/ 2147483647 w 219"/>
              <a:gd name="T1" fmla="*/ 2147483647 h 246"/>
              <a:gd name="T2" fmla="*/ 2147483647 w 219"/>
              <a:gd name="T3" fmla="*/ 2147483647 h 246"/>
              <a:gd name="T4" fmla="*/ 2147483647 w 219"/>
              <a:gd name="T5" fmla="*/ 2147483647 h 246"/>
              <a:gd name="T6" fmla="*/ 2147483647 w 219"/>
              <a:gd name="T7" fmla="*/ 2147483647 h 246"/>
              <a:gd name="T8" fmla="*/ 2147483647 w 219"/>
              <a:gd name="T9" fmla="*/ 2147483647 h 246"/>
              <a:gd name="T10" fmla="*/ 2147483647 w 219"/>
              <a:gd name="T11" fmla="*/ 2147483647 h 246"/>
              <a:gd name="T12" fmla="*/ 2147483647 w 219"/>
              <a:gd name="T13" fmla="*/ 2147483647 h 246"/>
              <a:gd name="T14" fmla="*/ 2147483647 w 219"/>
              <a:gd name="T15" fmla="*/ 2147483647 h 246"/>
              <a:gd name="T16" fmla="*/ 2147483647 w 219"/>
              <a:gd name="T17" fmla="*/ 2147483647 h 246"/>
              <a:gd name="T18" fmla="*/ 2147483647 w 219"/>
              <a:gd name="T19" fmla="*/ 2147483647 h 246"/>
              <a:gd name="T20" fmla="*/ 2147483647 w 219"/>
              <a:gd name="T21" fmla="*/ 2147483647 h 246"/>
              <a:gd name="T22" fmla="*/ 2147483647 w 219"/>
              <a:gd name="T23" fmla="*/ 2147483647 h 246"/>
              <a:gd name="T24" fmla="*/ 2147483647 w 219"/>
              <a:gd name="T25" fmla="*/ 2147483647 h 246"/>
              <a:gd name="T26" fmla="*/ 2147483647 w 219"/>
              <a:gd name="T27" fmla="*/ 0 h 246"/>
              <a:gd name="T28" fmla="*/ 2147483647 w 219"/>
              <a:gd name="T29" fmla="*/ 2147483647 h 246"/>
              <a:gd name="T30" fmla="*/ 2147483647 w 219"/>
              <a:gd name="T31" fmla="*/ 2147483647 h 246"/>
              <a:gd name="T32" fmla="*/ 2147483647 w 219"/>
              <a:gd name="T33" fmla="*/ 2147483647 h 246"/>
              <a:gd name="T34" fmla="*/ 2147483647 w 219"/>
              <a:gd name="T35" fmla="*/ 2147483647 h 246"/>
              <a:gd name="T36" fmla="*/ 2147483647 w 219"/>
              <a:gd name="T37" fmla="*/ 2147483647 h 246"/>
              <a:gd name="T38" fmla="*/ 2147483647 w 219"/>
              <a:gd name="T39" fmla="*/ 2147483647 h 246"/>
              <a:gd name="T40" fmla="*/ 2147483647 w 219"/>
              <a:gd name="T41" fmla="*/ 2147483647 h 246"/>
              <a:gd name="T42" fmla="*/ 2147483647 w 219"/>
              <a:gd name="T43" fmla="*/ 2147483647 h 246"/>
              <a:gd name="T44" fmla="*/ 2147483647 w 219"/>
              <a:gd name="T45" fmla="*/ 2147483647 h 246"/>
              <a:gd name="T46" fmla="*/ 2147483647 w 219"/>
              <a:gd name="T47" fmla="*/ 2147483647 h 246"/>
              <a:gd name="T48" fmla="*/ 2147483647 w 219"/>
              <a:gd name="T49" fmla="*/ 2147483647 h 246"/>
              <a:gd name="T50" fmla="*/ 2147483647 w 219"/>
              <a:gd name="T51" fmla="*/ 2147483647 h 246"/>
              <a:gd name="T52" fmla="*/ 2147483647 w 219"/>
              <a:gd name="T53" fmla="*/ 2147483647 h 246"/>
              <a:gd name="T54" fmla="*/ 2147483647 w 219"/>
              <a:gd name="T55" fmla="*/ 2147483647 h 246"/>
              <a:gd name="T56" fmla="*/ 2147483647 w 219"/>
              <a:gd name="T57" fmla="*/ 2147483647 h 246"/>
              <a:gd name="T58" fmla="*/ 2147483647 w 219"/>
              <a:gd name="T59" fmla="*/ 2147483647 h 246"/>
              <a:gd name="T60" fmla="*/ 2147483647 w 219"/>
              <a:gd name="T61" fmla="*/ 2147483647 h 246"/>
              <a:gd name="T62" fmla="*/ 0 w 219"/>
              <a:gd name="T63" fmla="*/ 2147483647 h 246"/>
              <a:gd name="T64" fmla="*/ 2147483647 w 219"/>
              <a:gd name="T65" fmla="*/ 2147483647 h 246"/>
              <a:gd name="T66" fmla="*/ 2147483647 w 219"/>
              <a:gd name="T67" fmla="*/ 2147483647 h 246"/>
              <a:gd name="T68" fmla="*/ 2147483647 w 219"/>
              <a:gd name="T69" fmla="*/ 2147483647 h 246"/>
              <a:gd name="T70" fmla="*/ 2147483647 w 219"/>
              <a:gd name="T71" fmla="*/ 2147483647 h 2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46"/>
              <a:gd name="T110" fmla="*/ 219 w 219"/>
              <a:gd name="T111" fmla="*/ 246 h 2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46">
                <a:moveTo>
                  <a:pt x="178" y="7"/>
                </a:moveTo>
                <a:lnTo>
                  <a:pt x="183" y="7"/>
                </a:lnTo>
                <a:lnTo>
                  <a:pt x="191" y="9"/>
                </a:lnTo>
                <a:lnTo>
                  <a:pt x="198" y="11"/>
                </a:lnTo>
                <a:lnTo>
                  <a:pt x="206" y="16"/>
                </a:lnTo>
                <a:lnTo>
                  <a:pt x="213" y="24"/>
                </a:lnTo>
                <a:lnTo>
                  <a:pt x="218" y="34"/>
                </a:lnTo>
                <a:lnTo>
                  <a:pt x="219" y="48"/>
                </a:lnTo>
                <a:lnTo>
                  <a:pt x="219" y="114"/>
                </a:lnTo>
                <a:lnTo>
                  <a:pt x="218" y="130"/>
                </a:lnTo>
                <a:lnTo>
                  <a:pt x="213" y="140"/>
                </a:lnTo>
                <a:lnTo>
                  <a:pt x="206" y="148"/>
                </a:lnTo>
                <a:lnTo>
                  <a:pt x="198" y="153"/>
                </a:lnTo>
                <a:lnTo>
                  <a:pt x="191" y="156"/>
                </a:lnTo>
                <a:lnTo>
                  <a:pt x="183" y="158"/>
                </a:lnTo>
                <a:lnTo>
                  <a:pt x="178" y="158"/>
                </a:lnTo>
                <a:lnTo>
                  <a:pt x="176" y="156"/>
                </a:lnTo>
                <a:lnTo>
                  <a:pt x="179" y="154"/>
                </a:lnTo>
                <a:lnTo>
                  <a:pt x="184" y="148"/>
                </a:lnTo>
                <a:lnTo>
                  <a:pt x="190" y="139"/>
                </a:lnTo>
                <a:lnTo>
                  <a:pt x="192" y="126"/>
                </a:lnTo>
                <a:lnTo>
                  <a:pt x="192" y="38"/>
                </a:lnTo>
                <a:lnTo>
                  <a:pt x="190" y="25"/>
                </a:lnTo>
                <a:lnTo>
                  <a:pt x="184" y="17"/>
                </a:lnTo>
                <a:lnTo>
                  <a:pt x="179" y="11"/>
                </a:lnTo>
                <a:lnTo>
                  <a:pt x="176" y="7"/>
                </a:lnTo>
                <a:lnTo>
                  <a:pt x="178" y="7"/>
                </a:lnTo>
                <a:close/>
                <a:moveTo>
                  <a:pt x="46" y="0"/>
                </a:moveTo>
                <a:lnTo>
                  <a:pt x="68" y="1"/>
                </a:lnTo>
                <a:lnTo>
                  <a:pt x="91" y="3"/>
                </a:lnTo>
                <a:lnTo>
                  <a:pt x="114" y="7"/>
                </a:lnTo>
                <a:lnTo>
                  <a:pt x="133" y="14"/>
                </a:lnTo>
                <a:lnTo>
                  <a:pt x="150" y="20"/>
                </a:lnTo>
                <a:lnTo>
                  <a:pt x="160" y="28"/>
                </a:lnTo>
                <a:lnTo>
                  <a:pt x="164" y="35"/>
                </a:lnTo>
                <a:lnTo>
                  <a:pt x="164" y="130"/>
                </a:lnTo>
                <a:lnTo>
                  <a:pt x="162" y="137"/>
                </a:lnTo>
                <a:lnTo>
                  <a:pt x="153" y="146"/>
                </a:lnTo>
                <a:lnTo>
                  <a:pt x="141" y="156"/>
                </a:lnTo>
                <a:lnTo>
                  <a:pt x="127" y="167"/>
                </a:lnTo>
                <a:lnTo>
                  <a:pt x="114" y="176"/>
                </a:lnTo>
                <a:lnTo>
                  <a:pt x="103" y="182"/>
                </a:lnTo>
                <a:lnTo>
                  <a:pt x="90" y="193"/>
                </a:lnTo>
                <a:lnTo>
                  <a:pt x="77" y="206"/>
                </a:lnTo>
                <a:lnTo>
                  <a:pt x="67" y="219"/>
                </a:lnTo>
                <a:lnTo>
                  <a:pt x="57" y="232"/>
                </a:lnTo>
                <a:lnTo>
                  <a:pt x="49" y="241"/>
                </a:lnTo>
                <a:lnTo>
                  <a:pt x="44" y="246"/>
                </a:lnTo>
                <a:lnTo>
                  <a:pt x="40" y="246"/>
                </a:lnTo>
                <a:lnTo>
                  <a:pt x="33" y="232"/>
                </a:lnTo>
                <a:lnTo>
                  <a:pt x="30" y="218"/>
                </a:lnTo>
                <a:lnTo>
                  <a:pt x="34" y="204"/>
                </a:lnTo>
                <a:lnTo>
                  <a:pt x="39" y="191"/>
                </a:lnTo>
                <a:lnTo>
                  <a:pt x="47" y="179"/>
                </a:lnTo>
                <a:lnTo>
                  <a:pt x="53" y="169"/>
                </a:lnTo>
                <a:lnTo>
                  <a:pt x="58" y="163"/>
                </a:lnTo>
                <a:lnTo>
                  <a:pt x="60" y="159"/>
                </a:lnTo>
                <a:lnTo>
                  <a:pt x="56" y="158"/>
                </a:lnTo>
                <a:lnTo>
                  <a:pt x="47" y="155"/>
                </a:lnTo>
                <a:lnTo>
                  <a:pt x="35" y="154"/>
                </a:lnTo>
                <a:lnTo>
                  <a:pt x="23" y="151"/>
                </a:lnTo>
                <a:lnTo>
                  <a:pt x="11" y="148"/>
                </a:lnTo>
                <a:lnTo>
                  <a:pt x="2" y="142"/>
                </a:lnTo>
                <a:lnTo>
                  <a:pt x="0" y="136"/>
                </a:lnTo>
                <a:lnTo>
                  <a:pt x="1" y="126"/>
                </a:lnTo>
                <a:lnTo>
                  <a:pt x="3" y="111"/>
                </a:lnTo>
                <a:lnTo>
                  <a:pt x="7" y="93"/>
                </a:lnTo>
                <a:lnTo>
                  <a:pt x="12" y="71"/>
                </a:lnTo>
                <a:lnTo>
                  <a:pt x="19" y="51"/>
                </a:lnTo>
                <a:lnTo>
                  <a:pt x="25" y="30"/>
                </a:lnTo>
                <a:lnTo>
                  <a:pt x="32" y="14"/>
                </a:lnTo>
                <a:lnTo>
                  <a:pt x="39" y="3"/>
                </a:lnTo>
                <a:lnTo>
                  <a:pt x="46" y="0"/>
                </a:lnTo>
                <a:close/>
              </a:path>
            </a:pathLst>
          </a:custGeom>
          <a:solidFill>
            <a:srgbClr val="E7B552"/>
          </a:solidFill>
          <a:ln w="0">
            <a:noFill/>
            <a:prstDash val="solid"/>
            <a:round/>
            <a:headEnd/>
            <a:tailEnd/>
          </a:ln>
        </p:spPr>
        <p:txBody>
          <a:bodyPr/>
          <a:lstStyle/>
          <a:p>
            <a:endParaRPr lang="zh-CN" altLang="en-US"/>
          </a:p>
        </p:txBody>
      </p:sp>
      <p:cxnSp>
        <p:nvCxnSpPr>
          <p:cNvPr id="24" name="直接连接符 23"/>
          <p:cNvCxnSpPr/>
          <p:nvPr/>
        </p:nvCxnSpPr>
        <p:spPr>
          <a:xfrm>
            <a:off x="0" y="814388"/>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783829" y="21714"/>
            <a:ext cx="3463925" cy="646113"/>
          </a:xfrm>
          <a:prstGeom prst="rect">
            <a:avLst/>
          </a:prstGeom>
          <a:noFill/>
        </p:spPr>
        <p:txBody>
          <a:bodyPr>
            <a:spAutoFit/>
          </a:bodyPr>
          <a:lstStyle/>
          <a:p>
            <a:pPr fontAlgn="auto">
              <a:spcBef>
                <a:spcPts val="0"/>
              </a:spcBef>
              <a:spcAft>
                <a:spcPts val="0"/>
              </a:spcAft>
              <a:defRPr/>
            </a:pPr>
            <a:r>
              <a:rPr lang="zh-CN" altLang="en-US" sz="3600" b="1" dirty="0">
                <a:solidFill>
                  <a:schemeClr val="tx2">
                    <a:lumMod val="50000"/>
                  </a:schemeClr>
                </a:solidFill>
                <a:latin typeface="微软雅黑" pitchFamily="34" charset="-122"/>
                <a:ea typeface="微软雅黑" pitchFamily="34" charset="-122"/>
              </a:rPr>
              <a:t>人格的基本特征</a:t>
            </a:r>
          </a:p>
        </p:txBody>
      </p:sp>
      <p:sp>
        <p:nvSpPr>
          <p:cNvPr id="26640" name="TextBox 25"/>
          <p:cNvSpPr txBox="1">
            <a:spLocks noChangeArrowheads="1"/>
          </p:cNvSpPr>
          <p:nvPr/>
        </p:nvSpPr>
        <p:spPr bwMode="auto">
          <a:xfrm>
            <a:off x="1480616" y="858327"/>
            <a:ext cx="1890713" cy="369887"/>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29" name="矩形 28"/>
          <p:cNvSpPr/>
          <p:nvPr/>
        </p:nvSpPr>
        <p:spPr>
          <a:xfrm flipH="1">
            <a:off x="1205979" y="528127"/>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0" name="椭圆 29"/>
          <p:cNvSpPr/>
          <p:nvPr/>
        </p:nvSpPr>
        <p:spPr>
          <a:xfrm>
            <a:off x="40754" y="491614"/>
            <a:ext cx="114300" cy="112713"/>
          </a:xfrm>
          <a:prstGeom prst="ellipse">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1" name="矩形 30"/>
          <p:cNvSpPr/>
          <p:nvPr/>
        </p:nvSpPr>
        <p:spPr>
          <a:xfrm>
            <a:off x="1132840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2" name="矩形 31"/>
          <p:cNvSpPr/>
          <p:nvPr/>
        </p:nvSpPr>
        <p:spPr>
          <a:xfrm>
            <a:off x="11445875"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3" name="矩形 32"/>
          <p:cNvSpPr/>
          <p:nvPr/>
        </p:nvSpPr>
        <p:spPr>
          <a:xfrm>
            <a:off x="1156335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4" name="矩形 33"/>
          <p:cNvSpPr/>
          <p:nvPr/>
        </p:nvSpPr>
        <p:spPr>
          <a:xfrm>
            <a:off x="1132840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5" name="矩形 34"/>
          <p:cNvSpPr/>
          <p:nvPr/>
        </p:nvSpPr>
        <p:spPr>
          <a:xfrm>
            <a:off x="11445875"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6" name="矩形 35"/>
          <p:cNvSpPr/>
          <p:nvPr/>
        </p:nvSpPr>
        <p:spPr>
          <a:xfrm>
            <a:off x="1156335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7" name="矩形 36"/>
          <p:cNvSpPr/>
          <p:nvPr/>
        </p:nvSpPr>
        <p:spPr>
          <a:xfrm>
            <a:off x="1132840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8" name="矩形 37"/>
          <p:cNvSpPr/>
          <p:nvPr/>
        </p:nvSpPr>
        <p:spPr>
          <a:xfrm>
            <a:off x="11445875"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矩形 38"/>
          <p:cNvSpPr/>
          <p:nvPr/>
        </p:nvSpPr>
        <p:spPr>
          <a:xfrm>
            <a:off x="1156335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0" name="矩形 39"/>
          <p:cNvSpPr/>
          <p:nvPr/>
        </p:nvSpPr>
        <p:spPr>
          <a:xfrm rot="20400000">
            <a:off x="1078979" y="428114"/>
            <a:ext cx="300037" cy="3016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1" name="矩形 40"/>
          <p:cNvSpPr/>
          <p:nvPr/>
        </p:nvSpPr>
        <p:spPr>
          <a:xfrm rot="7200000">
            <a:off x="761478" y="307465"/>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2" name="矩形 41"/>
          <p:cNvSpPr/>
          <p:nvPr/>
        </p:nvSpPr>
        <p:spPr>
          <a:xfrm rot="3480000">
            <a:off x="862286" y="735295"/>
            <a:ext cx="11112"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3" name="矩形 42"/>
          <p:cNvSpPr/>
          <p:nvPr/>
        </p:nvSpPr>
        <p:spPr>
          <a:xfrm rot="19920000">
            <a:off x="1477441" y="878964"/>
            <a:ext cx="11113" cy="179388"/>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4" name="矩形 43"/>
          <p:cNvSpPr/>
          <p:nvPr/>
        </p:nvSpPr>
        <p:spPr>
          <a:xfrm rot="7200000">
            <a:off x="1703660" y="765458"/>
            <a:ext cx="11113"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676275" y="1169988"/>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6" name="矩形 45"/>
          <p:cNvSpPr/>
          <p:nvPr/>
        </p:nvSpPr>
        <p:spPr>
          <a:xfrm rot="5400000">
            <a:off x="723379" y="540827"/>
            <a:ext cx="11112"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nvGrpSpPr>
          <p:cNvPr id="47" name="组合 64"/>
          <p:cNvGrpSpPr>
            <a:grpSpLocks/>
          </p:cNvGrpSpPr>
          <p:nvPr/>
        </p:nvGrpSpPr>
        <p:grpSpPr bwMode="auto">
          <a:xfrm>
            <a:off x="832916" y="182052"/>
            <a:ext cx="793750" cy="793750"/>
            <a:chOff x="4111924" y="2369389"/>
            <a:chExt cx="793630" cy="793630"/>
          </a:xfrm>
        </p:grpSpPr>
        <p:sp>
          <p:nvSpPr>
            <p:cNvPr id="48" name="弧形 47"/>
            <p:cNvSpPr/>
            <p:nvPr/>
          </p:nvSpPr>
          <p:spPr>
            <a:xfrm rot="11270924">
              <a:off x="4194462" y="2423356"/>
              <a:ext cx="628555" cy="628555"/>
            </a:xfrm>
            <a:prstGeom prst="arc">
              <a:avLst>
                <a:gd name="adj1" fmla="val 87202"/>
                <a:gd name="adj2" fmla="val 10487054"/>
              </a:avLst>
            </a:prstGeom>
            <a:noFill/>
            <a:ln w="6350" cap="flat" cmpd="sng" algn="ctr">
              <a:solidFill>
                <a:sysClr val="windowText" lastClr="000000"/>
              </a:solidFill>
              <a:prstDash val="sysDot"/>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49" name="椭圆 48"/>
            <p:cNvSpPr/>
            <p:nvPr/>
          </p:nvSpPr>
          <p:spPr>
            <a:xfrm>
              <a:off x="4111924" y="2369389"/>
              <a:ext cx="793630" cy="793630"/>
            </a:xfrm>
            <a:prstGeom prst="ellipse">
              <a:avLst/>
            </a:prstGeom>
            <a:no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pic>
        <p:nvPicPr>
          <p:cNvPr id="52"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8" presetClass="emph" presetSubtype="0" fill="hold" grpId="1" nodeType="withEffect">
                                  <p:stCondLst>
                                    <p:cond delay="0"/>
                                  </p:stCondLst>
                                  <p:childTnLst>
                                    <p:animRot by="12000000">
                                      <p:cBhvr>
                                        <p:cTn id="16" dur="1000" fill="hold"/>
                                        <p:tgtEl>
                                          <p:spTgt spid="40"/>
                                        </p:tgtEl>
                                        <p:attrNameLst>
                                          <p:attrName>r</p:attrName>
                                        </p:attrNameLst>
                                      </p:cBhvr>
                                    </p:animRot>
                                  </p:childTnLst>
                                </p:cTn>
                              </p:par>
                              <p:par>
                                <p:cTn id="17" presetID="22" presetClass="entr" presetSubtype="1" fill="hold" grpId="0" nodeType="withEffect">
                                  <p:stCondLst>
                                    <p:cond delay="15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250"/>
                                        <p:tgtEl>
                                          <p:spTgt spid="41"/>
                                        </p:tgtEl>
                                      </p:cBhvr>
                                    </p:animEffect>
                                  </p:childTnLst>
                                </p:cTn>
                              </p:par>
                              <p:par>
                                <p:cTn id="20" presetID="64" presetClass="path" presetSubtype="0" fill="hold" grpId="1" nodeType="withEffect">
                                  <p:stCondLst>
                                    <p:cond delay="150"/>
                                  </p:stCondLst>
                                  <p:childTnLst>
                                    <p:animMotion origin="layout" path="M -3.33333E-6 -4.07407E-6 L -0.01901 -0.0206 " pathEditMode="relative" rAng="0" ptsTypes="AA">
                                      <p:cBhvr>
                                        <p:cTn id="21" dur="500" fill="hold"/>
                                        <p:tgtEl>
                                          <p:spTgt spid="41"/>
                                        </p:tgtEl>
                                        <p:attrNameLst>
                                          <p:attrName>ppt_x</p:attrName>
                                          <p:attrName>ppt_y</p:attrName>
                                        </p:attrNameLst>
                                      </p:cBhvr>
                                      <p:rCtr x="-10" y="-10"/>
                                    </p:animMotion>
                                  </p:childTnLst>
                                </p:cTn>
                              </p:par>
                              <p:par>
                                <p:cTn id="22" presetID="22" presetClass="exit" presetSubtype="4" fill="hold" grpId="2" nodeType="withEffect">
                                  <p:stCondLst>
                                    <p:cond delay="400"/>
                                  </p:stCondLst>
                                  <p:childTnLst>
                                    <p:animEffect transition="out" filter="wipe(down)">
                                      <p:cBhvr>
                                        <p:cTn id="23" dur="250"/>
                                        <p:tgtEl>
                                          <p:spTgt spid="41"/>
                                        </p:tgtEl>
                                      </p:cBhvr>
                                    </p:animEffect>
                                    <p:set>
                                      <p:cBhvr>
                                        <p:cTn id="24" dur="1" fill="hold">
                                          <p:stCondLst>
                                            <p:cond delay="249"/>
                                          </p:stCondLst>
                                        </p:cTn>
                                        <p:tgtEl>
                                          <p:spTgt spid="41"/>
                                        </p:tgtEl>
                                        <p:attrNameLst>
                                          <p:attrName>style.visibility</p:attrName>
                                        </p:attrNameLst>
                                      </p:cBhvr>
                                      <p:to>
                                        <p:strVal val="hidden"/>
                                      </p:to>
                                    </p:set>
                                  </p:childTnLst>
                                </p:cTn>
                              </p:par>
                              <p:par>
                                <p:cTn id="25" presetID="22" presetClass="entr" presetSubtype="2" fill="hold" grpId="0" nodeType="withEffect">
                                  <p:stCondLst>
                                    <p:cond delay="300"/>
                                  </p:stCondLst>
                                  <p:childTnLst>
                                    <p:set>
                                      <p:cBhvr>
                                        <p:cTn id="26" dur="1" fill="hold">
                                          <p:stCondLst>
                                            <p:cond delay="0"/>
                                          </p:stCondLst>
                                        </p:cTn>
                                        <p:tgtEl>
                                          <p:spTgt spid="42"/>
                                        </p:tgtEl>
                                        <p:attrNameLst>
                                          <p:attrName>style.visibility</p:attrName>
                                        </p:attrNameLst>
                                      </p:cBhvr>
                                      <p:to>
                                        <p:strVal val="visible"/>
                                      </p:to>
                                    </p:set>
                                    <p:animEffect transition="in" filter="wipe(right)">
                                      <p:cBhvr>
                                        <p:cTn id="27" dur="250"/>
                                        <p:tgtEl>
                                          <p:spTgt spid="42"/>
                                        </p:tgtEl>
                                      </p:cBhvr>
                                    </p:animEffect>
                                  </p:childTnLst>
                                </p:cTn>
                              </p:par>
                              <p:par>
                                <p:cTn id="28" presetID="64" presetClass="path" presetSubtype="0" fill="hold" grpId="1" nodeType="withEffect">
                                  <p:stCondLst>
                                    <p:cond delay="300"/>
                                  </p:stCondLst>
                                  <p:childTnLst>
                                    <p:animMotion origin="layout" path="M 3.33333E-6 -2.59259E-6 L -0.02175 0.02431 " pathEditMode="relative" rAng="0" ptsTypes="AA">
                                      <p:cBhvr>
                                        <p:cTn id="29" dur="500" fill="hold"/>
                                        <p:tgtEl>
                                          <p:spTgt spid="42"/>
                                        </p:tgtEl>
                                        <p:attrNameLst>
                                          <p:attrName>ppt_x</p:attrName>
                                          <p:attrName>ppt_y</p:attrName>
                                        </p:attrNameLst>
                                      </p:cBhvr>
                                      <p:rCtr x="-11" y="12"/>
                                    </p:animMotion>
                                  </p:childTnLst>
                                </p:cTn>
                              </p:par>
                              <p:par>
                                <p:cTn id="30" presetID="22" presetClass="exit" presetSubtype="2" fill="hold" grpId="2" nodeType="withEffect">
                                  <p:stCondLst>
                                    <p:cond delay="500"/>
                                  </p:stCondLst>
                                  <p:childTnLst>
                                    <p:animEffect transition="out" filter="wipe(right)">
                                      <p:cBhvr>
                                        <p:cTn id="31" dur="250"/>
                                        <p:tgtEl>
                                          <p:spTgt spid="42"/>
                                        </p:tgtEl>
                                      </p:cBhvr>
                                    </p:animEffect>
                                    <p:set>
                                      <p:cBhvr>
                                        <p:cTn id="32" dur="1" fill="hold">
                                          <p:stCondLst>
                                            <p:cond delay="249"/>
                                          </p:stCondLst>
                                        </p:cTn>
                                        <p:tgtEl>
                                          <p:spTgt spid="42"/>
                                        </p:tgtEl>
                                        <p:attrNameLst>
                                          <p:attrName>style.visibility</p:attrName>
                                        </p:attrNameLst>
                                      </p:cBhvr>
                                      <p:to>
                                        <p:strVal val="hidden"/>
                                      </p:to>
                                    </p:set>
                                  </p:childTnLst>
                                </p:cTn>
                              </p:par>
                              <p:par>
                                <p:cTn id="33" presetID="22" presetClass="entr" presetSubtype="1"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250"/>
                                        <p:tgtEl>
                                          <p:spTgt spid="43"/>
                                        </p:tgtEl>
                                      </p:cBhvr>
                                    </p:animEffect>
                                  </p:childTnLst>
                                </p:cTn>
                              </p:par>
                              <p:par>
                                <p:cTn id="36" presetID="64" presetClass="path" presetSubtype="0" fill="hold" grpId="1" nodeType="withEffect">
                                  <p:stCondLst>
                                    <p:cond delay="250"/>
                                  </p:stCondLst>
                                  <p:childTnLst>
                                    <p:animMotion origin="layout" path="M 2.70833E-6 -3.33333E-6 L 0.0082 0.02709 " pathEditMode="relative" rAng="0" ptsTypes="AA">
                                      <p:cBhvr>
                                        <p:cTn id="37" dur="500" fill="hold"/>
                                        <p:tgtEl>
                                          <p:spTgt spid="43"/>
                                        </p:tgtEl>
                                        <p:attrNameLst>
                                          <p:attrName>ppt_x</p:attrName>
                                          <p:attrName>ppt_y</p:attrName>
                                        </p:attrNameLst>
                                      </p:cBhvr>
                                      <p:rCtr x="4" y="13"/>
                                    </p:animMotion>
                                  </p:childTnLst>
                                </p:cTn>
                              </p:par>
                              <p:par>
                                <p:cTn id="38" presetID="22" presetClass="exit" presetSubtype="1" fill="hold" grpId="2" nodeType="withEffect">
                                  <p:stCondLst>
                                    <p:cond delay="500"/>
                                  </p:stCondLst>
                                  <p:childTnLst>
                                    <p:animEffect transition="out" filter="wipe(up)">
                                      <p:cBhvr>
                                        <p:cTn id="39" dur="250"/>
                                        <p:tgtEl>
                                          <p:spTgt spid="43"/>
                                        </p:tgtEl>
                                      </p:cBhvr>
                                    </p:animEffect>
                                    <p:set>
                                      <p:cBhvr>
                                        <p:cTn id="40" dur="1" fill="hold">
                                          <p:stCondLst>
                                            <p:cond delay="249"/>
                                          </p:stCondLst>
                                        </p:cTn>
                                        <p:tgtEl>
                                          <p:spTgt spid="43"/>
                                        </p:tgtEl>
                                        <p:attrNameLst>
                                          <p:attrName>style.visibility</p:attrName>
                                        </p:attrNameLst>
                                      </p:cBhvr>
                                      <p:to>
                                        <p:strVal val="hidden"/>
                                      </p:to>
                                    </p:set>
                                  </p:childTnLst>
                                </p:cTn>
                              </p:par>
                              <p:par>
                                <p:cTn id="41" presetID="22" presetClass="entr" presetSubtype="1"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up)">
                                      <p:cBhvr>
                                        <p:cTn id="43" dur="250"/>
                                        <p:tgtEl>
                                          <p:spTgt spid="44"/>
                                        </p:tgtEl>
                                      </p:cBhvr>
                                    </p:animEffect>
                                  </p:childTnLst>
                                </p:cTn>
                              </p:par>
                              <p:par>
                                <p:cTn id="44" presetID="64" presetClass="path" presetSubtype="0" fill="hold" grpId="1" nodeType="withEffect">
                                  <p:stCondLst>
                                    <p:cond delay="0"/>
                                  </p:stCondLst>
                                  <p:childTnLst>
                                    <p:animMotion origin="layout" path="M 3.125E-6 -7.40741E-7 L 0.02291 0.02407 " pathEditMode="relative" rAng="0" ptsTypes="AA">
                                      <p:cBhvr>
                                        <p:cTn id="45" dur="500" fill="hold"/>
                                        <p:tgtEl>
                                          <p:spTgt spid="44"/>
                                        </p:tgtEl>
                                        <p:attrNameLst>
                                          <p:attrName>ppt_x</p:attrName>
                                          <p:attrName>ppt_y</p:attrName>
                                        </p:attrNameLst>
                                      </p:cBhvr>
                                      <p:rCtr x="11" y="12"/>
                                    </p:animMotion>
                                  </p:childTnLst>
                                </p:cTn>
                              </p:par>
                              <p:par>
                                <p:cTn id="46" presetID="22" presetClass="exit" presetSubtype="1" fill="hold" grpId="2" nodeType="withEffect">
                                  <p:stCondLst>
                                    <p:cond delay="250"/>
                                  </p:stCondLst>
                                  <p:childTnLst>
                                    <p:animEffect transition="out" filter="wipe(up)">
                                      <p:cBhvr>
                                        <p:cTn id="47" dur="100"/>
                                        <p:tgtEl>
                                          <p:spTgt spid="44"/>
                                        </p:tgtEl>
                                      </p:cBhvr>
                                    </p:animEffect>
                                    <p:set>
                                      <p:cBhvr>
                                        <p:cTn id="48" dur="1" fill="hold">
                                          <p:stCondLst>
                                            <p:cond delay="99"/>
                                          </p:stCondLst>
                                        </p:cTn>
                                        <p:tgtEl>
                                          <p:spTgt spid="44"/>
                                        </p:tgtEl>
                                        <p:attrNameLst>
                                          <p:attrName>style.visibility</p:attrName>
                                        </p:attrNameLst>
                                      </p:cBhvr>
                                      <p:to>
                                        <p:strVal val="hidden"/>
                                      </p:to>
                                    </p:set>
                                  </p:childTnLst>
                                </p:cTn>
                              </p:par>
                              <p:par>
                                <p:cTn id="49" presetID="22" presetClass="entr" presetSubtype="1" fill="hold" grpId="0" nodeType="withEffect">
                                  <p:stCondLst>
                                    <p:cond delay="10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250"/>
                                        <p:tgtEl>
                                          <p:spTgt spid="45"/>
                                        </p:tgtEl>
                                      </p:cBhvr>
                                    </p:animEffect>
                                  </p:childTnLst>
                                </p:cTn>
                              </p:par>
                              <p:par>
                                <p:cTn id="52" presetID="64" presetClass="path" presetSubtype="0" fill="hold" grpId="1" nodeType="withEffect">
                                  <p:stCondLst>
                                    <p:cond delay="100"/>
                                  </p:stCondLst>
                                  <p:childTnLst>
                                    <p:animMotion origin="layout" path="M 6.25E-7 1.11111E-6 L 6.25E-7 0.04699 " pathEditMode="relative" rAng="0" ptsTypes="AA">
                                      <p:cBhvr>
                                        <p:cTn id="53" dur="500" fill="hold"/>
                                        <p:tgtEl>
                                          <p:spTgt spid="45"/>
                                        </p:tgtEl>
                                        <p:attrNameLst>
                                          <p:attrName>ppt_x</p:attrName>
                                          <p:attrName>ppt_y</p:attrName>
                                        </p:attrNameLst>
                                      </p:cBhvr>
                                      <p:rCtr x="0" y="23"/>
                                    </p:animMotion>
                                  </p:childTnLst>
                                </p:cTn>
                              </p:par>
                              <p:par>
                                <p:cTn id="54" presetID="22" presetClass="exit" presetSubtype="1" fill="hold" grpId="2" nodeType="withEffect">
                                  <p:stCondLst>
                                    <p:cond delay="350"/>
                                  </p:stCondLst>
                                  <p:childTnLst>
                                    <p:animEffect transition="out" filter="wipe(up)">
                                      <p:cBhvr>
                                        <p:cTn id="55" dur="150"/>
                                        <p:tgtEl>
                                          <p:spTgt spid="45"/>
                                        </p:tgtEl>
                                      </p:cBhvr>
                                    </p:animEffect>
                                    <p:set>
                                      <p:cBhvr>
                                        <p:cTn id="56" dur="1" fill="hold">
                                          <p:stCondLst>
                                            <p:cond delay="149"/>
                                          </p:stCondLst>
                                        </p:cTn>
                                        <p:tgtEl>
                                          <p:spTgt spid="45"/>
                                        </p:tgtEl>
                                        <p:attrNameLst>
                                          <p:attrName>style.visibility</p:attrName>
                                        </p:attrNameLst>
                                      </p:cBhvr>
                                      <p:to>
                                        <p:strVal val="hidden"/>
                                      </p:to>
                                    </p:set>
                                  </p:childTnLst>
                                </p:cTn>
                              </p:par>
                              <p:par>
                                <p:cTn id="57" presetID="22" presetClass="entr" presetSubtype="2" fill="hold" grpId="0" nodeType="withEffect">
                                  <p:stCondLst>
                                    <p:cond delay="6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250"/>
                                        <p:tgtEl>
                                          <p:spTgt spid="46"/>
                                        </p:tgtEl>
                                      </p:cBhvr>
                                    </p:animEffect>
                                  </p:childTnLst>
                                </p:cTn>
                              </p:par>
                              <p:par>
                                <p:cTn id="60" presetID="64" presetClass="path" presetSubtype="0" fill="hold" grpId="1" nodeType="withEffect">
                                  <p:stCondLst>
                                    <p:cond delay="60"/>
                                  </p:stCondLst>
                                  <p:childTnLst>
                                    <p:animMotion origin="layout" path="M 1.66667E-6 -1.85185E-6 L -0.02526 -0.00116 " pathEditMode="relative" rAng="0" ptsTypes="AA">
                                      <p:cBhvr>
                                        <p:cTn id="61" dur="500" fill="hold"/>
                                        <p:tgtEl>
                                          <p:spTgt spid="46"/>
                                        </p:tgtEl>
                                        <p:attrNameLst>
                                          <p:attrName>ppt_x</p:attrName>
                                          <p:attrName>ppt_y</p:attrName>
                                        </p:attrNameLst>
                                      </p:cBhvr>
                                      <p:rCtr x="-13" y="-1"/>
                                    </p:animMotion>
                                  </p:childTnLst>
                                </p:cTn>
                              </p:par>
                              <p:par>
                                <p:cTn id="62" presetID="22" presetClass="exit" presetSubtype="2" fill="hold" grpId="2" nodeType="withEffect">
                                  <p:stCondLst>
                                    <p:cond delay="310"/>
                                  </p:stCondLst>
                                  <p:childTnLst>
                                    <p:animEffect transition="out" filter="wipe(right)">
                                      <p:cBhvr>
                                        <p:cTn id="63" dur="150"/>
                                        <p:tgtEl>
                                          <p:spTgt spid="46"/>
                                        </p:tgtEl>
                                      </p:cBhvr>
                                    </p:animEffect>
                                    <p:set>
                                      <p:cBhvr>
                                        <p:cTn id="64" dur="1" fill="hold">
                                          <p:stCondLst>
                                            <p:cond delay="149"/>
                                          </p:stCondLst>
                                        </p:cTn>
                                        <p:tgtEl>
                                          <p:spTgt spid="46"/>
                                        </p:tgtEl>
                                        <p:attrNameLst>
                                          <p:attrName>style.visibility</p:attrName>
                                        </p:attrNameLst>
                                      </p:cBhvr>
                                      <p:to>
                                        <p:strVal val="hidden"/>
                                      </p:to>
                                    </p:set>
                                  </p:childTnLst>
                                </p:cTn>
                              </p:par>
                              <p:par>
                                <p:cTn id="65" presetID="22" presetClass="entr" presetSubtype="8"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left)">
                                      <p:cBhvr>
                                        <p:cTn id="67" dur="250"/>
                                        <p:tgtEl>
                                          <p:spTgt spid="47"/>
                                        </p:tgtEl>
                                      </p:cBhvr>
                                    </p:animEffect>
                                  </p:childTnLst>
                                </p:cTn>
                              </p:par>
                              <p:par>
                                <p:cTn id="68" presetID="8" presetClass="emph" presetSubtype="0" fill="hold" nodeType="withEffect">
                                  <p:stCondLst>
                                    <p:cond delay="250"/>
                                  </p:stCondLst>
                                  <p:childTnLst>
                                    <p:animRot by="5400000">
                                      <p:cBhvr>
                                        <p:cTn id="69" dur="500" fill="hold"/>
                                        <p:tgtEl>
                                          <p:spTgt spid="47"/>
                                        </p:tgtEl>
                                        <p:attrNameLst>
                                          <p:attrName>r</p:attrName>
                                        </p:attrNameLst>
                                      </p:cBhvr>
                                    </p:animRot>
                                  </p:childTnLst>
                                </p:cTn>
                              </p:par>
                              <p:par>
                                <p:cTn id="70" presetID="22" presetClass="exit" presetSubtype="4" fill="hold" nodeType="withEffect">
                                  <p:stCondLst>
                                    <p:cond delay="250"/>
                                  </p:stCondLst>
                                  <p:childTnLst>
                                    <p:animEffect transition="out" filter="wipe(down)">
                                      <p:cBhvr>
                                        <p:cTn id="71" dur="500"/>
                                        <p:tgtEl>
                                          <p:spTgt spid="47"/>
                                        </p:tgtEl>
                                      </p:cBhvr>
                                    </p:animEffect>
                                    <p:set>
                                      <p:cBhvr>
                                        <p:cTn id="72" dur="1" fill="hold">
                                          <p:stCondLst>
                                            <p:cond delay="499"/>
                                          </p:stCondLst>
                                        </p:cTn>
                                        <p:tgtEl>
                                          <p:spTgt spid="47"/>
                                        </p:tgtEl>
                                        <p:attrNameLst>
                                          <p:attrName>style.visibility</p:attrName>
                                        </p:attrNameLst>
                                      </p:cBhvr>
                                      <p:to>
                                        <p:strVal val="hidden"/>
                                      </p:to>
                                    </p:set>
                                  </p:childTnLst>
                                </p:cTn>
                              </p:par>
                              <p:par>
                                <p:cTn id="73" presetID="63" presetClass="path" presetSubtype="0" fill="hold" grpId="2" nodeType="withEffect">
                                  <p:stCondLst>
                                    <p:cond delay="500"/>
                                  </p:stCondLst>
                                  <p:childTnLst>
                                    <p:animMotion origin="layout" path="M -3.95833E-6 -3.7037E-7 L 0.39857 0.0044 " pathEditMode="relative" rAng="0" ptsTypes="AA">
                                      <p:cBhvr>
                                        <p:cTn id="74" dur="1000" fill="hold"/>
                                        <p:tgtEl>
                                          <p:spTgt spid="40"/>
                                        </p:tgtEl>
                                        <p:attrNameLst>
                                          <p:attrName>ppt_x</p:attrName>
                                          <p:attrName>ppt_y</p:attrName>
                                        </p:attrNameLst>
                                      </p:cBhvr>
                                      <p:rCtr x="199" y="2"/>
                                    </p:animMotion>
                                  </p:childTnLst>
                                </p:cTn>
                              </p:par>
                              <p:par>
                                <p:cTn id="75" presetID="6" presetClass="entr" presetSubtype="32" fill="hold" grpId="0" nodeType="withEffect">
                                  <p:stCondLst>
                                    <p:cond delay="1250"/>
                                  </p:stCondLst>
                                  <p:childTnLst>
                                    <p:set>
                                      <p:cBhvr>
                                        <p:cTn id="76" dur="1" fill="hold">
                                          <p:stCondLst>
                                            <p:cond delay="0"/>
                                          </p:stCondLst>
                                        </p:cTn>
                                        <p:tgtEl>
                                          <p:spTgt spid="30"/>
                                        </p:tgtEl>
                                        <p:attrNameLst>
                                          <p:attrName>style.visibility</p:attrName>
                                        </p:attrNameLst>
                                      </p:cBhvr>
                                      <p:to>
                                        <p:strVal val="visible"/>
                                      </p:to>
                                    </p:set>
                                    <p:animEffect transition="in" filter="circle(out)">
                                      <p:cBhvr>
                                        <p:cTn id="77" dur="250"/>
                                        <p:tgtEl>
                                          <p:spTgt spid="30"/>
                                        </p:tgtEl>
                                      </p:cBhvr>
                                    </p:animEffect>
                                  </p:childTnLst>
                                </p:cTn>
                              </p:par>
                              <p:par>
                                <p:cTn id="78" presetID="6" presetClass="emph" presetSubtype="0" fill="hold" grpId="1" nodeType="withEffect">
                                  <p:stCondLst>
                                    <p:cond delay="1250"/>
                                  </p:stCondLst>
                                  <p:childTnLst>
                                    <p:animScale>
                                      <p:cBhvr>
                                        <p:cTn id="79" dur="750" fill="hold"/>
                                        <p:tgtEl>
                                          <p:spTgt spid="30"/>
                                        </p:tgtEl>
                                      </p:cBhvr>
                                      <p:by x="200000" y="200000"/>
                                    </p:animScale>
                                  </p:childTnLst>
                                </p:cTn>
                              </p:par>
                              <p:par>
                                <p:cTn id="80" presetID="6" presetClass="exit" presetSubtype="32" fill="hold" grpId="2" nodeType="withEffect">
                                  <p:stCondLst>
                                    <p:cond delay="1250"/>
                                  </p:stCondLst>
                                  <p:childTnLst>
                                    <p:animEffect transition="out" filter="circle(out)">
                                      <p:cBhvr>
                                        <p:cTn id="81" dur="1000"/>
                                        <p:tgtEl>
                                          <p:spTgt spid="30"/>
                                        </p:tgtEl>
                                      </p:cBhvr>
                                    </p:animEffect>
                                    <p:set>
                                      <p:cBhvr>
                                        <p:cTn id="82" dur="1" fill="hold">
                                          <p:stCondLst>
                                            <p:cond delay="999"/>
                                          </p:stCondLst>
                                        </p:cTn>
                                        <p:tgtEl>
                                          <p:spTgt spid="30"/>
                                        </p:tgtEl>
                                        <p:attrNameLst>
                                          <p:attrName>style.visibility</p:attrName>
                                        </p:attrNameLst>
                                      </p:cBhvr>
                                      <p:to>
                                        <p:strVal val="hidden"/>
                                      </p:to>
                                    </p:set>
                                  </p:childTnLst>
                                </p:cTn>
                              </p:par>
                              <p:par>
                                <p:cTn id="83" presetID="6" presetClass="emph" presetSubtype="0" autoRev="1" fill="hold" grpId="3" nodeType="withEffect">
                                  <p:stCondLst>
                                    <p:cond delay="1250"/>
                                  </p:stCondLst>
                                  <p:childTnLst>
                                    <p:animScale>
                                      <p:cBhvr>
                                        <p:cTn id="84" dur="250" fill="hold"/>
                                        <p:tgtEl>
                                          <p:spTgt spid="40"/>
                                        </p:tgtEl>
                                      </p:cBhvr>
                                      <p:by x="105000" y="105000"/>
                                    </p:animScale>
                                  </p:childTnLst>
                                </p:cTn>
                              </p:par>
                              <p:par>
                                <p:cTn id="85" presetID="1" presetClass="exit" presetSubtype="0" fill="hold" grpId="4" nodeType="withEffect">
                                  <p:stCondLst>
                                    <p:cond delay="1550"/>
                                  </p:stCondLst>
                                  <p:childTnLst>
                                    <p:set>
                                      <p:cBhvr>
                                        <p:cTn id="86" dur="1" fill="hold">
                                          <p:stCondLst>
                                            <p:cond delay="0"/>
                                          </p:stCondLst>
                                        </p:cTn>
                                        <p:tgtEl>
                                          <p:spTgt spid="40"/>
                                        </p:tgtEl>
                                        <p:attrNameLst>
                                          <p:attrName>style.visibility</p:attrName>
                                        </p:attrNameLst>
                                      </p:cBhvr>
                                      <p:to>
                                        <p:strVal val="hidden"/>
                                      </p:to>
                                    </p:set>
                                  </p:childTnLst>
                                </p:cTn>
                              </p:par>
                              <p:par>
                                <p:cTn id="87" presetID="1" presetClass="entr" presetSubtype="0" fill="hold" grpId="0" nodeType="withEffect">
                                  <p:stCondLst>
                                    <p:cond delay="1550"/>
                                  </p:stCondLst>
                                  <p:childTnLst>
                                    <p:set>
                                      <p:cBhvr>
                                        <p:cTn id="88" dur="1" fill="hold">
                                          <p:stCondLst>
                                            <p:cond delay="0"/>
                                          </p:stCondLst>
                                        </p:cTn>
                                        <p:tgtEl>
                                          <p:spTgt spid="31"/>
                                        </p:tgtEl>
                                        <p:attrNameLst>
                                          <p:attrName>style.visibility</p:attrName>
                                        </p:attrNameLst>
                                      </p:cBhvr>
                                      <p:to>
                                        <p:strVal val="visible"/>
                                      </p:to>
                                    </p:set>
                                  </p:childTnLst>
                                </p:cTn>
                              </p:par>
                              <p:par>
                                <p:cTn id="89" presetID="53" presetClass="exit" presetSubtype="32" fill="hold" grpId="1" nodeType="withEffect">
                                  <p:stCondLst>
                                    <p:cond delay="1550"/>
                                  </p:stCondLst>
                                  <p:childTnLst>
                                    <p:anim calcmode="lin" valueType="num">
                                      <p:cBhvr>
                                        <p:cTn id="90" dur="500"/>
                                        <p:tgtEl>
                                          <p:spTgt spid="31"/>
                                        </p:tgtEl>
                                        <p:attrNameLst>
                                          <p:attrName>ppt_w</p:attrName>
                                        </p:attrNameLst>
                                      </p:cBhvr>
                                      <p:tavLst>
                                        <p:tav tm="0">
                                          <p:val>
                                            <p:strVal val="ppt_w"/>
                                          </p:val>
                                        </p:tav>
                                        <p:tav tm="100000">
                                          <p:val>
                                            <p:fltVal val="0"/>
                                          </p:val>
                                        </p:tav>
                                      </p:tavLst>
                                    </p:anim>
                                    <p:anim calcmode="lin" valueType="num">
                                      <p:cBhvr>
                                        <p:cTn id="91" dur="500"/>
                                        <p:tgtEl>
                                          <p:spTgt spid="31"/>
                                        </p:tgtEl>
                                        <p:attrNameLst>
                                          <p:attrName>ppt_h</p:attrName>
                                        </p:attrNameLst>
                                      </p:cBhvr>
                                      <p:tavLst>
                                        <p:tav tm="0">
                                          <p:val>
                                            <p:strVal val="ppt_h"/>
                                          </p:val>
                                        </p:tav>
                                        <p:tav tm="100000">
                                          <p:val>
                                            <p:fltVal val="0"/>
                                          </p:val>
                                        </p:tav>
                                      </p:tavLst>
                                    </p:anim>
                                    <p:animEffect transition="out" filter="fade">
                                      <p:cBhvr>
                                        <p:cTn id="92" dur="500"/>
                                        <p:tgtEl>
                                          <p:spTgt spid="31"/>
                                        </p:tgtEl>
                                      </p:cBhvr>
                                    </p:animEffect>
                                    <p:set>
                                      <p:cBhvr>
                                        <p:cTn id="93" dur="1" fill="hold">
                                          <p:stCondLst>
                                            <p:cond delay="499"/>
                                          </p:stCondLst>
                                        </p:cTn>
                                        <p:tgtEl>
                                          <p:spTgt spid="31"/>
                                        </p:tgtEl>
                                        <p:attrNameLst>
                                          <p:attrName>style.visibility</p:attrName>
                                        </p:attrNameLst>
                                      </p:cBhvr>
                                      <p:to>
                                        <p:strVal val="hidden"/>
                                      </p:to>
                                    </p:set>
                                  </p:childTnLst>
                                </p:cTn>
                              </p:par>
                              <p:par>
                                <p:cTn id="94" presetID="1" presetClass="entr" presetSubtype="0" fill="hold" grpId="0" nodeType="withEffect">
                                  <p:stCondLst>
                                    <p:cond delay="1550"/>
                                  </p:stCondLst>
                                  <p:childTnLst>
                                    <p:set>
                                      <p:cBhvr>
                                        <p:cTn id="95" dur="1" fill="hold">
                                          <p:stCondLst>
                                            <p:cond delay="0"/>
                                          </p:stCondLst>
                                        </p:cTn>
                                        <p:tgtEl>
                                          <p:spTgt spid="32"/>
                                        </p:tgtEl>
                                        <p:attrNameLst>
                                          <p:attrName>style.visibility</p:attrName>
                                        </p:attrNameLst>
                                      </p:cBhvr>
                                      <p:to>
                                        <p:strVal val="visible"/>
                                      </p:to>
                                    </p:set>
                                  </p:childTnLst>
                                </p:cTn>
                              </p:par>
                              <p:par>
                                <p:cTn id="96" presetID="53" presetClass="exit" presetSubtype="32" fill="hold" grpId="1" nodeType="withEffect">
                                  <p:stCondLst>
                                    <p:cond delay="1550"/>
                                  </p:stCondLst>
                                  <p:childTnLst>
                                    <p:anim calcmode="lin" valueType="num">
                                      <p:cBhvr>
                                        <p:cTn id="97" dur="500"/>
                                        <p:tgtEl>
                                          <p:spTgt spid="32"/>
                                        </p:tgtEl>
                                        <p:attrNameLst>
                                          <p:attrName>ppt_w</p:attrName>
                                        </p:attrNameLst>
                                      </p:cBhvr>
                                      <p:tavLst>
                                        <p:tav tm="0">
                                          <p:val>
                                            <p:strVal val="ppt_w"/>
                                          </p:val>
                                        </p:tav>
                                        <p:tav tm="100000">
                                          <p:val>
                                            <p:fltVal val="0"/>
                                          </p:val>
                                        </p:tav>
                                      </p:tavLst>
                                    </p:anim>
                                    <p:anim calcmode="lin" valueType="num">
                                      <p:cBhvr>
                                        <p:cTn id="98" dur="500"/>
                                        <p:tgtEl>
                                          <p:spTgt spid="32"/>
                                        </p:tgtEl>
                                        <p:attrNameLst>
                                          <p:attrName>ppt_h</p:attrName>
                                        </p:attrNameLst>
                                      </p:cBhvr>
                                      <p:tavLst>
                                        <p:tav tm="0">
                                          <p:val>
                                            <p:strVal val="ppt_h"/>
                                          </p:val>
                                        </p:tav>
                                        <p:tav tm="100000">
                                          <p:val>
                                            <p:fltVal val="0"/>
                                          </p:val>
                                        </p:tav>
                                      </p:tavLst>
                                    </p:anim>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 presetClass="entr" presetSubtype="0" fill="hold" grpId="0" nodeType="withEffect">
                                  <p:stCondLst>
                                    <p:cond delay="1550"/>
                                  </p:stCondLst>
                                  <p:childTnLst>
                                    <p:set>
                                      <p:cBhvr>
                                        <p:cTn id="102" dur="1" fill="hold">
                                          <p:stCondLst>
                                            <p:cond delay="0"/>
                                          </p:stCondLst>
                                        </p:cTn>
                                        <p:tgtEl>
                                          <p:spTgt spid="33"/>
                                        </p:tgtEl>
                                        <p:attrNameLst>
                                          <p:attrName>style.visibility</p:attrName>
                                        </p:attrNameLst>
                                      </p:cBhvr>
                                      <p:to>
                                        <p:strVal val="visible"/>
                                      </p:to>
                                    </p:set>
                                  </p:childTnLst>
                                </p:cTn>
                              </p:par>
                              <p:par>
                                <p:cTn id="103" presetID="53" presetClass="exit" presetSubtype="32" fill="hold" grpId="1" nodeType="withEffect">
                                  <p:stCondLst>
                                    <p:cond delay="1550"/>
                                  </p:stCondLst>
                                  <p:childTnLst>
                                    <p:anim calcmode="lin" valueType="num">
                                      <p:cBhvr>
                                        <p:cTn id="104" dur="500"/>
                                        <p:tgtEl>
                                          <p:spTgt spid="33"/>
                                        </p:tgtEl>
                                        <p:attrNameLst>
                                          <p:attrName>ppt_w</p:attrName>
                                        </p:attrNameLst>
                                      </p:cBhvr>
                                      <p:tavLst>
                                        <p:tav tm="0">
                                          <p:val>
                                            <p:strVal val="ppt_w"/>
                                          </p:val>
                                        </p:tav>
                                        <p:tav tm="100000">
                                          <p:val>
                                            <p:fltVal val="0"/>
                                          </p:val>
                                        </p:tav>
                                      </p:tavLst>
                                    </p:anim>
                                    <p:anim calcmode="lin" valueType="num">
                                      <p:cBhvr>
                                        <p:cTn id="105" dur="500"/>
                                        <p:tgtEl>
                                          <p:spTgt spid="33"/>
                                        </p:tgtEl>
                                        <p:attrNameLst>
                                          <p:attrName>ppt_h</p:attrName>
                                        </p:attrNameLst>
                                      </p:cBhvr>
                                      <p:tavLst>
                                        <p:tav tm="0">
                                          <p:val>
                                            <p:strVal val="ppt_h"/>
                                          </p:val>
                                        </p:tav>
                                        <p:tav tm="100000">
                                          <p:val>
                                            <p:fltVal val="0"/>
                                          </p:val>
                                        </p:tav>
                                      </p:tavLst>
                                    </p:anim>
                                    <p:animEffect transition="out" filter="fade">
                                      <p:cBhvr>
                                        <p:cTn id="106" dur="500"/>
                                        <p:tgtEl>
                                          <p:spTgt spid="33"/>
                                        </p:tgtEl>
                                      </p:cBhvr>
                                    </p:animEffect>
                                    <p:set>
                                      <p:cBhvr>
                                        <p:cTn id="107" dur="1" fill="hold">
                                          <p:stCondLst>
                                            <p:cond delay="499"/>
                                          </p:stCondLst>
                                        </p:cTn>
                                        <p:tgtEl>
                                          <p:spTgt spid="33"/>
                                        </p:tgtEl>
                                        <p:attrNameLst>
                                          <p:attrName>style.visibility</p:attrName>
                                        </p:attrNameLst>
                                      </p:cBhvr>
                                      <p:to>
                                        <p:strVal val="hidden"/>
                                      </p:to>
                                    </p:set>
                                  </p:childTnLst>
                                </p:cTn>
                              </p:par>
                              <p:par>
                                <p:cTn id="108" presetID="1" presetClass="entr" presetSubtype="0" fill="hold" grpId="0" nodeType="withEffect">
                                  <p:stCondLst>
                                    <p:cond delay="1550"/>
                                  </p:stCondLst>
                                  <p:childTnLst>
                                    <p:set>
                                      <p:cBhvr>
                                        <p:cTn id="109" dur="1" fill="hold">
                                          <p:stCondLst>
                                            <p:cond delay="0"/>
                                          </p:stCondLst>
                                        </p:cTn>
                                        <p:tgtEl>
                                          <p:spTgt spid="34"/>
                                        </p:tgtEl>
                                        <p:attrNameLst>
                                          <p:attrName>style.visibility</p:attrName>
                                        </p:attrNameLst>
                                      </p:cBhvr>
                                      <p:to>
                                        <p:strVal val="visible"/>
                                      </p:to>
                                    </p:set>
                                  </p:childTnLst>
                                </p:cTn>
                              </p:par>
                              <p:par>
                                <p:cTn id="110" presetID="53" presetClass="exit" presetSubtype="32" fill="hold" grpId="1" nodeType="withEffect">
                                  <p:stCondLst>
                                    <p:cond delay="1550"/>
                                  </p:stCondLst>
                                  <p:childTnLst>
                                    <p:anim calcmode="lin" valueType="num">
                                      <p:cBhvr>
                                        <p:cTn id="111" dur="500"/>
                                        <p:tgtEl>
                                          <p:spTgt spid="34"/>
                                        </p:tgtEl>
                                        <p:attrNameLst>
                                          <p:attrName>ppt_w</p:attrName>
                                        </p:attrNameLst>
                                      </p:cBhvr>
                                      <p:tavLst>
                                        <p:tav tm="0">
                                          <p:val>
                                            <p:strVal val="ppt_w"/>
                                          </p:val>
                                        </p:tav>
                                        <p:tav tm="100000">
                                          <p:val>
                                            <p:fltVal val="0"/>
                                          </p:val>
                                        </p:tav>
                                      </p:tavLst>
                                    </p:anim>
                                    <p:anim calcmode="lin" valueType="num">
                                      <p:cBhvr>
                                        <p:cTn id="112" dur="500"/>
                                        <p:tgtEl>
                                          <p:spTgt spid="34"/>
                                        </p:tgtEl>
                                        <p:attrNameLst>
                                          <p:attrName>ppt_h</p:attrName>
                                        </p:attrNameLst>
                                      </p:cBhvr>
                                      <p:tavLst>
                                        <p:tav tm="0">
                                          <p:val>
                                            <p:strVal val="ppt_h"/>
                                          </p:val>
                                        </p:tav>
                                        <p:tav tm="100000">
                                          <p:val>
                                            <p:fltVal val="0"/>
                                          </p:val>
                                        </p:tav>
                                      </p:tavLst>
                                    </p:anim>
                                    <p:animEffect transition="out" filter="fade">
                                      <p:cBhvr>
                                        <p:cTn id="113" dur="500"/>
                                        <p:tgtEl>
                                          <p:spTgt spid="34"/>
                                        </p:tgtEl>
                                      </p:cBhvr>
                                    </p:animEffect>
                                    <p:set>
                                      <p:cBhvr>
                                        <p:cTn id="114" dur="1" fill="hold">
                                          <p:stCondLst>
                                            <p:cond delay="499"/>
                                          </p:stCondLst>
                                        </p:cTn>
                                        <p:tgtEl>
                                          <p:spTgt spid="34"/>
                                        </p:tgtEl>
                                        <p:attrNameLst>
                                          <p:attrName>style.visibility</p:attrName>
                                        </p:attrNameLst>
                                      </p:cBhvr>
                                      <p:to>
                                        <p:strVal val="hidden"/>
                                      </p:to>
                                    </p:set>
                                  </p:childTnLst>
                                </p:cTn>
                              </p:par>
                              <p:par>
                                <p:cTn id="115" presetID="1" presetClass="entr" presetSubtype="0" fill="hold" grpId="0" nodeType="withEffect">
                                  <p:stCondLst>
                                    <p:cond delay="1550"/>
                                  </p:stCondLst>
                                  <p:childTnLst>
                                    <p:set>
                                      <p:cBhvr>
                                        <p:cTn id="116" dur="1" fill="hold">
                                          <p:stCondLst>
                                            <p:cond delay="0"/>
                                          </p:stCondLst>
                                        </p:cTn>
                                        <p:tgtEl>
                                          <p:spTgt spid="35"/>
                                        </p:tgtEl>
                                        <p:attrNameLst>
                                          <p:attrName>style.visibility</p:attrName>
                                        </p:attrNameLst>
                                      </p:cBhvr>
                                      <p:to>
                                        <p:strVal val="visible"/>
                                      </p:to>
                                    </p:set>
                                  </p:childTnLst>
                                </p:cTn>
                              </p:par>
                              <p:par>
                                <p:cTn id="117" presetID="53" presetClass="exit" presetSubtype="32" fill="hold" grpId="1" nodeType="withEffect">
                                  <p:stCondLst>
                                    <p:cond delay="1550"/>
                                  </p:stCondLst>
                                  <p:childTnLst>
                                    <p:anim calcmode="lin" valueType="num">
                                      <p:cBhvr>
                                        <p:cTn id="118" dur="500"/>
                                        <p:tgtEl>
                                          <p:spTgt spid="35"/>
                                        </p:tgtEl>
                                        <p:attrNameLst>
                                          <p:attrName>ppt_w</p:attrName>
                                        </p:attrNameLst>
                                      </p:cBhvr>
                                      <p:tavLst>
                                        <p:tav tm="0">
                                          <p:val>
                                            <p:strVal val="ppt_w"/>
                                          </p:val>
                                        </p:tav>
                                        <p:tav tm="100000">
                                          <p:val>
                                            <p:fltVal val="0"/>
                                          </p:val>
                                        </p:tav>
                                      </p:tavLst>
                                    </p:anim>
                                    <p:anim calcmode="lin" valueType="num">
                                      <p:cBhvr>
                                        <p:cTn id="119" dur="500"/>
                                        <p:tgtEl>
                                          <p:spTgt spid="35"/>
                                        </p:tgtEl>
                                        <p:attrNameLst>
                                          <p:attrName>ppt_h</p:attrName>
                                        </p:attrNameLst>
                                      </p:cBhvr>
                                      <p:tavLst>
                                        <p:tav tm="0">
                                          <p:val>
                                            <p:strVal val="ppt_h"/>
                                          </p:val>
                                        </p:tav>
                                        <p:tav tm="100000">
                                          <p:val>
                                            <p:fltVal val="0"/>
                                          </p:val>
                                        </p:tav>
                                      </p:tavLst>
                                    </p:anim>
                                    <p:animEffect transition="out" filter="fade">
                                      <p:cBhvr>
                                        <p:cTn id="120" dur="500"/>
                                        <p:tgtEl>
                                          <p:spTgt spid="35"/>
                                        </p:tgtEl>
                                      </p:cBhvr>
                                    </p:animEffect>
                                    <p:set>
                                      <p:cBhvr>
                                        <p:cTn id="121" dur="1" fill="hold">
                                          <p:stCondLst>
                                            <p:cond delay="499"/>
                                          </p:stCondLst>
                                        </p:cTn>
                                        <p:tgtEl>
                                          <p:spTgt spid="35"/>
                                        </p:tgtEl>
                                        <p:attrNameLst>
                                          <p:attrName>style.visibility</p:attrName>
                                        </p:attrNameLst>
                                      </p:cBhvr>
                                      <p:to>
                                        <p:strVal val="hidden"/>
                                      </p:to>
                                    </p:set>
                                  </p:childTnLst>
                                </p:cTn>
                              </p:par>
                              <p:par>
                                <p:cTn id="122" presetID="1" presetClass="entr" presetSubtype="0" fill="hold" grpId="0" nodeType="withEffect">
                                  <p:stCondLst>
                                    <p:cond delay="1550"/>
                                  </p:stCondLst>
                                  <p:childTnLst>
                                    <p:set>
                                      <p:cBhvr>
                                        <p:cTn id="123" dur="1" fill="hold">
                                          <p:stCondLst>
                                            <p:cond delay="0"/>
                                          </p:stCondLst>
                                        </p:cTn>
                                        <p:tgtEl>
                                          <p:spTgt spid="36"/>
                                        </p:tgtEl>
                                        <p:attrNameLst>
                                          <p:attrName>style.visibility</p:attrName>
                                        </p:attrNameLst>
                                      </p:cBhvr>
                                      <p:to>
                                        <p:strVal val="visible"/>
                                      </p:to>
                                    </p:set>
                                  </p:childTnLst>
                                </p:cTn>
                              </p:par>
                              <p:par>
                                <p:cTn id="124" presetID="53" presetClass="exit" presetSubtype="32" fill="hold" grpId="1" nodeType="withEffect">
                                  <p:stCondLst>
                                    <p:cond delay="1550"/>
                                  </p:stCondLst>
                                  <p:childTnLst>
                                    <p:anim calcmode="lin" valueType="num">
                                      <p:cBhvr>
                                        <p:cTn id="125" dur="500"/>
                                        <p:tgtEl>
                                          <p:spTgt spid="36"/>
                                        </p:tgtEl>
                                        <p:attrNameLst>
                                          <p:attrName>ppt_w</p:attrName>
                                        </p:attrNameLst>
                                      </p:cBhvr>
                                      <p:tavLst>
                                        <p:tav tm="0">
                                          <p:val>
                                            <p:strVal val="ppt_w"/>
                                          </p:val>
                                        </p:tav>
                                        <p:tav tm="100000">
                                          <p:val>
                                            <p:fltVal val="0"/>
                                          </p:val>
                                        </p:tav>
                                      </p:tavLst>
                                    </p:anim>
                                    <p:anim calcmode="lin" valueType="num">
                                      <p:cBhvr>
                                        <p:cTn id="126" dur="500"/>
                                        <p:tgtEl>
                                          <p:spTgt spid="36"/>
                                        </p:tgtEl>
                                        <p:attrNameLst>
                                          <p:attrName>ppt_h</p:attrName>
                                        </p:attrNameLst>
                                      </p:cBhvr>
                                      <p:tavLst>
                                        <p:tav tm="0">
                                          <p:val>
                                            <p:strVal val="ppt_h"/>
                                          </p:val>
                                        </p:tav>
                                        <p:tav tm="100000">
                                          <p:val>
                                            <p:fltVal val="0"/>
                                          </p:val>
                                        </p:tav>
                                      </p:tavLst>
                                    </p:anim>
                                    <p:animEffect transition="out" filter="fade">
                                      <p:cBhvr>
                                        <p:cTn id="127" dur="500"/>
                                        <p:tgtEl>
                                          <p:spTgt spid="36"/>
                                        </p:tgtEl>
                                      </p:cBhvr>
                                    </p:animEffect>
                                    <p:set>
                                      <p:cBhvr>
                                        <p:cTn id="128" dur="1" fill="hold">
                                          <p:stCondLst>
                                            <p:cond delay="499"/>
                                          </p:stCondLst>
                                        </p:cTn>
                                        <p:tgtEl>
                                          <p:spTgt spid="36"/>
                                        </p:tgtEl>
                                        <p:attrNameLst>
                                          <p:attrName>style.visibility</p:attrName>
                                        </p:attrNameLst>
                                      </p:cBhvr>
                                      <p:to>
                                        <p:strVal val="hidden"/>
                                      </p:to>
                                    </p:set>
                                  </p:childTnLst>
                                </p:cTn>
                              </p:par>
                              <p:par>
                                <p:cTn id="129" presetID="1" presetClass="entr" presetSubtype="0" fill="hold" grpId="0" nodeType="withEffect">
                                  <p:stCondLst>
                                    <p:cond delay="1550"/>
                                  </p:stCondLst>
                                  <p:childTnLst>
                                    <p:set>
                                      <p:cBhvr>
                                        <p:cTn id="130" dur="1" fill="hold">
                                          <p:stCondLst>
                                            <p:cond delay="0"/>
                                          </p:stCondLst>
                                        </p:cTn>
                                        <p:tgtEl>
                                          <p:spTgt spid="37"/>
                                        </p:tgtEl>
                                        <p:attrNameLst>
                                          <p:attrName>style.visibility</p:attrName>
                                        </p:attrNameLst>
                                      </p:cBhvr>
                                      <p:to>
                                        <p:strVal val="visible"/>
                                      </p:to>
                                    </p:set>
                                  </p:childTnLst>
                                </p:cTn>
                              </p:par>
                              <p:par>
                                <p:cTn id="131" presetID="53" presetClass="exit" presetSubtype="32" fill="hold" grpId="1" nodeType="withEffect">
                                  <p:stCondLst>
                                    <p:cond delay="1550"/>
                                  </p:stCondLst>
                                  <p:childTnLst>
                                    <p:anim calcmode="lin" valueType="num">
                                      <p:cBhvr>
                                        <p:cTn id="132" dur="500"/>
                                        <p:tgtEl>
                                          <p:spTgt spid="37"/>
                                        </p:tgtEl>
                                        <p:attrNameLst>
                                          <p:attrName>ppt_w</p:attrName>
                                        </p:attrNameLst>
                                      </p:cBhvr>
                                      <p:tavLst>
                                        <p:tav tm="0">
                                          <p:val>
                                            <p:strVal val="ppt_w"/>
                                          </p:val>
                                        </p:tav>
                                        <p:tav tm="100000">
                                          <p:val>
                                            <p:fltVal val="0"/>
                                          </p:val>
                                        </p:tav>
                                      </p:tavLst>
                                    </p:anim>
                                    <p:anim calcmode="lin" valueType="num">
                                      <p:cBhvr>
                                        <p:cTn id="133" dur="500"/>
                                        <p:tgtEl>
                                          <p:spTgt spid="37"/>
                                        </p:tgtEl>
                                        <p:attrNameLst>
                                          <p:attrName>ppt_h</p:attrName>
                                        </p:attrNameLst>
                                      </p:cBhvr>
                                      <p:tavLst>
                                        <p:tav tm="0">
                                          <p:val>
                                            <p:strVal val="ppt_h"/>
                                          </p:val>
                                        </p:tav>
                                        <p:tav tm="100000">
                                          <p:val>
                                            <p:fltVal val="0"/>
                                          </p:val>
                                        </p:tav>
                                      </p:tavLst>
                                    </p:anim>
                                    <p:animEffect transition="out" filter="fade">
                                      <p:cBhvr>
                                        <p:cTn id="134" dur="500"/>
                                        <p:tgtEl>
                                          <p:spTgt spid="37"/>
                                        </p:tgtEl>
                                      </p:cBhvr>
                                    </p:animEffect>
                                    <p:set>
                                      <p:cBhvr>
                                        <p:cTn id="135" dur="1" fill="hold">
                                          <p:stCondLst>
                                            <p:cond delay="499"/>
                                          </p:stCondLst>
                                        </p:cTn>
                                        <p:tgtEl>
                                          <p:spTgt spid="37"/>
                                        </p:tgtEl>
                                        <p:attrNameLst>
                                          <p:attrName>style.visibility</p:attrName>
                                        </p:attrNameLst>
                                      </p:cBhvr>
                                      <p:to>
                                        <p:strVal val="hidden"/>
                                      </p:to>
                                    </p:set>
                                  </p:childTnLst>
                                </p:cTn>
                              </p:par>
                              <p:par>
                                <p:cTn id="136" presetID="1" presetClass="entr" presetSubtype="0" fill="hold" grpId="0" nodeType="withEffect">
                                  <p:stCondLst>
                                    <p:cond delay="1550"/>
                                  </p:stCondLst>
                                  <p:childTnLst>
                                    <p:set>
                                      <p:cBhvr>
                                        <p:cTn id="137" dur="1" fill="hold">
                                          <p:stCondLst>
                                            <p:cond delay="0"/>
                                          </p:stCondLst>
                                        </p:cTn>
                                        <p:tgtEl>
                                          <p:spTgt spid="38"/>
                                        </p:tgtEl>
                                        <p:attrNameLst>
                                          <p:attrName>style.visibility</p:attrName>
                                        </p:attrNameLst>
                                      </p:cBhvr>
                                      <p:to>
                                        <p:strVal val="visible"/>
                                      </p:to>
                                    </p:set>
                                  </p:childTnLst>
                                </p:cTn>
                              </p:par>
                              <p:par>
                                <p:cTn id="138" presetID="53" presetClass="exit" presetSubtype="32" fill="hold" grpId="1" nodeType="withEffect">
                                  <p:stCondLst>
                                    <p:cond delay="1550"/>
                                  </p:stCondLst>
                                  <p:childTnLst>
                                    <p:anim calcmode="lin" valueType="num">
                                      <p:cBhvr>
                                        <p:cTn id="139" dur="500"/>
                                        <p:tgtEl>
                                          <p:spTgt spid="38"/>
                                        </p:tgtEl>
                                        <p:attrNameLst>
                                          <p:attrName>ppt_w</p:attrName>
                                        </p:attrNameLst>
                                      </p:cBhvr>
                                      <p:tavLst>
                                        <p:tav tm="0">
                                          <p:val>
                                            <p:strVal val="ppt_w"/>
                                          </p:val>
                                        </p:tav>
                                        <p:tav tm="100000">
                                          <p:val>
                                            <p:fltVal val="0"/>
                                          </p:val>
                                        </p:tav>
                                      </p:tavLst>
                                    </p:anim>
                                    <p:anim calcmode="lin" valueType="num">
                                      <p:cBhvr>
                                        <p:cTn id="140" dur="500"/>
                                        <p:tgtEl>
                                          <p:spTgt spid="38"/>
                                        </p:tgtEl>
                                        <p:attrNameLst>
                                          <p:attrName>ppt_h</p:attrName>
                                        </p:attrNameLst>
                                      </p:cBhvr>
                                      <p:tavLst>
                                        <p:tav tm="0">
                                          <p:val>
                                            <p:strVal val="ppt_h"/>
                                          </p:val>
                                        </p:tav>
                                        <p:tav tm="100000">
                                          <p:val>
                                            <p:fltVal val="0"/>
                                          </p:val>
                                        </p:tav>
                                      </p:tavLst>
                                    </p:anim>
                                    <p:animEffect transition="out" filter="fade">
                                      <p:cBhvr>
                                        <p:cTn id="141" dur="500"/>
                                        <p:tgtEl>
                                          <p:spTgt spid="38"/>
                                        </p:tgtEl>
                                      </p:cBhvr>
                                    </p:animEffect>
                                    <p:set>
                                      <p:cBhvr>
                                        <p:cTn id="142" dur="1" fill="hold">
                                          <p:stCondLst>
                                            <p:cond delay="499"/>
                                          </p:stCondLst>
                                        </p:cTn>
                                        <p:tgtEl>
                                          <p:spTgt spid="38"/>
                                        </p:tgtEl>
                                        <p:attrNameLst>
                                          <p:attrName>style.visibility</p:attrName>
                                        </p:attrNameLst>
                                      </p:cBhvr>
                                      <p:to>
                                        <p:strVal val="hidden"/>
                                      </p:to>
                                    </p:set>
                                  </p:childTnLst>
                                </p:cTn>
                              </p:par>
                              <p:par>
                                <p:cTn id="143" presetID="1" presetClass="entr" presetSubtype="0" fill="hold" grpId="0" nodeType="withEffect">
                                  <p:stCondLst>
                                    <p:cond delay="1550"/>
                                  </p:stCondLst>
                                  <p:childTnLst>
                                    <p:set>
                                      <p:cBhvr>
                                        <p:cTn id="144" dur="1" fill="hold">
                                          <p:stCondLst>
                                            <p:cond delay="0"/>
                                          </p:stCondLst>
                                        </p:cTn>
                                        <p:tgtEl>
                                          <p:spTgt spid="39"/>
                                        </p:tgtEl>
                                        <p:attrNameLst>
                                          <p:attrName>style.visibility</p:attrName>
                                        </p:attrNameLst>
                                      </p:cBhvr>
                                      <p:to>
                                        <p:strVal val="visible"/>
                                      </p:to>
                                    </p:set>
                                  </p:childTnLst>
                                </p:cTn>
                              </p:par>
                              <p:par>
                                <p:cTn id="145" presetID="53" presetClass="exit" presetSubtype="32" fill="hold" grpId="1" nodeType="withEffect">
                                  <p:stCondLst>
                                    <p:cond delay="1550"/>
                                  </p:stCondLst>
                                  <p:childTnLst>
                                    <p:anim calcmode="lin" valueType="num">
                                      <p:cBhvr>
                                        <p:cTn id="146" dur="500"/>
                                        <p:tgtEl>
                                          <p:spTgt spid="39"/>
                                        </p:tgtEl>
                                        <p:attrNameLst>
                                          <p:attrName>ppt_w</p:attrName>
                                        </p:attrNameLst>
                                      </p:cBhvr>
                                      <p:tavLst>
                                        <p:tav tm="0">
                                          <p:val>
                                            <p:strVal val="ppt_w"/>
                                          </p:val>
                                        </p:tav>
                                        <p:tav tm="100000">
                                          <p:val>
                                            <p:fltVal val="0"/>
                                          </p:val>
                                        </p:tav>
                                      </p:tavLst>
                                    </p:anim>
                                    <p:anim calcmode="lin" valueType="num">
                                      <p:cBhvr>
                                        <p:cTn id="147" dur="500"/>
                                        <p:tgtEl>
                                          <p:spTgt spid="39"/>
                                        </p:tgtEl>
                                        <p:attrNameLst>
                                          <p:attrName>ppt_h</p:attrName>
                                        </p:attrNameLst>
                                      </p:cBhvr>
                                      <p:tavLst>
                                        <p:tav tm="0">
                                          <p:val>
                                            <p:strVal val="ppt_h"/>
                                          </p:val>
                                        </p:tav>
                                        <p:tav tm="100000">
                                          <p:val>
                                            <p:fltVal val="0"/>
                                          </p:val>
                                        </p:tav>
                                      </p:tavLst>
                                    </p:anim>
                                    <p:animEffect transition="out" filter="fade">
                                      <p:cBhvr>
                                        <p:cTn id="148" dur="500"/>
                                        <p:tgtEl>
                                          <p:spTgt spid="39"/>
                                        </p:tgtEl>
                                      </p:cBhvr>
                                    </p:animEffect>
                                    <p:set>
                                      <p:cBhvr>
                                        <p:cTn id="149"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0" grpId="1" animBg="1"/>
      <p:bldP spid="30" grpId="2"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0" grpId="2" animBg="1"/>
      <p:bldP spid="40" grpId="3" animBg="1"/>
      <p:bldP spid="40" grpId="4"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207875" cy="6858000"/>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18" name="Freeform 17"/>
          <p:cNvSpPr>
            <a:spLocks noEditPoints="1"/>
          </p:cNvSpPr>
          <p:nvPr/>
        </p:nvSpPr>
        <p:spPr bwMode="auto">
          <a:xfrm>
            <a:off x="6442075" y="431800"/>
            <a:ext cx="1373188" cy="1390650"/>
          </a:xfrm>
          <a:custGeom>
            <a:avLst/>
            <a:gdLst>
              <a:gd name="T0" fmla="*/ 2147483647 w 94"/>
              <a:gd name="T1" fmla="*/ 2147483647 h 95"/>
              <a:gd name="T2" fmla="*/ 2147483647 w 94"/>
              <a:gd name="T3" fmla="*/ 2147483647 h 95"/>
              <a:gd name="T4" fmla="*/ 2147483647 w 94"/>
              <a:gd name="T5" fmla="*/ 2147483647 h 95"/>
              <a:gd name="T6" fmla="*/ 2147483647 w 94"/>
              <a:gd name="T7" fmla="*/ 2147483647 h 95"/>
              <a:gd name="T8" fmla="*/ 2147483647 w 94"/>
              <a:gd name="T9" fmla="*/ 2147483647 h 95"/>
              <a:gd name="T10" fmla="*/ 2147483647 w 94"/>
              <a:gd name="T11" fmla="*/ 2147483647 h 95"/>
              <a:gd name="T12" fmla="*/ 2147483647 w 94"/>
              <a:gd name="T13" fmla="*/ 2147483647 h 95"/>
              <a:gd name="T14" fmla="*/ 2147483647 w 94"/>
              <a:gd name="T15" fmla="*/ 2147483647 h 95"/>
              <a:gd name="T16" fmla="*/ 2147483647 w 94"/>
              <a:gd name="T17" fmla="*/ 2147483647 h 95"/>
              <a:gd name="T18" fmla="*/ 2147483647 w 94"/>
              <a:gd name="T19" fmla="*/ 2147483647 h 95"/>
              <a:gd name="T20" fmla="*/ 2147483647 w 94"/>
              <a:gd name="T21" fmla="*/ 2147483647 h 95"/>
              <a:gd name="T22" fmla="*/ 2147483647 w 94"/>
              <a:gd name="T23" fmla="*/ 2147483647 h 95"/>
              <a:gd name="T24" fmla="*/ 2147483647 w 94"/>
              <a:gd name="T25" fmla="*/ 2147483647 h 95"/>
              <a:gd name="T26" fmla="*/ 2147483647 w 94"/>
              <a:gd name="T27" fmla="*/ 2147483647 h 95"/>
              <a:gd name="T28" fmla="*/ 2147483647 w 94"/>
              <a:gd name="T29" fmla="*/ 2147483647 h 95"/>
              <a:gd name="T30" fmla="*/ 2147483647 w 94"/>
              <a:gd name="T31" fmla="*/ 2147483647 h 95"/>
              <a:gd name="T32" fmla="*/ 2147483647 w 94"/>
              <a:gd name="T33" fmla="*/ 2147483647 h 95"/>
              <a:gd name="T34" fmla="*/ 2147483647 w 94"/>
              <a:gd name="T35" fmla="*/ 2147483647 h 95"/>
              <a:gd name="T36" fmla="*/ 2147483647 w 94"/>
              <a:gd name="T37" fmla="*/ 2147483647 h 95"/>
              <a:gd name="T38" fmla="*/ 2147483647 w 94"/>
              <a:gd name="T39" fmla="*/ 2147483647 h 95"/>
              <a:gd name="T40" fmla="*/ 2147483647 w 94"/>
              <a:gd name="T41" fmla="*/ 0 h 95"/>
              <a:gd name="T42" fmla="*/ 2147483647 w 94"/>
              <a:gd name="T43" fmla="*/ 0 h 95"/>
              <a:gd name="T44" fmla="*/ 2147483647 w 94"/>
              <a:gd name="T45" fmla="*/ 2147483647 h 95"/>
              <a:gd name="T46" fmla="*/ 2147483647 w 94"/>
              <a:gd name="T47" fmla="*/ 2147483647 h 95"/>
              <a:gd name="T48" fmla="*/ 2147483647 w 94"/>
              <a:gd name="T49" fmla="*/ 2147483647 h 95"/>
              <a:gd name="T50" fmla="*/ 2147483647 w 94"/>
              <a:gd name="T51" fmla="*/ 2147483647 h 95"/>
              <a:gd name="T52" fmla="*/ 2147483647 w 94"/>
              <a:gd name="T53" fmla="*/ 2147483647 h 95"/>
              <a:gd name="T54" fmla="*/ 2147483647 w 94"/>
              <a:gd name="T55" fmla="*/ 2147483647 h 95"/>
              <a:gd name="T56" fmla="*/ 0 w 94"/>
              <a:gd name="T57" fmla="*/ 2147483647 h 95"/>
              <a:gd name="T58" fmla="*/ 0 w 94"/>
              <a:gd name="T59" fmla="*/ 2147483647 h 95"/>
              <a:gd name="T60" fmla="*/ 2147483647 w 94"/>
              <a:gd name="T61" fmla="*/ 2147483647 h 95"/>
              <a:gd name="T62" fmla="*/ 2147483647 w 94"/>
              <a:gd name="T63" fmla="*/ 2147483647 h 95"/>
              <a:gd name="T64" fmla="*/ 2147483647 w 94"/>
              <a:gd name="T65" fmla="*/ 2147483647 h 95"/>
              <a:gd name="T66" fmla="*/ 2147483647 w 94"/>
              <a:gd name="T67" fmla="*/ 2147483647 h 95"/>
              <a:gd name="T68" fmla="*/ 2147483647 w 94"/>
              <a:gd name="T69" fmla="*/ 2147483647 h 95"/>
              <a:gd name="T70" fmla="*/ 2147483647 w 94"/>
              <a:gd name="T71" fmla="*/ 2147483647 h 95"/>
              <a:gd name="T72" fmla="*/ 2147483647 w 94"/>
              <a:gd name="T73" fmla="*/ 2147483647 h 95"/>
              <a:gd name="T74" fmla="*/ 2147483647 w 94"/>
              <a:gd name="T75" fmla="*/ 2147483647 h 95"/>
              <a:gd name="T76" fmla="*/ 2147483647 w 94"/>
              <a:gd name="T77" fmla="*/ 2147483647 h 95"/>
              <a:gd name="T78" fmla="*/ 2147483647 w 94"/>
              <a:gd name="T79" fmla="*/ 2147483647 h 95"/>
              <a:gd name="T80" fmla="*/ 2147483647 w 94"/>
              <a:gd name="T81" fmla="*/ 2147483647 h 95"/>
              <a:gd name="T82" fmla="*/ 2147483647 w 94"/>
              <a:gd name="T83" fmla="*/ 2147483647 h 95"/>
              <a:gd name="T84" fmla="*/ 2147483647 w 94"/>
              <a:gd name="T85" fmla="*/ 2147483647 h 95"/>
              <a:gd name="T86" fmla="*/ 2147483647 w 94"/>
              <a:gd name="T87" fmla="*/ 2147483647 h 95"/>
              <a:gd name="T88" fmla="*/ 2147483647 w 94"/>
              <a:gd name="T89" fmla="*/ 2147483647 h 95"/>
              <a:gd name="T90" fmla="*/ 2147483647 w 94"/>
              <a:gd name="T91" fmla="*/ 2147483647 h 95"/>
              <a:gd name="T92" fmla="*/ 2147483647 w 94"/>
              <a:gd name="T93" fmla="*/ 2147483647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4"/>
              <a:gd name="T142" fmla="*/ 0 h 95"/>
              <a:gd name="T143" fmla="*/ 94 w 94"/>
              <a:gd name="T144" fmla="*/ 95 h 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rgbClr val="F4B400"/>
          </a:solidFill>
          <a:ln w="9525">
            <a:noFill/>
            <a:miter lim="800000"/>
            <a:headEnd/>
            <a:tailEnd/>
          </a:ln>
        </p:spPr>
        <p:txBody>
          <a:bodyPr/>
          <a:lstStyle/>
          <a:p>
            <a:endParaRPr lang="zh-CN" altLang="en-US"/>
          </a:p>
        </p:txBody>
      </p:sp>
      <p:sp>
        <p:nvSpPr>
          <p:cNvPr id="19" name="Freeform 19"/>
          <p:cNvSpPr>
            <a:spLocks noEditPoints="1"/>
          </p:cNvSpPr>
          <p:nvPr/>
        </p:nvSpPr>
        <p:spPr bwMode="auto">
          <a:xfrm>
            <a:off x="6900863" y="1458913"/>
            <a:ext cx="2798762" cy="2801937"/>
          </a:xfrm>
          <a:custGeom>
            <a:avLst/>
            <a:gdLst>
              <a:gd name="T0" fmla="*/ 2147483647 w 156"/>
              <a:gd name="T1" fmla="*/ 2147483647 h 156"/>
              <a:gd name="T2" fmla="*/ 2147483647 w 156"/>
              <a:gd name="T3" fmla="*/ 2147483647 h 156"/>
              <a:gd name="T4" fmla="*/ 2147483647 w 156"/>
              <a:gd name="T5" fmla="*/ 2147483647 h 156"/>
              <a:gd name="T6" fmla="*/ 2147483647 w 156"/>
              <a:gd name="T7" fmla="*/ 2147483647 h 156"/>
              <a:gd name="T8" fmla="*/ 2147483647 w 156"/>
              <a:gd name="T9" fmla="*/ 2147483647 h 156"/>
              <a:gd name="T10" fmla="*/ 2147483647 w 156"/>
              <a:gd name="T11" fmla="*/ 2147483647 h 156"/>
              <a:gd name="T12" fmla="*/ 2147483647 w 156"/>
              <a:gd name="T13" fmla="*/ 2147483647 h 156"/>
              <a:gd name="T14" fmla="*/ 2147483647 w 156"/>
              <a:gd name="T15" fmla="*/ 2147483647 h 156"/>
              <a:gd name="T16" fmla="*/ 2147483647 w 156"/>
              <a:gd name="T17" fmla="*/ 2147483647 h 156"/>
              <a:gd name="T18" fmla="*/ 2147483647 w 156"/>
              <a:gd name="T19" fmla="*/ 2147483647 h 156"/>
              <a:gd name="T20" fmla="*/ 2147483647 w 156"/>
              <a:gd name="T21" fmla="*/ 2147483647 h 156"/>
              <a:gd name="T22" fmla="*/ 2147483647 w 156"/>
              <a:gd name="T23" fmla="*/ 2147483647 h 156"/>
              <a:gd name="T24" fmla="*/ 2147483647 w 156"/>
              <a:gd name="T25" fmla="*/ 2147483647 h 156"/>
              <a:gd name="T26" fmla="*/ 2147483647 w 156"/>
              <a:gd name="T27" fmla="*/ 2147483647 h 156"/>
              <a:gd name="T28" fmla="*/ 2147483647 w 156"/>
              <a:gd name="T29" fmla="*/ 2147483647 h 156"/>
              <a:gd name="T30" fmla="*/ 2147483647 w 156"/>
              <a:gd name="T31" fmla="*/ 2147483647 h 156"/>
              <a:gd name="T32" fmla="*/ 2147483647 w 156"/>
              <a:gd name="T33" fmla="*/ 2147483647 h 156"/>
              <a:gd name="T34" fmla="*/ 2147483647 w 156"/>
              <a:gd name="T35" fmla="*/ 2147483647 h 156"/>
              <a:gd name="T36" fmla="*/ 2147483647 w 156"/>
              <a:gd name="T37" fmla="*/ 2147483647 h 156"/>
              <a:gd name="T38" fmla="*/ 2147483647 w 156"/>
              <a:gd name="T39" fmla="*/ 2147483647 h 156"/>
              <a:gd name="T40" fmla="*/ 2147483647 w 156"/>
              <a:gd name="T41" fmla="*/ 0 h 156"/>
              <a:gd name="T42" fmla="*/ 2147483647 w 156"/>
              <a:gd name="T43" fmla="*/ 0 h 156"/>
              <a:gd name="T44" fmla="*/ 2147483647 w 156"/>
              <a:gd name="T45" fmla="*/ 2147483647 h 156"/>
              <a:gd name="T46" fmla="*/ 2147483647 w 156"/>
              <a:gd name="T47" fmla="*/ 2147483647 h 156"/>
              <a:gd name="T48" fmla="*/ 2147483647 w 156"/>
              <a:gd name="T49" fmla="*/ 2147483647 h 156"/>
              <a:gd name="T50" fmla="*/ 2147483647 w 156"/>
              <a:gd name="T51" fmla="*/ 2147483647 h 156"/>
              <a:gd name="T52" fmla="*/ 2147483647 w 156"/>
              <a:gd name="T53" fmla="*/ 2147483647 h 156"/>
              <a:gd name="T54" fmla="*/ 2147483647 w 156"/>
              <a:gd name="T55" fmla="*/ 2147483647 h 156"/>
              <a:gd name="T56" fmla="*/ 0 w 156"/>
              <a:gd name="T57" fmla="*/ 2147483647 h 156"/>
              <a:gd name="T58" fmla="*/ 0 w 156"/>
              <a:gd name="T59" fmla="*/ 2147483647 h 156"/>
              <a:gd name="T60" fmla="*/ 2147483647 w 156"/>
              <a:gd name="T61" fmla="*/ 2147483647 h 156"/>
              <a:gd name="T62" fmla="*/ 2147483647 w 156"/>
              <a:gd name="T63" fmla="*/ 2147483647 h 156"/>
              <a:gd name="T64" fmla="*/ 2147483647 w 156"/>
              <a:gd name="T65" fmla="*/ 2147483647 h 156"/>
              <a:gd name="T66" fmla="*/ 2147483647 w 156"/>
              <a:gd name="T67" fmla="*/ 2147483647 h 156"/>
              <a:gd name="T68" fmla="*/ 2147483647 w 156"/>
              <a:gd name="T69" fmla="*/ 2147483647 h 156"/>
              <a:gd name="T70" fmla="*/ 2147483647 w 156"/>
              <a:gd name="T71" fmla="*/ 2147483647 h 156"/>
              <a:gd name="T72" fmla="*/ 2147483647 w 156"/>
              <a:gd name="T73" fmla="*/ 2147483647 h 156"/>
              <a:gd name="T74" fmla="*/ 2147483647 w 156"/>
              <a:gd name="T75" fmla="*/ 2147483647 h 156"/>
              <a:gd name="T76" fmla="*/ 2147483647 w 156"/>
              <a:gd name="T77" fmla="*/ 2147483647 h 156"/>
              <a:gd name="T78" fmla="*/ 2147483647 w 156"/>
              <a:gd name="T79" fmla="*/ 2147483647 h 156"/>
              <a:gd name="T80" fmla="*/ 2147483647 w 156"/>
              <a:gd name="T81" fmla="*/ 2147483647 h 156"/>
              <a:gd name="T82" fmla="*/ 2147483647 w 156"/>
              <a:gd name="T83" fmla="*/ 2147483647 h 156"/>
              <a:gd name="T84" fmla="*/ 2147483647 w 156"/>
              <a:gd name="T85" fmla="*/ 2147483647 h 156"/>
              <a:gd name="T86" fmla="*/ 2147483647 w 156"/>
              <a:gd name="T87" fmla="*/ 2147483647 h 156"/>
              <a:gd name="T88" fmla="*/ 2147483647 w 156"/>
              <a:gd name="T89" fmla="*/ 2147483647 h 156"/>
              <a:gd name="T90" fmla="*/ 2147483647 w 156"/>
              <a:gd name="T91" fmla="*/ 2147483647 h 156"/>
              <a:gd name="T92" fmla="*/ 2147483647 w 156"/>
              <a:gd name="T93" fmla="*/ 2147483647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6"/>
              <a:gd name="T142" fmla="*/ 0 h 156"/>
              <a:gd name="T143" fmla="*/ 156 w 156"/>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rgbClr val="5CB5C5"/>
          </a:solidFill>
          <a:ln w="9525">
            <a:noFill/>
            <a:miter lim="800000"/>
            <a:headEnd/>
            <a:tailEnd/>
          </a:ln>
        </p:spPr>
        <p:txBody>
          <a:bodyPr/>
          <a:lstStyle/>
          <a:p>
            <a:endParaRPr lang="zh-CN" altLang="en-US"/>
          </a:p>
        </p:txBody>
      </p:sp>
      <p:sp>
        <p:nvSpPr>
          <p:cNvPr id="20" name="Freeform 15"/>
          <p:cNvSpPr>
            <a:spLocks noEditPoints="1"/>
          </p:cNvSpPr>
          <p:nvPr/>
        </p:nvSpPr>
        <p:spPr bwMode="auto">
          <a:xfrm rot="-825419">
            <a:off x="5162550" y="1908175"/>
            <a:ext cx="1660525" cy="1643063"/>
          </a:xfrm>
          <a:custGeom>
            <a:avLst/>
            <a:gdLst>
              <a:gd name="T0" fmla="*/ 2147483647 w 95"/>
              <a:gd name="T1" fmla="*/ 2147483647 h 94"/>
              <a:gd name="T2" fmla="*/ 2147483647 w 95"/>
              <a:gd name="T3" fmla="*/ 2147483647 h 94"/>
              <a:gd name="T4" fmla="*/ 2147483647 w 95"/>
              <a:gd name="T5" fmla="*/ 2147483647 h 94"/>
              <a:gd name="T6" fmla="*/ 2147483647 w 95"/>
              <a:gd name="T7" fmla="*/ 2147483647 h 94"/>
              <a:gd name="T8" fmla="*/ 2147483647 w 95"/>
              <a:gd name="T9" fmla="*/ 2147483647 h 94"/>
              <a:gd name="T10" fmla="*/ 2147483647 w 95"/>
              <a:gd name="T11" fmla="*/ 2147483647 h 94"/>
              <a:gd name="T12" fmla="*/ 2147483647 w 95"/>
              <a:gd name="T13" fmla="*/ 2147483647 h 94"/>
              <a:gd name="T14" fmla="*/ 2147483647 w 95"/>
              <a:gd name="T15" fmla="*/ 2147483647 h 94"/>
              <a:gd name="T16" fmla="*/ 2147483647 w 95"/>
              <a:gd name="T17" fmla="*/ 2147483647 h 94"/>
              <a:gd name="T18" fmla="*/ 2147483647 w 95"/>
              <a:gd name="T19" fmla="*/ 2147483647 h 94"/>
              <a:gd name="T20" fmla="*/ 2147483647 w 95"/>
              <a:gd name="T21" fmla="*/ 2147483647 h 94"/>
              <a:gd name="T22" fmla="*/ 2147483647 w 95"/>
              <a:gd name="T23" fmla="*/ 2147483647 h 94"/>
              <a:gd name="T24" fmla="*/ 2147483647 w 95"/>
              <a:gd name="T25" fmla="*/ 2147483647 h 94"/>
              <a:gd name="T26" fmla="*/ 2147483647 w 95"/>
              <a:gd name="T27" fmla="*/ 2147483647 h 94"/>
              <a:gd name="T28" fmla="*/ 2147483647 w 95"/>
              <a:gd name="T29" fmla="*/ 2147483647 h 94"/>
              <a:gd name="T30" fmla="*/ 2147483647 w 95"/>
              <a:gd name="T31" fmla="*/ 2147483647 h 94"/>
              <a:gd name="T32" fmla="*/ 2147483647 w 95"/>
              <a:gd name="T33" fmla="*/ 2147483647 h 94"/>
              <a:gd name="T34" fmla="*/ 2147483647 w 95"/>
              <a:gd name="T35" fmla="*/ 2147483647 h 94"/>
              <a:gd name="T36" fmla="*/ 2147483647 w 95"/>
              <a:gd name="T37" fmla="*/ 2147483647 h 94"/>
              <a:gd name="T38" fmla="*/ 2147483647 w 95"/>
              <a:gd name="T39" fmla="*/ 2147483647 h 94"/>
              <a:gd name="T40" fmla="*/ 2147483647 w 95"/>
              <a:gd name="T41" fmla="*/ 0 h 94"/>
              <a:gd name="T42" fmla="*/ 2147483647 w 95"/>
              <a:gd name="T43" fmla="*/ 0 h 94"/>
              <a:gd name="T44" fmla="*/ 2147483647 w 95"/>
              <a:gd name="T45" fmla="*/ 2147483647 h 94"/>
              <a:gd name="T46" fmla="*/ 2147483647 w 95"/>
              <a:gd name="T47" fmla="*/ 2147483647 h 94"/>
              <a:gd name="T48" fmla="*/ 2147483647 w 95"/>
              <a:gd name="T49" fmla="*/ 2147483647 h 94"/>
              <a:gd name="T50" fmla="*/ 2147483647 w 95"/>
              <a:gd name="T51" fmla="*/ 2147483647 h 94"/>
              <a:gd name="T52" fmla="*/ 2147483647 w 95"/>
              <a:gd name="T53" fmla="*/ 2147483647 h 94"/>
              <a:gd name="T54" fmla="*/ 2147483647 w 95"/>
              <a:gd name="T55" fmla="*/ 2147483647 h 94"/>
              <a:gd name="T56" fmla="*/ 0 w 95"/>
              <a:gd name="T57" fmla="*/ 2147483647 h 94"/>
              <a:gd name="T58" fmla="*/ 0 w 95"/>
              <a:gd name="T59" fmla="*/ 2147483647 h 94"/>
              <a:gd name="T60" fmla="*/ 2147483647 w 95"/>
              <a:gd name="T61" fmla="*/ 2147483647 h 94"/>
              <a:gd name="T62" fmla="*/ 2147483647 w 95"/>
              <a:gd name="T63" fmla="*/ 2147483647 h 94"/>
              <a:gd name="T64" fmla="*/ 2147483647 w 95"/>
              <a:gd name="T65" fmla="*/ 2147483647 h 94"/>
              <a:gd name="T66" fmla="*/ 2147483647 w 95"/>
              <a:gd name="T67" fmla="*/ 2147483647 h 94"/>
              <a:gd name="T68" fmla="*/ 2147483647 w 95"/>
              <a:gd name="T69" fmla="*/ 2147483647 h 94"/>
              <a:gd name="T70" fmla="*/ 2147483647 w 95"/>
              <a:gd name="T71" fmla="*/ 2147483647 h 94"/>
              <a:gd name="T72" fmla="*/ 2147483647 w 95"/>
              <a:gd name="T73" fmla="*/ 2147483647 h 94"/>
              <a:gd name="T74" fmla="*/ 2147483647 w 95"/>
              <a:gd name="T75" fmla="*/ 2147483647 h 94"/>
              <a:gd name="T76" fmla="*/ 2147483647 w 95"/>
              <a:gd name="T77" fmla="*/ 2147483647 h 94"/>
              <a:gd name="T78" fmla="*/ 2147483647 w 95"/>
              <a:gd name="T79" fmla="*/ 2147483647 h 94"/>
              <a:gd name="T80" fmla="*/ 2147483647 w 95"/>
              <a:gd name="T81" fmla="*/ 2147483647 h 94"/>
              <a:gd name="T82" fmla="*/ 2147483647 w 95"/>
              <a:gd name="T83" fmla="*/ 2147483647 h 94"/>
              <a:gd name="T84" fmla="*/ 2147483647 w 95"/>
              <a:gd name="T85" fmla="*/ 2147483647 h 94"/>
              <a:gd name="T86" fmla="*/ 2147483647 w 95"/>
              <a:gd name="T87" fmla="*/ 2147483647 h 94"/>
              <a:gd name="T88" fmla="*/ 2147483647 w 95"/>
              <a:gd name="T89" fmla="*/ 2147483647 h 94"/>
              <a:gd name="T90" fmla="*/ 2147483647 w 95"/>
              <a:gd name="T91" fmla="*/ 2147483647 h 94"/>
              <a:gd name="T92" fmla="*/ 2147483647 w 95"/>
              <a:gd name="T93" fmla="*/ 2147483647 h 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94"/>
              <a:gd name="T143" fmla="*/ 95 w 95"/>
              <a:gd name="T144" fmla="*/ 94 h 9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rgbClr val="D9742C"/>
          </a:solidFill>
          <a:ln w="9525">
            <a:noFill/>
            <a:miter lim="800000"/>
            <a:headEnd/>
            <a:tailEnd/>
          </a:ln>
        </p:spPr>
        <p:txBody>
          <a:bodyPr/>
          <a:lstStyle/>
          <a:p>
            <a:endParaRPr lang="zh-CN" altLang="en-US"/>
          </a:p>
        </p:txBody>
      </p:sp>
      <p:sp>
        <p:nvSpPr>
          <p:cNvPr id="21" name="Freeform 15"/>
          <p:cNvSpPr>
            <a:spLocks noEditPoints="1"/>
          </p:cNvSpPr>
          <p:nvPr/>
        </p:nvSpPr>
        <p:spPr bwMode="auto">
          <a:xfrm rot="-160168">
            <a:off x="8585200" y="3786188"/>
            <a:ext cx="2176463" cy="2152650"/>
          </a:xfrm>
          <a:custGeom>
            <a:avLst/>
            <a:gdLst>
              <a:gd name="T0" fmla="*/ 2147483647 w 95"/>
              <a:gd name="T1" fmla="*/ 2147483647 h 94"/>
              <a:gd name="T2" fmla="*/ 2147483647 w 95"/>
              <a:gd name="T3" fmla="*/ 2147483647 h 94"/>
              <a:gd name="T4" fmla="*/ 2147483647 w 95"/>
              <a:gd name="T5" fmla="*/ 2147483647 h 94"/>
              <a:gd name="T6" fmla="*/ 2147483647 w 95"/>
              <a:gd name="T7" fmla="*/ 2147483647 h 94"/>
              <a:gd name="T8" fmla="*/ 2147483647 w 95"/>
              <a:gd name="T9" fmla="*/ 2147483647 h 94"/>
              <a:gd name="T10" fmla="*/ 2147483647 w 95"/>
              <a:gd name="T11" fmla="*/ 2147483647 h 94"/>
              <a:gd name="T12" fmla="*/ 2147483647 w 95"/>
              <a:gd name="T13" fmla="*/ 2147483647 h 94"/>
              <a:gd name="T14" fmla="*/ 2147483647 w 95"/>
              <a:gd name="T15" fmla="*/ 2147483647 h 94"/>
              <a:gd name="T16" fmla="*/ 2147483647 w 95"/>
              <a:gd name="T17" fmla="*/ 2147483647 h 94"/>
              <a:gd name="T18" fmla="*/ 2147483647 w 95"/>
              <a:gd name="T19" fmla="*/ 2147483647 h 94"/>
              <a:gd name="T20" fmla="*/ 2147483647 w 95"/>
              <a:gd name="T21" fmla="*/ 2147483647 h 94"/>
              <a:gd name="T22" fmla="*/ 2147483647 w 95"/>
              <a:gd name="T23" fmla="*/ 2147483647 h 94"/>
              <a:gd name="T24" fmla="*/ 2147483647 w 95"/>
              <a:gd name="T25" fmla="*/ 2147483647 h 94"/>
              <a:gd name="T26" fmla="*/ 2147483647 w 95"/>
              <a:gd name="T27" fmla="*/ 2147483647 h 94"/>
              <a:gd name="T28" fmla="*/ 2147483647 w 95"/>
              <a:gd name="T29" fmla="*/ 2147483647 h 94"/>
              <a:gd name="T30" fmla="*/ 2147483647 w 95"/>
              <a:gd name="T31" fmla="*/ 2147483647 h 94"/>
              <a:gd name="T32" fmla="*/ 2147483647 w 95"/>
              <a:gd name="T33" fmla="*/ 2147483647 h 94"/>
              <a:gd name="T34" fmla="*/ 2147483647 w 95"/>
              <a:gd name="T35" fmla="*/ 2147483647 h 94"/>
              <a:gd name="T36" fmla="*/ 2147483647 w 95"/>
              <a:gd name="T37" fmla="*/ 2147483647 h 94"/>
              <a:gd name="T38" fmla="*/ 2147483647 w 95"/>
              <a:gd name="T39" fmla="*/ 2147483647 h 94"/>
              <a:gd name="T40" fmla="*/ 2147483647 w 95"/>
              <a:gd name="T41" fmla="*/ 0 h 94"/>
              <a:gd name="T42" fmla="*/ 2147483647 w 95"/>
              <a:gd name="T43" fmla="*/ 0 h 94"/>
              <a:gd name="T44" fmla="*/ 2147483647 w 95"/>
              <a:gd name="T45" fmla="*/ 2147483647 h 94"/>
              <a:gd name="T46" fmla="*/ 2147483647 w 95"/>
              <a:gd name="T47" fmla="*/ 2147483647 h 94"/>
              <a:gd name="T48" fmla="*/ 2147483647 w 95"/>
              <a:gd name="T49" fmla="*/ 2147483647 h 94"/>
              <a:gd name="T50" fmla="*/ 2147483647 w 95"/>
              <a:gd name="T51" fmla="*/ 2147483647 h 94"/>
              <a:gd name="T52" fmla="*/ 2147483647 w 95"/>
              <a:gd name="T53" fmla="*/ 2147483647 h 94"/>
              <a:gd name="T54" fmla="*/ 2147483647 w 95"/>
              <a:gd name="T55" fmla="*/ 2147483647 h 94"/>
              <a:gd name="T56" fmla="*/ 0 w 95"/>
              <a:gd name="T57" fmla="*/ 2147483647 h 94"/>
              <a:gd name="T58" fmla="*/ 0 w 95"/>
              <a:gd name="T59" fmla="*/ 2147483647 h 94"/>
              <a:gd name="T60" fmla="*/ 2147483647 w 95"/>
              <a:gd name="T61" fmla="*/ 2147483647 h 94"/>
              <a:gd name="T62" fmla="*/ 2147483647 w 95"/>
              <a:gd name="T63" fmla="*/ 2147483647 h 94"/>
              <a:gd name="T64" fmla="*/ 2147483647 w 95"/>
              <a:gd name="T65" fmla="*/ 2147483647 h 94"/>
              <a:gd name="T66" fmla="*/ 2147483647 w 95"/>
              <a:gd name="T67" fmla="*/ 2147483647 h 94"/>
              <a:gd name="T68" fmla="*/ 2147483647 w 95"/>
              <a:gd name="T69" fmla="*/ 2147483647 h 94"/>
              <a:gd name="T70" fmla="*/ 2147483647 w 95"/>
              <a:gd name="T71" fmla="*/ 2147483647 h 94"/>
              <a:gd name="T72" fmla="*/ 2147483647 w 95"/>
              <a:gd name="T73" fmla="*/ 2147483647 h 94"/>
              <a:gd name="T74" fmla="*/ 2147483647 w 95"/>
              <a:gd name="T75" fmla="*/ 2147483647 h 94"/>
              <a:gd name="T76" fmla="*/ 2147483647 w 95"/>
              <a:gd name="T77" fmla="*/ 2147483647 h 94"/>
              <a:gd name="T78" fmla="*/ 2147483647 w 95"/>
              <a:gd name="T79" fmla="*/ 2147483647 h 94"/>
              <a:gd name="T80" fmla="*/ 2147483647 w 95"/>
              <a:gd name="T81" fmla="*/ 2147483647 h 94"/>
              <a:gd name="T82" fmla="*/ 2147483647 w 95"/>
              <a:gd name="T83" fmla="*/ 2147483647 h 94"/>
              <a:gd name="T84" fmla="*/ 2147483647 w 95"/>
              <a:gd name="T85" fmla="*/ 2147483647 h 94"/>
              <a:gd name="T86" fmla="*/ 2147483647 w 95"/>
              <a:gd name="T87" fmla="*/ 2147483647 h 94"/>
              <a:gd name="T88" fmla="*/ 2147483647 w 95"/>
              <a:gd name="T89" fmla="*/ 2147483647 h 94"/>
              <a:gd name="T90" fmla="*/ 2147483647 w 95"/>
              <a:gd name="T91" fmla="*/ 2147483647 h 94"/>
              <a:gd name="T92" fmla="*/ 2147483647 w 95"/>
              <a:gd name="T93" fmla="*/ 2147483647 h 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94"/>
              <a:gd name="T143" fmla="*/ 95 w 95"/>
              <a:gd name="T144" fmla="*/ 94 h 9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rgbClr val="173246"/>
          </a:solidFill>
          <a:ln w="9525">
            <a:noFill/>
            <a:miter lim="800000"/>
            <a:headEnd/>
            <a:tailEnd/>
          </a:ln>
        </p:spPr>
        <p:txBody>
          <a:bodyPr/>
          <a:lstStyle/>
          <a:p>
            <a:endParaRPr lang="zh-CN" altLang="en-US"/>
          </a:p>
        </p:txBody>
      </p:sp>
      <p:sp>
        <p:nvSpPr>
          <p:cNvPr id="22" name="Freeform 15"/>
          <p:cNvSpPr>
            <a:spLocks noEditPoints="1"/>
          </p:cNvSpPr>
          <p:nvPr/>
        </p:nvSpPr>
        <p:spPr bwMode="auto">
          <a:xfrm rot="-544148">
            <a:off x="9539288" y="1225550"/>
            <a:ext cx="1885950" cy="1865313"/>
          </a:xfrm>
          <a:custGeom>
            <a:avLst/>
            <a:gdLst>
              <a:gd name="T0" fmla="*/ 2147483647 w 95"/>
              <a:gd name="T1" fmla="*/ 2147483647 h 94"/>
              <a:gd name="T2" fmla="*/ 2147483647 w 95"/>
              <a:gd name="T3" fmla="*/ 2147483647 h 94"/>
              <a:gd name="T4" fmla="*/ 2147483647 w 95"/>
              <a:gd name="T5" fmla="*/ 2147483647 h 94"/>
              <a:gd name="T6" fmla="*/ 2147483647 w 95"/>
              <a:gd name="T7" fmla="*/ 2147483647 h 94"/>
              <a:gd name="T8" fmla="*/ 2147483647 w 95"/>
              <a:gd name="T9" fmla="*/ 2147483647 h 94"/>
              <a:gd name="T10" fmla="*/ 2147483647 w 95"/>
              <a:gd name="T11" fmla="*/ 2147483647 h 94"/>
              <a:gd name="T12" fmla="*/ 2147483647 w 95"/>
              <a:gd name="T13" fmla="*/ 2147483647 h 94"/>
              <a:gd name="T14" fmla="*/ 2147483647 w 95"/>
              <a:gd name="T15" fmla="*/ 2147483647 h 94"/>
              <a:gd name="T16" fmla="*/ 2147483647 w 95"/>
              <a:gd name="T17" fmla="*/ 2147483647 h 94"/>
              <a:gd name="T18" fmla="*/ 2147483647 w 95"/>
              <a:gd name="T19" fmla="*/ 2147483647 h 94"/>
              <a:gd name="T20" fmla="*/ 2147483647 w 95"/>
              <a:gd name="T21" fmla="*/ 2147483647 h 94"/>
              <a:gd name="T22" fmla="*/ 2147483647 w 95"/>
              <a:gd name="T23" fmla="*/ 2147483647 h 94"/>
              <a:gd name="T24" fmla="*/ 2147483647 w 95"/>
              <a:gd name="T25" fmla="*/ 2147483647 h 94"/>
              <a:gd name="T26" fmla="*/ 2147483647 w 95"/>
              <a:gd name="T27" fmla="*/ 2147483647 h 94"/>
              <a:gd name="T28" fmla="*/ 2147483647 w 95"/>
              <a:gd name="T29" fmla="*/ 2147483647 h 94"/>
              <a:gd name="T30" fmla="*/ 2147483647 w 95"/>
              <a:gd name="T31" fmla="*/ 2147483647 h 94"/>
              <a:gd name="T32" fmla="*/ 2147483647 w 95"/>
              <a:gd name="T33" fmla="*/ 2147483647 h 94"/>
              <a:gd name="T34" fmla="*/ 2147483647 w 95"/>
              <a:gd name="T35" fmla="*/ 2147483647 h 94"/>
              <a:gd name="T36" fmla="*/ 2147483647 w 95"/>
              <a:gd name="T37" fmla="*/ 2147483647 h 94"/>
              <a:gd name="T38" fmla="*/ 2147483647 w 95"/>
              <a:gd name="T39" fmla="*/ 2147483647 h 94"/>
              <a:gd name="T40" fmla="*/ 2147483647 w 95"/>
              <a:gd name="T41" fmla="*/ 0 h 94"/>
              <a:gd name="T42" fmla="*/ 2147483647 w 95"/>
              <a:gd name="T43" fmla="*/ 0 h 94"/>
              <a:gd name="T44" fmla="*/ 2147483647 w 95"/>
              <a:gd name="T45" fmla="*/ 2147483647 h 94"/>
              <a:gd name="T46" fmla="*/ 2147483647 w 95"/>
              <a:gd name="T47" fmla="*/ 2147483647 h 94"/>
              <a:gd name="T48" fmla="*/ 2147483647 w 95"/>
              <a:gd name="T49" fmla="*/ 2147483647 h 94"/>
              <a:gd name="T50" fmla="*/ 2147483647 w 95"/>
              <a:gd name="T51" fmla="*/ 2147483647 h 94"/>
              <a:gd name="T52" fmla="*/ 2147483647 w 95"/>
              <a:gd name="T53" fmla="*/ 2147483647 h 94"/>
              <a:gd name="T54" fmla="*/ 2147483647 w 95"/>
              <a:gd name="T55" fmla="*/ 2147483647 h 94"/>
              <a:gd name="T56" fmla="*/ 0 w 95"/>
              <a:gd name="T57" fmla="*/ 2147483647 h 94"/>
              <a:gd name="T58" fmla="*/ 0 w 95"/>
              <a:gd name="T59" fmla="*/ 2147483647 h 94"/>
              <a:gd name="T60" fmla="*/ 2147483647 w 95"/>
              <a:gd name="T61" fmla="*/ 2147483647 h 94"/>
              <a:gd name="T62" fmla="*/ 2147483647 w 95"/>
              <a:gd name="T63" fmla="*/ 2147483647 h 94"/>
              <a:gd name="T64" fmla="*/ 2147483647 w 95"/>
              <a:gd name="T65" fmla="*/ 2147483647 h 94"/>
              <a:gd name="T66" fmla="*/ 2147483647 w 95"/>
              <a:gd name="T67" fmla="*/ 2147483647 h 94"/>
              <a:gd name="T68" fmla="*/ 2147483647 w 95"/>
              <a:gd name="T69" fmla="*/ 2147483647 h 94"/>
              <a:gd name="T70" fmla="*/ 2147483647 w 95"/>
              <a:gd name="T71" fmla="*/ 2147483647 h 94"/>
              <a:gd name="T72" fmla="*/ 2147483647 w 95"/>
              <a:gd name="T73" fmla="*/ 2147483647 h 94"/>
              <a:gd name="T74" fmla="*/ 2147483647 w 95"/>
              <a:gd name="T75" fmla="*/ 2147483647 h 94"/>
              <a:gd name="T76" fmla="*/ 2147483647 w 95"/>
              <a:gd name="T77" fmla="*/ 2147483647 h 94"/>
              <a:gd name="T78" fmla="*/ 2147483647 w 95"/>
              <a:gd name="T79" fmla="*/ 2147483647 h 94"/>
              <a:gd name="T80" fmla="*/ 2147483647 w 95"/>
              <a:gd name="T81" fmla="*/ 2147483647 h 94"/>
              <a:gd name="T82" fmla="*/ 2147483647 w 95"/>
              <a:gd name="T83" fmla="*/ 2147483647 h 94"/>
              <a:gd name="T84" fmla="*/ 2147483647 w 95"/>
              <a:gd name="T85" fmla="*/ 2147483647 h 94"/>
              <a:gd name="T86" fmla="*/ 2147483647 w 95"/>
              <a:gd name="T87" fmla="*/ 2147483647 h 94"/>
              <a:gd name="T88" fmla="*/ 2147483647 w 95"/>
              <a:gd name="T89" fmla="*/ 2147483647 h 94"/>
              <a:gd name="T90" fmla="*/ 2147483647 w 95"/>
              <a:gd name="T91" fmla="*/ 2147483647 h 94"/>
              <a:gd name="T92" fmla="*/ 2147483647 w 95"/>
              <a:gd name="T93" fmla="*/ 2147483647 h 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94"/>
              <a:gd name="T143" fmla="*/ 95 w 95"/>
              <a:gd name="T144" fmla="*/ 94 h 9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rgbClr val="C0504D"/>
          </a:solidFill>
          <a:ln w="9525">
            <a:noFill/>
            <a:miter lim="800000"/>
            <a:headEnd/>
            <a:tailEnd/>
          </a:ln>
        </p:spPr>
        <p:txBody>
          <a:bodyPr/>
          <a:lstStyle/>
          <a:p>
            <a:endParaRPr lang="zh-CN" altLang="en-US"/>
          </a:p>
        </p:txBody>
      </p:sp>
      <p:grpSp>
        <p:nvGrpSpPr>
          <p:cNvPr id="27655" name="组合 38"/>
          <p:cNvGrpSpPr>
            <a:grpSpLocks/>
          </p:cNvGrpSpPr>
          <p:nvPr/>
        </p:nvGrpSpPr>
        <p:grpSpPr bwMode="auto">
          <a:xfrm>
            <a:off x="5594350" y="884238"/>
            <a:ext cx="7112000" cy="4422775"/>
            <a:chOff x="5935290" y="1313410"/>
            <a:chExt cx="6550427" cy="4072963"/>
          </a:xfrm>
        </p:grpSpPr>
        <p:sp>
          <p:nvSpPr>
            <p:cNvPr id="27662" name="TextBox 22"/>
            <p:cNvSpPr txBox="1">
              <a:spLocks noChangeArrowheads="1"/>
            </p:cNvSpPr>
            <p:nvPr/>
          </p:nvSpPr>
          <p:spPr bwMode="auto">
            <a:xfrm>
              <a:off x="7830589" y="2809702"/>
              <a:ext cx="1446415" cy="615553"/>
            </a:xfrm>
            <a:prstGeom prst="rect">
              <a:avLst/>
            </a:prstGeom>
            <a:noFill/>
            <a:ln w="9525">
              <a:noFill/>
              <a:miter lim="800000"/>
              <a:headEnd/>
              <a:tailEnd/>
            </a:ln>
          </p:spPr>
          <p:txBody>
            <a:bodyPr>
              <a:spAutoFit/>
            </a:bodyPr>
            <a:lstStyle/>
            <a:p>
              <a:r>
                <a:rPr lang="zh-CN" altLang="en-US" sz="3400" b="1">
                  <a:solidFill>
                    <a:srgbClr val="5CB5C5"/>
                  </a:solidFill>
                  <a:latin typeface="微软雅黑" pitchFamily="34" charset="-122"/>
                  <a:ea typeface="微软雅黑" pitchFamily="34" charset="-122"/>
                </a:rPr>
                <a:t>人 格</a:t>
              </a:r>
            </a:p>
          </p:txBody>
        </p:sp>
        <p:sp>
          <p:nvSpPr>
            <p:cNvPr id="27663" name="TextBox 23"/>
            <p:cNvSpPr txBox="1">
              <a:spLocks noChangeArrowheads="1"/>
            </p:cNvSpPr>
            <p:nvPr/>
          </p:nvSpPr>
          <p:spPr bwMode="auto">
            <a:xfrm>
              <a:off x="6973568" y="1313410"/>
              <a:ext cx="1529542" cy="430887"/>
            </a:xfrm>
            <a:prstGeom prst="rect">
              <a:avLst/>
            </a:prstGeom>
            <a:noFill/>
            <a:ln w="9525">
              <a:noFill/>
              <a:miter lim="800000"/>
              <a:headEnd/>
              <a:tailEnd/>
            </a:ln>
          </p:spPr>
          <p:txBody>
            <a:bodyPr>
              <a:spAutoFit/>
            </a:bodyPr>
            <a:lstStyle/>
            <a:p>
              <a:r>
                <a:rPr lang="zh-CN" altLang="en-US" sz="2200" b="1">
                  <a:solidFill>
                    <a:srgbClr val="FFC000"/>
                  </a:solidFill>
                  <a:latin typeface="微软雅黑" pitchFamily="34" charset="-122"/>
                  <a:ea typeface="微软雅黑" pitchFamily="34" charset="-122"/>
                </a:rPr>
                <a:t>气 质</a:t>
              </a:r>
            </a:p>
          </p:txBody>
        </p:sp>
        <p:sp>
          <p:nvSpPr>
            <p:cNvPr id="27664" name="TextBox 24"/>
            <p:cNvSpPr txBox="1">
              <a:spLocks noChangeArrowheads="1"/>
            </p:cNvSpPr>
            <p:nvPr/>
          </p:nvSpPr>
          <p:spPr bwMode="auto">
            <a:xfrm>
              <a:off x="5935290" y="2643448"/>
              <a:ext cx="1379913" cy="738664"/>
            </a:xfrm>
            <a:prstGeom prst="rect">
              <a:avLst/>
            </a:prstGeom>
            <a:noFill/>
            <a:ln w="9525">
              <a:noFill/>
              <a:miter lim="800000"/>
              <a:headEnd/>
              <a:tailEnd/>
            </a:ln>
          </p:spPr>
          <p:txBody>
            <a:bodyPr>
              <a:spAutoFit/>
            </a:bodyPr>
            <a:lstStyle/>
            <a:p>
              <a:r>
                <a:rPr lang="zh-CN" altLang="en-US" sz="2100" b="1">
                  <a:solidFill>
                    <a:srgbClr val="D9742C"/>
                  </a:solidFill>
                  <a:latin typeface="微软雅黑" pitchFamily="34" charset="-122"/>
                  <a:ea typeface="微软雅黑" pitchFamily="34" charset="-122"/>
                </a:rPr>
                <a:t>认知</a:t>
              </a:r>
              <a:endParaRPr lang="en-US" altLang="zh-CN" sz="2100" b="1">
                <a:solidFill>
                  <a:srgbClr val="D9742C"/>
                </a:solidFill>
                <a:latin typeface="微软雅黑" pitchFamily="34" charset="-122"/>
                <a:ea typeface="微软雅黑" pitchFamily="34" charset="-122"/>
              </a:endParaRPr>
            </a:p>
            <a:p>
              <a:r>
                <a:rPr lang="zh-CN" altLang="en-US" sz="2100" b="1">
                  <a:solidFill>
                    <a:srgbClr val="D9742C"/>
                  </a:solidFill>
                  <a:latin typeface="微软雅黑" pitchFamily="34" charset="-122"/>
                  <a:ea typeface="微软雅黑" pitchFamily="34" charset="-122"/>
                </a:rPr>
                <a:t>风格</a:t>
              </a:r>
            </a:p>
          </p:txBody>
        </p:sp>
        <p:sp>
          <p:nvSpPr>
            <p:cNvPr id="27665" name="TextBox 25"/>
            <p:cNvSpPr txBox="1">
              <a:spLocks noChangeArrowheads="1"/>
            </p:cNvSpPr>
            <p:nvPr/>
          </p:nvSpPr>
          <p:spPr bwMode="auto">
            <a:xfrm>
              <a:off x="10025150" y="2244436"/>
              <a:ext cx="2460567" cy="430887"/>
            </a:xfrm>
            <a:prstGeom prst="rect">
              <a:avLst/>
            </a:prstGeom>
            <a:noFill/>
            <a:ln w="9525">
              <a:noFill/>
              <a:miter lim="800000"/>
              <a:headEnd/>
              <a:tailEnd/>
            </a:ln>
          </p:spPr>
          <p:txBody>
            <a:bodyPr>
              <a:spAutoFit/>
            </a:bodyPr>
            <a:lstStyle/>
            <a:p>
              <a:r>
                <a:rPr lang="zh-CN" altLang="en-US" sz="2200" b="1">
                  <a:solidFill>
                    <a:srgbClr val="C0504D"/>
                  </a:solidFill>
                  <a:latin typeface="微软雅黑" pitchFamily="34" charset="-122"/>
                  <a:ea typeface="微软雅黑" pitchFamily="34" charset="-122"/>
                </a:rPr>
                <a:t>性 格</a:t>
              </a:r>
            </a:p>
          </p:txBody>
        </p:sp>
        <p:sp>
          <p:nvSpPr>
            <p:cNvPr id="27666" name="TextBox 26"/>
            <p:cNvSpPr txBox="1">
              <a:spLocks noChangeArrowheads="1"/>
            </p:cNvSpPr>
            <p:nvPr/>
          </p:nvSpPr>
          <p:spPr bwMode="auto">
            <a:xfrm>
              <a:off x="9265922" y="4555376"/>
              <a:ext cx="2842953" cy="830997"/>
            </a:xfrm>
            <a:prstGeom prst="rect">
              <a:avLst/>
            </a:prstGeom>
            <a:noFill/>
            <a:ln w="9525">
              <a:noFill/>
              <a:miter lim="800000"/>
              <a:headEnd/>
              <a:tailEnd/>
            </a:ln>
          </p:spPr>
          <p:txBody>
            <a:bodyPr>
              <a:spAutoFit/>
            </a:bodyPr>
            <a:lstStyle/>
            <a:p>
              <a:r>
                <a:rPr lang="zh-CN" altLang="en-US" sz="2400" b="1">
                  <a:solidFill>
                    <a:srgbClr val="173246"/>
                  </a:solidFill>
                  <a:latin typeface="微软雅黑" pitchFamily="34" charset="-122"/>
                  <a:ea typeface="微软雅黑" pitchFamily="34" charset="-122"/>
                </a:rPr>
                <a:t>自 我</a:t>
              </a:r>
              <a:endParaRPr lang="en-US" altLang="zh-CN" sz="2400" b="1">
                <a:solidFill>
                  <a:srgbClr val="173246"/>
                </a:solidFill>
                <a:latin typeface="微软雅黑" pitchFamily="34" charset="-122"/>
                <a:ea typeface="微软雅黑" pitchFamily="34" charset="-122"/>
              </a:endParaRPr>
            </a:p>
            <a:p>
              <a:r>
                <a:rPr lang="zh-CN" altLang="en-US" sz="2400" b="1">
                  <a:solidFill>
                    <a:srgbClr val="173246"/>
                  </a:solidFill>
                  <a:latin typeface="微软雅黑" pitchFamily="34" charset="-122"/>
                  <a:ea typeface="微软雅黑" pitchFamily="34" charset="-122"/>
                </a:rPr>
                <a:t>调 控</a:t>
              </a:r>
            </a:p>
          </p:txBody>
        </p:sp>
      </p:grpSp>
      <p:grpSp>
        <p:nvGrpSpPr>
          <p:cNvPr id="34" name="组合 33"/>
          <p:cNvGrpSpPr>
            <a:grpSpLocks/>
          </p:cNvGrpSpPr>
          <p:nvPr/>
        </p:nvGrpSpPr>
        <p:grpSpPr bwMode="auto">
          <a:xfrm>
            <a:off x="169863" y="0"/>
            <a:ext cx="12687300" cy="11936413"/>
            <a:chOff x="170311" y="0"/>
            <a:chExt cx="12687001" cy="11935907"/>
          </a:xfrm>
        </p:grpSpPr>
        <p:sp>
          <p:nvSpPr>
            <p:cNvPr id="32" name="弧形 31"/>
            <p:cNvSpPr/>
            <p:nvPr/>
          </p:nvSpPr>
          <p:spPr>
            <a:xfrm rot="16200000">
              <a:off x="602212" y="-319192"/>
              <a:ext cx="11935907" cy="12574292"/>
            </a:xfrm>
            <a:prstGeom prst="arc">
              <a:avLst/>
            </a:prstGeom>
            <a:noFill/>
            <a:ln>
              <a:solidFill>
                <a:srgbClr val="D9742C"/>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3" name="椭圆 32"/>
            <p:cNvSpPr/>
            <p:nvPr/>
          </p:nvSpPr>
          <p:spPr>
            <a:xfrm>
              <a:off x="170311" y="5978272"/>
              <a:ext cx="236531" cy="236528"/>
            </a:xfrm>
            <a:prstGeom prst="ellipse">
              <a:avLst/>
            </a:prstGeom>
            <a:solidFill>
              <a:srgbClr val="D9742C"/>
            </a:solidFill>
            <a:ln>
              <a:solidFill>
                <a:srgbClr val="EEECE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5" name="椭圆 34"/>
          <p:cNvSpPr/>
          <p:nvPr/>
        </p:nvSpPr>
        <p:spPr>
          <a:xfrm>
            <a:off x="103188" y="5905500"/>
            <a:ext cx="373062" cy="373063"/>
          </a:xfrm>
          <a:prstGeom prst="ellipse">
            <a:avLst/>
          </a:prstGeom>
          <a:noFill/>
          <a:ln>
            <a:solidFill>
              <a:srgbClr val="984C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27658" name="TextBox 35"/>
          <p:cNvSpPr txBox="1">
            <a:spLocks noChangeArrowheads="1"/>
          </p:cNvSpPr>
          <p:nvPr/>
        </p:nvSpPr>
        <p:spPr bwMode="auto">
          <a:xfrm>
            <a:off x="566738" y="5892800"/>
            <a:ext cx="2957512" cy="457200"/>
          </a:xfrm>
          <a:prstGeom prst="rect">
            <a:avLst/>
          </a:prstGeom>
          <a:noFill/>
          <a:ln w="9525">
            <a:noFill/>
            <a:miter lim="800000"/>
            <a:headEnd/>
            <a:tailEnd/>
          </a:ln>
        </p:spPr>
        <p:txBody>
          <a:bodyPr>
            <a:spAutoFit/>
          </a:bodyPr>
          <a:lstStyle/>
          <a:p>
            <a:r>
              <a:rPr lang="zh-CN" altLang="en-US" sz="2400" b="1">
                <a:solidFill>
                  <a:srgbClr val="D9742C"/>
                </a:solidFill>
                <a:latin typeface="微软雅黑" pitchFamily="34" charset="-122"/>
                <a:ea typeface="微软雅黑" pitchFamily="34" charset="-122"/>
              </a:rPr>
              <a:t>人 格 的 主 要 构 成</a:t>
            </a:r>
          </a:p>
        </p:txBody>
      </p:sp>
      <p:sp>
        <p:nvSpPr>
          <p:cNvPr id="37" name="矩形 36"/>
          <p:cNvSpPr/>
          <p:nvPr/>
        </p:nvSpPr>
        <p:spPr>
          <a:xfrm>
            <a:off x="0" y="6418263"/>
            <a:ext cx="12192000" cy="715962"/>
          </a:xfrm>
          <a:prstGeom prst="rect">
            <a:avLst/>
          </a:prstGeom>
          <a:solidFill>
            <a:srgbClr val="D974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pic>
        <p:nvPicPr>
          <p:cNvPr id="23"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10800000">
                                      <p:cBhvr>
                                        <p:cTn id="6" dur="2000" fill="hold"/>
                                        <p:tgtEl>
                                          <p:spTgt spid="19"/>
                                        </p:tgtEl>
                                        <p:attrNameLst>
                                          <p:attrName>r</p:attrName>
                                        </p:attrNameLst>
                                      </p:cBhvr>
                                    </p:animRot>
                                  </p:childTnLst>
                                </p:cTn>
                              </p:par>
                              <p:par>
                                <p:cTn id="7" presetID="8" presetClass="emph" presetSubtype="0" fill="hold" grpId="0" nodeType="withEffect">
                                  <p:stCondLst>
                                    <p:cond delay="0"/>
                                  </p:stCondLst>
                                  <p:childTnLst>
                                    <p:animRot by="-10800000">
                                      <p:cBhvr>
                                        <p:cTn id="8" dur="2000" fill="hold"/>
                                        <p:tgtEl>
                                          <p:spTgt spid="22"/>
                                        </p:tgtEl>
                                        <p:attrNameLst>
                                          <p:attrName>r</p:attrName>
                                        </p:attrNameLst>
                                      </p:cBhvr>
                                    </p:animRot>
                                  </p:childTnLst>
                                </p:cTn>
                              </p:par>
                              <p:par>
                                <p:cTn id="9" presetID="8" presetClass="emph" presetSubtype="0" fill="hold" grpId="0" nodeType="withEffect">
                                  <p:stCondLst>
                                    <p:cond delay="0"/>
                                  </p:stCondLst>
                                  <p:childTnLst>
                                    <p:animRot by="-10800000">
                                      <p:cBhvr>
                                        <p:cTn id="10" dur="2000" fill="hold"/>
                                        <p:tgtEl>
                                          <p:spTgt spid="18"/>
                                        </p:tgtEl>
                                        <p:attrNameLst>
                                          <p:attrName>r</p:attrName>
                                        </p:attrNameLst>
                                      </p:cBhvr>
                                    </p:animRot>
                                  </p:childTnLst>
                                </p:cTn>
                              </p:par>
                              <p:par>
                                <p:cTn id="11" presetID="8" presetClass="emph" presetSubtype="0" fill="hold" grpId="0" nodeType="withEffect">
                                  <p:stCondLst>
                                    <p:cond delay="0"/>
                                  </p:stCondLst>
                                  <p:childTnLst>
                                    <p:animRot by="-10800000">
                                      <p:cBhvr>
                                        <p:cTn id="12" dur="2000" fill="hold"/>
                                        <p:tgtEl>
                                          <p:spTgt spid="21"/>
                                        </p:tgtEl>
                                        <p:attrNameLst>
                                          <p:attrName>r</p:attrName>
                                        </p:attrNameLst>
                                      </p:cBhvr>
                                    </p:animRot>
                                  </p:childTnLst>
                                </p:cTn>
                              </p:par>
                              <p:par>
                                <p:cTn id="13" presetID="8" presetClass="emph" presetSubtype="0" fill="hold" grpId="0" nodeType="withEffect">
                                  <p:stCondLst>
                                    <p:cond delay="0"/>
                                  </p:stCondLst>
                                  <p:childTnLst>
                                    <p:animRot by="-10800000">
                                      <p:cBhvr>
                                        <p:cTn id="14" dur="2000" fill="hold"/>
                                        <p:tgtEl>
                                          <p:spTgt spid="20"/>
                                        </p:tgtEl>
                                        <p:attrNameLst>
                                          <p:attrName>r</p:attrName>
                                        </p:attrNameLst>
                                      </p:cBhvr>
                                    </p:animRot>
                                  </p:childTnLst>
                                </p:cTn>
                              </p:par>
                              <p:par>
                                <p:cTn id="15" presetID="22" presetClass="entr" presetSubtype="8" fill="hold" nodeType="withEffect">
                                  <p:stCondLst>
                                    <p:cond delay="0"/>
                                  </p:stCondLst>
                                  <p:childTnLst>
                                    <p:set>
                                      <p:cBhvr>
                                        <p:cTn id="16" dur="1" fill="hold">
                                          <p:stCondLst>
                                            <p:cond delay="0"/>
                                          </p:stCondLst>
                                        </p:cTn>
                                        <p:tgtEl>
                                          <p:spTgt spid="27658">
                                            <p:txEl>
                                              <p:pRg st="0" end="0"/>
                                            </p:txEl>
                                          </p:spTgt>
                                        </p:tgtEl>
                                        <p:attrNameLst>
                                          <p:attrName>style.visibility</p:attrName>
                                        </p:attrNameLst>
                                      </p:cBhvr>
                                      <p:to>
                                        <p:strVal val="visible"/>
                                      </p:to>
                                    </p:set>
                                    <p:animEffect transition="in" filter="wipe(left)">
                                      <p:cBhvr>
                                        <p:cTn id="17" dur="500"/>
                                        <p:tgtEl>
                                          <p:spTgt spid="27658">
                                            <p:txEl>
                                              <p:pRg st="0" end="0"/>
                                            </p:txEl>
                                          </p:spTgt>
                                        </p:tgtEl>
                                      </p:cBhvr>
                                    </p:animEffect>
                                  </p:childTnLst>
                                </p:cTn>
                              </p:par>
                              <p:par>
                                <p:cTn id="18" presetID="22" presetClass="entr" presetSubtype="2"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right)">
                                      <p:cBhvr>
                                        <p:cTn id="20" dur="500"/>
                                        <p:tgtEl>
                                          <p:spTgt spid="34"/>
                                        </p:tgtEl>
                                      </p:cBhvr>
                                    </p:animEffect>
                                  </p:childTnLst>
                                </p:cTn>
                              </p:par>
                              <p:par>
                                <p:cTn id="21" presetID="21" presetClass="entr" presetSubtype="1" fill="hold" grpId="0" nodeType="withEffect">
                                  <p:stCondLst>
                                    <p:cond delay="600"/>
                                  </p:stCondLst>
                                  <p:childTnLst>
                                    <p:set>
                                      <p:cBhvr>
                                        <p:cTn id="22" dur="1" fill="hold">
                                          <p:stCondLst>
                                            <p:cond delay="0"/>
                                          </p:stCondLst>
                                        </p:cTn>
                                        <p:tgtEl>
                                          <p:spTgt spid="35"/>
                                        </p:tgtEl>
                                        <p:attrNameLst>
                                          <p:attrName>style.visibility</p:attrName>
                                        </p:attrNameLst>
                                      </p:cBhvr>
                                      <p:to>
                                        <p:strVal val="visible"/>
                                      </p:to>
                                    </p:set>
                                    <p:animEffect transition="in" filter="wheel(1)">
                                      <p:cBhvr>
                                        <p:cTn id="23" dur="500"/>
                                        <p:tgtEl>
                                          <p:spTgt spid="35"/>
                                        </p:tgtEl>
                                      </p:cBhvr>
                                    </p:animEffect>
                                  </p:childTnLst>
                                </p:cTn>
                              </p:par>
                              <p:par>
                                <p:cTn id="24" presetID="6" presetClass="emph" presetSubtype="0" fill="hold" grpId="1" nodeType="withEffect">
                                  <p:stCondLst>
                                    <p:cond delay="1100"/>
                                  </p:stCondLst>
                                  <p:childTnLst>
                                    <p:animScale>
                                      <p:cBhvr>
                                        <p:cTn id="25" dur="500" fill="hold"/>
                                        <p:tgtEl>
                                          <p:spTgt spid="35"/>
                                        </p:tgtEl>
                                      </p:cBhvr>
                                      <p:by x="150000" y="150000"/>
                                    </p:animScale>
                                  </p:childTnLst>
                                </p:cTn>
                              </p:par>
                              <p:par>
                                <p:cTn id="26" presetID="10" presetClass="exit" presetSubtype="0" fill="hold" grpId="2" nodeType="withEffect">
                                  <p:stCondLst>
                                    <p:cond delay="1100"/>
                                  </p:stCondLst>
                                  <p:childTnLst>
                                    <p:animEffect transition="out" filter="fade">
                                      <p:cBhvr>
                                        <p:cTn id="27" dur="500"/>
                                        <p:tgtEl>
                                          <p:spTgt spid="35"/>
                                        </p:tgtEl>
                                      </p:cBhvr>
                                    </p:animEffect>
                                    <p:set>
                                      <p:cBhvr>
                                        <p:cTn id="28"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35" grpId="0" animBg="1"/>
      <p:bldP spid="35" grpId="1" animBg="1"/>
      <p:bldP spid="35"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5B350"/>
        </a:solidFill>
        <a:effectLst/>
      </p:bgPr>
    </p:bg>
    <p:spTree>
      <p:nvGrpSpPr>
        <p:cNvPr id="1" name=""/>
        <p:cNvGrpSpPr/>
        <p:nvPr/>
      </p:nvGrpSpPr>
      <p:grpSpPr>
        <a:xfrm>
          <a:off x="0" y="0"/>
          <a:ext cx="0" cy="0"/>
          <a:chOff x="0" y="0"/>
          <a:chExt cx="0" cy="0"/>
        </a:xfrm>
      </p:grpSpPr>
      <p:sp>
        <p:nvSpPr>
          <p:cNvPr id="22" name="椭圆 21"/>
          <p:cNvSpPr/>
          <p:nvPr/>
        </p:nvSpPr>
        <p:spPr>
          <a:xfrm>
            <a:off x="6137275" y="3016250"/>
            <a:ext cx="180975" cy="182563"/>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3" name="椭圆 22"/>
          <p:cNvSpPr/>
          <p:nvPr/>
        </p:nvSpPr>
        <p:spPr>
          <a:xfrm>
            <a:off x="6124575" y="4148138"/>
            <a:ext cx="180975" cy="182562"/>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4" name="椭圆 23"/>
          <p:cNvSpPr/>
          <p:nvPr/>
        </p:nvSpPr>
        <p:spPr>
          <a:xfrm>
            <a:off x="6149975" y="4975225"/>
            <a:ext cx="180975" cy="182563"/>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nvGrpSpPr>
          <p:cNvPr id="28677" name="组合 1"/>
          <p:cNvGrpSpPr>
            <a:grpSpLocks/>
          </p:cNvGrpSpPr>
          <p:nvPr/>
        </p:nvGrpSpPr>
        <p:grpSpPr bwMode="auto">
          <a:xfrm>
            <a:off x="-185738" y="1736725"/>
            <a:ext cx="5911851" cy="5245100"/>
            <a:chOff x="-185234" y="1736014"/>
            <a:chExt cx="5910643" cy="5245028"/>
          </a:xfrm>
        </p:grpSpPr>
        <p:sp>
          <p:nvSpPr>
            <p:cNvPr id="28705" name="Rectangle 8"/>
            <p:cNvSpPr>
              <a:spLocks noChangeArrowheads="1"/>
            </p:cNvSpPr>
            <p:nvPr/>
          </p:nvSpPr>
          <p:spPr bwMode="auto">
            <a:xfrm rot="-5400000">
              <a:off x="80117" y="4247005"/>
              <a:ext cx="2812282" cy="588555"/>
            </a:xfrm>
            <a:prstGeom prst="homePlate">
              <a:avLst>
                <a:gd name="adj" fmla="val 49995"/>
              </a:avLst>
            </a:prstGeom>
            <a:solidFill>
              <a:srgbClr val="17324D"/>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28706" name="Rectangle 9"/>
            <p:cNvSpPr>
              <a:spLocks noChangeArrowheads="1"/>
            </p:cNvSpPr>
            <p:nvPr/>
          </p:nvSpPr>
          <p:spPr bwMode="auto">
            <a:xfrm rot="-5400000">
              <a:off x="996049" y="4516149"/>
              <a:ext cx="2266196" cy="596353"/>
            </a:xfrm>
            <a:prstGeom prst="homePlate">
              <a:avLst>
                <a:gd name="adj" fmla="val 49999"/>
              </a:avLst>
            </a:prstGeom>
            <a:solidFill>
              <a:srgbClr val="984C50"/>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28707" name="Rectangle 10"/>
            <p:cNvSpPr>
              <a:spLocks noChangeArrowheads="1"/>
            </p:cNvSpPr>
            <p:nvPr/>
          </p:nvSpPr>
          <p:spPr bwMode="auto">
            <a:xfrm rot="-5400000">
              <a:off x="975835" y="3856945"/>
              <a:ext cx="3592402" cy="588555"/>
            </a:xfrm>
            <a:prstGeom prst="homePlate">
              <a:avLst>
                <a:gd name="adj" fmla="val 49989"/>
              </a:avLst>
            </a:prstGeom>
            <a:solidFill>
              <a:srgbClr val="D9742C"/>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28708" name="Rectangle 11"/>
            <p:cNvSpPr>
              <a:spLocks noChangeArrowheads="1"/>
            </p:cNvSpPr>
            <p:nvPr/>
          </p:nvSpPr>
          <p:spPr bwMode="auto">
            <a:xfrm rot="-5400000">
              <a:off x="2006835" y="4245053"/>
              <a:ext cx="2812284" cy="592458"/>
            </a:xfrm>
            <a:prstGeom prst="homePlate">
              <a:avLst>
                <a:gd name="adj" fmla="val 49995"/>
              </a:avLst>
            </a:prstGeom>
            <a:solidFill>
              <a:srgbClr val="E2E6C3"/>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28709" name="Rectangle 12"/>
            <p:cNvSpPr>
              <a:spLocks noChangeArrowheads="1"/>
            </p:cNvSpPr>
            <p:nvPr/>
          </p:nvSpPr>
          <p:spPr bwMode="auto">
            <a:xfrm rot="-5400000">
              <a:off x="2419589" y="4007121"/>
              <a:ext cx="3280354" cy="600249"/>
            </a:xfrm>
            <a:prstGeom prst="homePlate">
              <a:avLst>
                <a:gd name="adj" fmla="val 49995"/>
              </a:avLst>
            </a:prstGeom>
            <a:solidFill>
              <a:srgbClr val="984C50"/>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28710" name="Rectangle 9"/>
            <p:cNvSpPr>
              <a:spLocks noChangeArrowheads="1"/>
            </p:cNvSpPr>
            <p:nvPr/>
          </p:nvSpPr>
          <p:spPr bwMode="auto">
            <a:xfrm rot="-5400000">
              <a:off x="280841" y="5481347"/>
              <a:ext cx="1033620" cy="1965769"/>
            </a:xfrm>
            <a:custGeom>
              <a:avLst/>
              <a:gdLst>
                <a:gd name="T0" fmla="*/ 2 w 954069"/>
                <a:gd name="T1" fmla="*/ 0 h 1814477"/>
                <a:gd name="T2" fmla="*/ 1423920 w 954069"/>
                <a:gd name="T3" fmla="*/ 1886510 h 1814477"/>
                <a:gd name="T4" fmla="*/ 1423920 w 954069"/>
                <a:gd name="T5" fmla="*/ 2708051 h 1814477"/>
                <a:gd name="T6" fmla="*/ 0 w 954069"/>
                <a:gd name="T7" fmla="*/ 1724664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solidFill>
              <a:srgbClr val="17324D"/>
            </a:solidFill>
            <a:ln w="9525">
              <a:noFill/>
              <a:round/>
              <a:headEnd/>
              <a:tailEnd/>
            </a:ln>
          </p:spPr>
          <p:txBody>
            <a:bodyPr/>
            <a:lstStyle/>
            <a:p>
              <a:endParaRPr lang="zh-CN" altLang="en-US"/>
            </a:p>
          </p:txBody>
        </p:sp>
        <p:sp>
          <p:nvSpPr>
            <p:cNvPr id="28711" name="Rectangle 9"/>
            <p:cNvSpPr>
              <a:spLocks noChangeArrowheads="1"/>
            </p:cNvSpPr>
            <p:nvPr/>
          </p:nvSpPr>
          <p:spPr bwMode="auto">
            <a:xfrm rot="-5400000">
              <a:off x="2259126" y="5903822"/>
              <a:ext cx="1033618" cy="1120818"/>
            </a:xfrm>
            <a:custGeom>
              <a:avLst/>
              <a:gdLst>
                <a:gd name="T0" fmla="*/ 0 w 954068"/>
                <a:gd name="T1" fmla="*/ 0 h 1034556"/>
                <a:gd name="T2" fmla="*/ 1423912 w 954068"/>
                <a:gd name="T3" fmla="*/ 361247 h 1034556"/>
                <a:gd name="T4" fmla="*/ 1423912 w 954068"/>
                <a:gd name="T5" fmla="*/ 1182789 h 1034556"/>
                <a:gd name="T6" fmla="*/ 20070 w 954068"/>
                <a:gd name="T7" fmla="*/ 1544044 h 1034556"/>
                <a:gd name="T8" fmla="*/ 0 w 954068"/>
                <a:gd name="T9" fmla="*/ 0 h 1034556"/>
                <a:gd name="T10" fmla="*/ 0 60000 65536"/>
                <a:gd name="T11" fmla="*/ 0 60000 65536"/>
                <a:gd name="T12" fmla="*/ 0 60000 65536"/>
                <a:gd name="T13" fmla="*/ 0 60000 65536"/>
                <a:gd name="T14" fmla="*/ 0 60000 65536"/>
                <a:gd name="T15" fmla="*/ 0 w 954068"/>
                <a:gd name="T16" fmla="*/ 0 h 1034556"/>
                <a:gd name="T17" fmla="*/ 954068 w 954068"/>
                <a:gd name="T18" fmla="*/ 1034556 h 1034556"/>
              </a:gdLst>
              <a:ahLst/>
              <a:cxnLst>
                <a:cxn ang="T10">
                  <a:pos x="T0" y="T1"/>
                </a:cxn>
                <a:cxn ang="T11">
                  <a:pos x="T2" y="T3"/>
                </a:cxn>
                <a:cxn ang="T12">
                  <a:pos x="T4" y="T5"/>
                </a:cxn>
                <a:cxn ang="T13">
                  <a:pos x="T6" y="T7"/>
                </a:cxn>
                <a:cxn ang="T14">
                  <a:pos x="T8" y="T9"/>
                </a:cxn>
              </a:cxnLst>
              <a:rect l="T15" t="T16" r="T17" b="T18"/>
              <a:pathLst>
                <a:path w="954068" h="1034556">
                  <a:moveTo>
                    <a:pt x="0" y="0"/>
                  </a:moveTo>
                  <a:lnTo>
                    <a:pt x="954068" y="242046"/>
                  </a:lnTo>
                  <a:lnTo>
                    <a:pt x="954068" y="792504"/>
                  </a:lnTo>
                  <a:lnTo>
                    <a:pt x="13447" y="1034556"/>
                  </a:lnTo>
                  <a:cubicBezTo>
                    <a:pt x="13447" y="747977"/>
                    <a:pt x="0" y="286579"/>
                    <a:pt x="0" y="0"/>
                  </a:cubicBezTo>
                  <a:close/>
                </a:path>
              </a:pathLst>
            </a:custGeom>
            <a:solidFill>
              <a:srgbClr val="D9742C"/>
            </a:solidFill>
            <a:ln w="9525">
              <a:noFill/>
              <a:round/>
              <a:headEnd/>
              <a:tailEnd/>
            </a:ln>
          </p:spPr>
          <p:txBody>
            <a:bodyPr/>
            <a:lstStyle/>
            <a:p>
              <a:endParaRPr lang="zh-CN" altLang="en-US"/>
            </a:p>
          </p:txBody>
        </p:sp>
        <p:sp>
          <p:nvSpPr>
            <p:cNvPr id="28712" name="Rectangle 9"/>
            <p:cNvSpPr>
              <a:spLocks noChangeArrowheads="1"/>
            </p:cNvSpPr>
            <p:nvPr/>
          </p:nvSpPr>
          <p:spPr bwMode="auto">
            <a:xfrm rot="5400000" flipH="1">
              <a:off x="4225715" y="5481346"/>
              <a:ext cx="1033620" cy="1965769"/>
            </a:xfrm>
            <a:custGeom>
              <a:avLst/>
              <a:gdLst>
                <a:gd name="T0" fmla="*/ 2 w 954069"/>
                <a:gd name="T1" fmla="*/ 0 h 1814477"/>
                <a:gd name="T2" fmla="*/ 1423920 w 954069"/>
                <a:gd name="T3" fmla="*/ 1886510 h 1814477"/>
                <a:gd name="T4" fmla="*/ 1423920 w 954069"/>
                <a:gd name="T5" fmla="*/ 2708051 h 1814477"/>
                <a:gd name="T6" fmla="*/ 0 w 954069"/>
                <a:gd name="T7" fmla="*/ 1724664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solidFill>
              <a:srgbClr val="984C50"/>
            </a:solidFill>
            <a:ln w="9525">
              <a:noFill/>
              <a:round/>
              <a:headEnd/>
              <a:tailEnd/>
            </a:ln>
          </p:spPr>
          <p:txBody>
            <a:bodyPr/>
            <a:lstStyle/>
            <a:p>
              <a:endParaRPr lang="zh-CN" altLang="en-US"/>
            </a:p>
          </p:txBody>
        </p:sp>
        <p:sp>
          <p:nvSpPr>
            <p:cNvPr id="28713" name="Rectangle 9"/>
            <p:cNvSpPr>
              <a:spLocks noChangeArrowheads="1"/>
            </p:cNvSpPr>
            <p:nvPr/>
          </p:nvSpPr>
          <p:spPr bwMode="auto">
            <a:xfrm rot="-5400000">
              <a:off x="1299120" y="5823700"/>
              <a:ext cx="1004482" cy="1251927"/>
            </a:xfrm>
            <a:custGeom>
              <a:avLst/>
              <a:gdLst>
                <a:gd name="T0" fmla="*/ 0 w 927174"/>
                <a:gd name="T1" fmla="*/ 0 h 1155574"/>
                <a:gd name="T2" fmla="*/ 1383777 w 927174"/>
                <a:gd name="T3" fmla="*/ 903118 h 1155574"/>
                <a:gd name="T4" fmla="*/ 1383777 w 927174"/>
                <a:gd name="T5" fmla="*/ 1724661 h 1155574"/>
                <a:gd name="T6" fmla="*/ 1 w 927174"/>
                <a:gd name="T7" fmla="*/ 1343346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solidFill>
              <a:srgbClr val="984C50"/>
            </a:solidFill>
            <a:ln w="9525">
              <a:noFill/>
              <a:round/>
              <a:headEnd/>
              <a:tailEnd/>
            </a:ln>
          </p:spPr>
          <p:txBody>
            <a:bodyPr/>
            <a:lstStyle/>
            <a:p>
              <a:endParaRPr lang="zh-CN" altLang="en-US"/>
            </a:p>
          </p:txBody>
        </p:sp>
        <p:sp>
          <p:nvSpPr>
            <p:cNvPr id="28714" name="Rectangle 9"/>
            <p:cNvSpPr>
              <a:spLocks noChangeArrowheads="1"/>
            </p:cNvSpPr>
            <p:nvPr/>
          </p:nvSpPr>
          <p:spPr bwMode="auto">
            <a:xfrm rot="5400000" flipH="1">
              <a:off x="3240470" y="5823698"/>
              <a:ext cx="1004482" cy="1251927"/>
            </a:xfrm>
            <a:custGeom>
              <a:avLst/>
              <a:gdLst>
                <a:gd name="T0" fmla="*/ 0 w 927174"/>
                <a:gd name="T1" fmla="*/ 0 h 1155574"/>
                <a:gd name="T2" fmla="*/ 1383777 w 927174"/>
                <a:gd name="T3" fmla="*/ 903118 h 1155574"/>
                <a:gd name="T4" fmla="*/ 1383777 w 927174"/>
                <a:gd name="T5" fmla="*/ 1724661 h 1155574"/>
                <a:gd name="T6" fmla="*/ 1 w 927174"/>
                <a:gd name="T7" fmla="*/ 1343346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solidFill>
              <a:srgbClr val="E2E6C3"/>
            </a:solidFill>
            <a:ln w="9525">
              <a:noFill/>
              <a:round/>
              <a:headEnd/>
              <a:tailEnd/>
            </a:ln>
          </p:spPr>
          <p:txBody>
            <a:bodyPr/>
            <a:lstStyle/>
            <a:p>
              <a:endParaRPr lang="zh-CN" altLang="en-US"/>
            </a:p>
          </p:txBody>
        </p:sp>
        <p:sp>
          <p:nvSpPr>
            <p:cNvPr id="28715" name="Freeform 25"/>
            <p:cNvSpPr>
              <a:spLocks noEditPoints="1"/>
            </p:cNvSpPr>
            <p:nvPr/>
          </p:nvSpPr>
          <p:spPr bwMode="auto">
            <a:xfrm>
              <a:off x="1293479" y="2667068"/>
              <a:ext cx="378739" cy="378739"/>
            </a:xfrm>
            <a:custGeom>
              <a:avLst/>
              <a:gdLst>
                <a:gd name="T0" fmla="*/ 2147483647 w 384"/>
                <a:gd name="T1" fmla="*/ 2147483647 h 384"/>
                <a:gd name="T2" fmla="*/ 2147483647 w 384"/>
                <a:gd name="T3" fmla="*/ 2147483647 h 384"/>
                <a:gd name="T4" fmla="*/ 2147483647 w 384"/>
                <a:gd name="T5" fmla="*/ 2147483647 h 384"/>
                <a:gd name="T6" fmla="*/ 2147483647 w 384"/>
                <a:gd name="T7" fmla="*/ 2147483647 h 384"/>
                <a:gd name="T8" fmla="*/ 2147483647 w 384"/>
                <a:gd name="T9" fmla="*/ 2147483647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0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0 h 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4"/>
                <a:gd name="T103" fmla="*/ 0 h 384"/>
                <a:gd name="T104" fmla="*/ 384 w 384"/>
                <a:gd name="T105" fmla="*/ 384 h 3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4" h="384">
                  <a:moveTo>
                    <a:pt x="120" y="264"/>
                  </a:moveTo>
                  <a:lnTo>
                    <a:pt x="264" y="264"/>
                  </a:lnTo>
                  <a:lnTo>
                    <a:pt x="312" y="312"/>
                  </a:lnTo>
                  <a:lnTo>
                    <a:pt x="72" y="312"/>
                  </a:lnTo>
                  <a:lnTo>
                    <a:pt x="120" y="264"/>
                  </a:lnTo>
                  <a:close/>
                  <a:moveTo>
                    <a:pt x="169" y="48"/>
                  </a:moveTo>
                  <a:lnTo>
                    <a:pt x="169" y="182"/>
                  </a:lnTo>
                  <a:lnTo>
                    <a:pt x="55" y="295"/>
                  </a:lnTo>
                  <a:lnTo>
                    <a:pt x="49" y="306"/>
                  </a:lnTo>
                  <a:lnTo>
                    <a:pt x="49" y="318"/>
                  </a:lnTo>
                  <a:lnTo>
                    <a:pt x="55" y="329"/>
                  </a:lnTo>
                  <a:lnTo>
                    <a:pt x="59" y="333"/>
                  </a:lnTo>
                  <a:lnTo>
                    <a:pt x="64" y="335"/>
                  </a:lnTo>
                  <a:lnTo>
                    <a:pt x="68" y="336"/>
                  </a:lnTo>
                  <a:lnTo>
                    <a:pt x="72" y="336"/>
                  </a:lnTo>
                  <a:lnTo>
                    <a:pt x="312" y="336"/>
                  </a:lnTo>
                  <a:lnTo>
                    <a:pt x="315" y="336"/>
                  </a:lnTo>
                  <a:lnTo>
                    <a:pt x="319" y="335"/>
                  </a:lnTo>
                  <a:lnTo>
                    <a:pt x="324" y="333"/>
                  </a:lnTo>
                  <a:lnTo>
                    <a:pt x="330" y="329"/>
                  </a:lnTo>
                  <a:lnTo>
                    <a:pt x="332" y="325"/>
                  </a:lnTo>
                  <a:lnTo>
                    <a:pt x="335" y="320"/>
                  </a:lnTo>
                  <a:lnTo>
                    <a:pt x="336" y="316"/>
                  </a:lnTo>
                  <a:lnTo>
                    <a:pt x="336" y="312"/>
                  </a:lnTo>
                  <a:lnTo>
                    <a:pt x="336" y="309"/>
                  </a:lnTo>
                  <a:lnTo>
                    <a:pt x="335" y="304"/>
                  </a:lnTo>
                  <a:lnTo>
                    <a:pt x="332" y="300"/>
                  </a:lnTo>
                  <a:lnTo>
                    <a:pt x="330" y="295"/>
                  </a:lnTo>
                  <a:lnTo>
                    <a:pt x="216" y="182"/>
                  </a:lnTo>
                  <a:lnTo>
                    <a:pt x="216" y="48"/>
                  </a:lnTo>
                  <a:lnTo>
                    <a:pt x="169" y="48"/>
                  </a:lnTo>
                  <a:close/>
                  <a:moveTo>
                    <a:pt x="120" y="0"/>
                  </a:moveTo>
                  <a:lnTo>
                    <a:pt x="264" y="0"/>
                  </a:lnTo>
                  <a:lnTo>
                    <a:pt x="275" y="3"/>
                  </a:lnTo>
                  <a:lnTo>
                    <a:pt x="284" y="12"/>
                  </a:lnTo>
                  <a:lnTo>
                    <a:pt x="288" y="24"/>
                  </a:lnTo>
                  <a:lnTo>
                    <a:pt x="284" y="37"/>
                  </a:lnTo>
                  <a:lnTo>
                    <a:pt x="275" y="46"/>
                  </a:lnTo>
                  <a:lnTo>
                    <a:pt x="264" y="48"/>
                  </a:lnTo>
                  <a:lnTo>
                    <a:pt x="264" y="163"/>
                  </a:lnTo>
                  <a:lnTo>
                    <a:pt x="363" y="262"/>
                  </a:lnTo>
                  <a:lnTo>
                    <a:pt x="375" y="277"/>
                  </a:lnTo>
                  <a:lnTo>
                    <a:pt x="381" y="294"/>
                  </a:lnTo>
                  <a:lnTo>
                    <a:pt x="384" y="312"/>
                  </a:lnTo>
                  <a:lnTo>
                    <a:pt x="381" y="330"/>
                  </a:lnTo>
                  <a:lnTo>
                    <a:pt x="375" y="348"/>
                  </a:lnTo>
                  <a:lnTo>
                    <a:pt x="363" y="364"/>
                  </a:lnTo>
                  <a:lnTo>
                    <a:pt x="348" y="375"/>
                  </a:lnTo>
                  <a:lnTo>
                    <a:pt x="331" y="382"/>
                  </a:lnTo>
                  <a:lnTo>
                    <a:pt x="312" y="384"/>
                  </a:lnTo>
                  <a:lnTo>
                    <a:pt x="72" y="384"/>
                  </a:lnTo>
                  <a:lnTo>
                    <a:pt x="54" y="382"/>
                  </a:lnTo>
                  <a:lnTo>
                    <a:pt x="36" y="375"/>
                  </a:lnTo>
                  <a:lnTo>
                    <a:pt x="20" y="364"/>
                  </a:lnTo>
                  <a:lnTo>
                    <a:pt x="9" y="348"/>
                  </a:lnTo>
                  <a:lnTo>
                    <a:pt x="2" y="330"/>
                  </a:lnTo>
                  <a:lnTo>
                    <a:pt x="0" y="312"/>
                  </a:lnTo>
                  <a:lnTo>
                    <a:pt x="2" y="294"/>
                  </a:lnTo>
                  <a:lnTo>
                    <a:pt x="9" y="277"/>
                  </a:lnTo>
                  <a:lnTo>
                    <a:pt x="20" y="262"/>
                  </a:lnTo>
                  <a:lnTo>
                    <a:pt x="120" y="163"/>
                  </a:lnTo>
                  <a:lnTo>
                    <a:pt x="120" y="48"/>
                  </a:lnTo>
                  <a:lnTo>
                    <a:pt x="108" y="46"/>
                  </a:lnTo>
                  <a:lnTo>
                    <a:pt x="99" y="37"/>
                  </a:lnTo>
                  <a:lnTo>
                    <a:pt x="96" y="24"/>
                  </a:lnTo>
                  <a:lnTo>
                    <a:pt x="99" y="12"/>
                  </a:lnTo>
                  <a:lnTo>
                    <a:pt x="108" y="3"/>
                  </a:lnTo>
                  <a:lnTo>
                    <a:pt x="120" y="0"/>
                  </a:lnTo>
                  <a:close/>
                </a:path>
              </a:pathLst>
            </a:custGeom>
            <a:solidFill>
              <a:srgbClr val="17324D"/>
            </a:solidFill>
            <a:ln w="0">
              <a:noFill/>
              <a:prstDash val="solid"/>
              <a:round/>
              <a:headEnd/>
              <a:tailEnd/>
            </a:ln>
          </p:spPr>
          <p:txBody>
            <a:bodyPr/>
            <a:lstStyle/>
            <a:p>
              <a:endParaRPr lang="zh-CN" altLang="en-US"/>
            </a:p>
          </p:txBody>
        </p:sp>
        <p:sp>
          <p:nvSpPr>
            <p:cNvPr id="28716" name="Freeform 15"/>
            <p:cNvSpPr>
              <a:spLocks noEditPoints="1"/>
            </p:cNvSpPr>
            <p:nvPr/>
          </p:nvSpPr>
          <p:spPr bwMode="auto">
            <a:xfrm>
              <a:off x="1952374" y="3167496"/>
              <a:ext cx="378000" cy="378000"/>
            </a:xfrm>
            <a:custGeom>
              <a:avLst/>
              <a:gdLst>
                <a:gd name="T0" fmla="*/ 2147483647 w 383"/>
                <a:gd name="T1" fmla="*/ 2147483647 h 385"/>
                <a:gd name="T2" fmla="*/ 2147483647 w 383"/>
                <a:gd name="T3" fmla="*/ 2147483647 h 385"/>
                <a:gd name="T4" fmla="*/ 2147483647 w 383"/>
                <a:gd name="T5" fmla="*/ 2147483647 h 385"/>
                <a:gd name="T6" fmla="*/ 2147483647 w 383"/>
                <a:gd name="T7" fmla="*/ 2147483647 h 385"/>
                <a:gd name="T8" fmla="*/ 2147483647 w 383"/>
                <a:gd name="T9" fmla="*/ 2147483647 h 385"/>
                <a:gd name="T10" fmla="*/ 2147483647 w 383"/>
                <a:gd name="T11" fmla="*/ 2147483647 h 385"/>
                <a:gd name="T12" fmla="*/ 2147483647 w 383"/>
                <a:gd name="T13" fmla="*/ 2147483647 h 385"/>
                <a:gd name="T14" fmla="*/ 2147483647 w 383"/>
                <a:gd name="T15" fmla="*/ 2147483647 h 385"/>
                <a:gd name="T16" fmla="*/ 2147483647 w 383"/>
                <a:gd name="T17" fmla="*/ 2147483647 h 385"/>
                <a:gd name="T18" fmla="*/ 2147483647 w 383"/>
                <a:gd name="T19" fmla="*/ 2147483647 h 385"/>
                <a:gd name="T20" fmla="*/ 2147483647 w 383"/>
                <a:gd name="T21" fmla="*/ 2147483647 h 385"/>
                <a:gd name="T22" fmla="*/ 2147483647 w 383"/>
                <a:gd name="T23" fmla="*/ 2147483647 h 385"/>
                <a:gd name="T24" fmla="*/ 2147483647 w 383"/>
                <a:gd name="T25" fmla="*/ 2147483647 h 385"/>
                <a:gd name="T26" fmla="*/ 2147483647 w 383"/>
                <a:gd name="T27" fmla="*/ 2147483647 h 385"/>
                <a:gd name="T28" fmla="*/ 2147483647 w 383"/>
                <a:gd name="T29" fmla="*/ 2147483647 h 385"/>
                <a:gd name="T30" fmla="*/ 2147483647 w 383"/>
                <a:gd name="T31" fmla="*/ 2147483647 h 385"/>
                <a:gd name="T32" fmla="*/ 2147483647 w 383"/>
                <a:gd name="T33" fmla="*/ 2147483647 h 385"/>
                <a:gd name="T34" fmla="*/ 2147483647 w 383"/>
                <a:gd name="T35" fmla="*/ 2147483647 h 385"/>
                <a:gd name="T36" fmla="*/ 2147483647 w 383"/>
                <a:gd name="T37" fmla="*/ 2147483647 h 385"/>
                <a:gd name="T38" fmla="*/ 2147483647 w 383"/>
                <a:gd name="T39" fmla="*/ 2147483647 h 385"/>
                <a:gd name="T40" fmla="*/ 2147483647 w 383"/>
                <a:gd name="T41" fmla="*/ 2147483647 h 385"/>
                <a:gd name="T42" fmla="*/ 2147483647 w 383"/>
                <a:gd name="T43" fmla="*/ 0 h 385"/>
                <a:gd name="T44" fmla="*/ 2147483647 w 383"/>
                <a:gd name="T45" fmla="*/ 0 h 385"/>
                <a:gd name="T46" fmla="*/ 2147483647 w 383"/>
                <a:gd name="T47" fmla="*/ 2147483647 h 385"/>
                <a:gd name="T48" fmla="*/ 2147483647 w 383"/>
                <a:gd name="T49" fmla="*/ 2147483647 h 385"/>
                <a:gd name="T50" fmla="*/ 2147483647 w 383"/>
                <a:gd name="T51" fmla="*/ 2147483647 h 385"/>
                <a:gd name="T52" fmla="*/ 2147483647 w 383"/>
                <a:gd name="T53" fmla="*/ 2147483647 h 385"/>
                <a:gd name="T54" fmla="*/ 0 w 383"/>
                <a:gd name="T55" fmla="*/ 2147483647 h 385"/>
                <a:gd name="T56" fmla="*/ 2147483647 w 383"/>
                <a:gd name="T57" fmla="*/ 0 h 38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3"/>
                <a:gd name="T88" fmla="*/ 0 h 385"/>
                <a:gd name="T89" fmla="*/ 383 w 383"/>
                <a:gd name="T90" fmla="*/ 385 h 38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984C50"/>
            </a:solidFill>
            <a:ln w="0">
              <a:noFill/>
              <a:prstDash val="solid"/>
              <a:round/>
              <a:headEnd/>
              <a:tailEnd/>
            </a:ln>
          </p:spPr>
          <p:txBody>
            <a:bodyPr/>
            <a:lstStyle/>
            <a:p>
              <a:endParaRPr lang="zh-CN" altLang="en-US"/>
            </a:p>
          </p:txBody>
        </p:sp>
        <p:sp>
          <p:nvSpPr>
            <p:cNvPr id="28717" name="Freeform 19"/>
            <p:cNvSpPr>
              <a:spLocks/>
            </p:cNvSpPr>
            <p:nvPr/>
          </p:nvSpPr>
          <p:spPr bwMode="auto">
            <a:xfrm>
              <a:off x="2585474" y="1736014"/>
              <a:ext cx="378000" cy="378000"/>
            </a:xfrm>
            <a:custGeom>
              <a:avLst/>
              <a:gdLst>
                <a:gd name="T0" fmla="*/ 2147483647 w 323"/>
                <a:gd name="T1" fmla="*/ 0 h 307"/>
                <a:gd name="T2" fmla="*/ 2147483647 w 323"/>
                <a:gd name="T3" fmla="*/ 2147483647 h 307"/>
                <a:gd name="T4" fmla="*/ 2147483647 w 323"/>
                <a:gd name="T5" fmla="*/ 2147483647 h 307"/>
                <a:gd name="T6" fmla="*/ 2147483647 w 323"/>
                <a:gd name="T7" fmla="*/ 2147483647 h 307"/>
                <a:gd name="T8" fmla="*/ 2147483647 w 323"/>
                <a:gd name="T9" fmla="*/ 2147483647 h 307"/>
                <a:gd name="T10" fmla="*/ 2147483647 w 323"/>
                <a:gd name="T11" fmla="*/ 2147483647 h 307"/>
                <a:gd name="T12" fmla="*/ 2147483647 w 323"/>
                <a:gd name="T13" fmla="*/ 2147483647 h 307"/>
                <a:gd name="T14" fmla="*/ 2147483647 w 323"/>
                <a:gd name="T15" fmla="*/ 2147483647 h 307"/>
                <a:gd name="T16" fmla="*/ 0 w 323"/>
                <a:gd name="T17" fmla="*/ 2147483647 h 307"/>
                <a:gd name="T18" fmla="*/ 2147483647 w 323"/>
                <a:gd name="T19" fmla="*/ 2147483647 h 307"/>
                <a:gd name="T20" fmla="*/ 2147483647 w 323"/>
                <a:gd name="T21" fmla="*/ 0 h 3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3"/>
                <a:gd name="T34" fmla="*/ 0 h 307"/>
                <a:gd name="T35" fmla="*/ 323 w 323"/>
                <a:gd name="T36" fmla="*/ 307 h 3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3" h="307">
                  <a:moveTo>
                    <a:pt x="162" y="0"/>
                  </a:moveTo>
                  <a:lnTo>
                    <a:pt x="211" y="102"/>
                  </a:lnTo>
                  <a:lnTo>
                    <a:pt x="323" y="117"/>
                  </a:lnTo>
                  <a:lnTo>
                    <a:pt x="242" y="195"/>
                  </a:lnTo>
                  <a:lnTo>
                    <a:pt x="261" y="307"/>
                  </a:lnTo>
                  <a:lnTo>
                    <a:pt x="162" y="255"/>
                  </a:lnTo>
                  <a:lnTo>
                    <a:pt x="62" y="307"/>
                  </a:lnTo>
                  <a:lnTo>
                    <a:pt x="81" y="195"/>
                  </a:lnTo>
                  <a:lnTo>
                    <a:pt x="0" y="117"/>
                  </a:lnTo>
                  <a:lnTo>
                    <a:pt x="112" y="102"/>
                  </a:lnTo>
                  <a:lnTo>
                    <a:pt x="162" y="0"/>
                  </a:lnTo>
                  <a:close/>
                </a:path>
              </a:pathLst>
            </a:custGeom>
            <a:solidFill>
              <a:srgbClr val="D9742C"/>
            </a:solidFill>
            <a:ln w="0">
              <a:noFill/>
              <a:prstDash val="solid"/>
              <a:round/>
              <a:headEnd/>
              <a:tailEnd/>
            </a:ln>
          </p:spPr>
          <p:txBody>
            <a:bodyPr/>
            <a:lstStyle/>
            <a:p>
              <a:endParaRPr lang="zh-CN" altLang="en-US"/>
            </a:p>
          </p:txBody>
        </p:sp>
        <p:sp>
          <p:nvSpPr>
            <p:cNvPr id="28718" name="Freeform 36"/>
            <p:cNvSpPr>
              <a:spLocks noEditPoints="1"/>
            </p:cNvSpPr>
            <p:nvPr/>
          </p:nvSpPr>
          <p:spPr bwMode="auto">
            <a:xfrm>
              <a:off x="3229203" y="2611643"/>
              <a:ext cx="378000" cy="378000"/>
            </a:xfrm>
            <a:custGeom>
              <a:avLst/>
              <a:gdLst>
                <a:gd name="T0" fmla="*/ 2147483647 w 262"/>
                <a:gd name="T1" fmla="*/ 2147483647 h 262"/>
                <a:gd name="T2" fmla="*/ 2147483647 w 262"/>
                <a:gd name="T3" fmla="*/ 2147483647 h 262"/>
                <a:gd name="T4" fmla="*/ 2147483647 w 262"/>
                <a:gd name="T5" fmla="*/ 2147483647 h 262"/>
                <a:gd name="T6" fmla="*/ 2147483647 w 262"/>
                <a:gd name="T7" fmla="*/ 2147483647 h 262"/>
                <a:gd name="T8" fmla="*/ 2147483647 w 262"/>
                <a:gd name="T9" fmla="*/ 2147483647 h 262"/>
                <a:gd name="T10" fmla="*/ 2147483647 w 262"/>
                <a:gd name="T11" fmla="*/ 2147483647 h 262"/>
                <a:gd name="T12" fmla="*/ 2147483647 w 262"/>
                <a:gd name="T13" fmla="*/ 2147483647 h 262"/>
                <a:gd name="T14" fmla="*/ 2147483647 w 262"/>
                <a:gd name="T15" fmla="*/ 2147483647 h 262"/>
                <a:gd name="T16" fmla="*/ 2147483647 w 262"/>
                <a:gd name="T17" fmla="*/ 2147483647 h 262"/>
                <a:gd name="T18" fmla="*/ 2147483647 w 262"/>
                <a:gd name="T19" fmla="*/ 2147483647 h 262"/>
                <a:gd name="T20" fmla="*/ 2147483647 w 262"/>
                <a:gd name="T21" fmla="*/ 0 h 262"/>
                <a:gd name="T22" fmla="*/ 2147483647 w 262"/>
                <a:gd name="T23" fmla="*/ 2147483647 h 262"/>
                <a:gd name="T24" fmla="*/ 2147483647 w 262"/>
                <a:gd name="T25" fmla="*/ 2147483647 h 262"/>
                <a:gd name="T26" fmla="*/ 2147483647 w 262"/>
                <a:gd name="T27" fmla="*/ 2147483647 h 262"/>
                <a:gd name="T28" fmla="*/ 2147483647 w 262"/>
                <a:gd name="T29" fmla="*/ 2147483647 h 262"/>
                <a:gd name="T30" fmla="*/ 2147483647 w 262"/>
                <a:gd name="T31" fmla="*/ 2147483647 h 262"/>
                <a:gd name="T32" fmla="*/ 2147483647 w 262"/>
                <a:gd name="T33" fmla="*/ 2147483647 h 262"/>
                <a:gd name="T34" fmla="*/ 2147483647 w 262"/>
                <a:gd name="T35" fmla="*/ 2147483647 h 262"/>
                <a:gd name="T36" fmla="*/ 2147483647 w 262"/>
                <a:gd name="T37" fmla="*/ 2147483647 h 262"/>
                <a:gd name="T38" fmla="*/ 2147483647 w 262"/>
                <a:gd name="T39" fmla="*/ 2147483647 h 262"/>
                <a:gd name="T40" fmla="*/ 2147483647 w 262"/>
                <a:gd name="T41" fmla="*/ 2147483647 h 262"/>
                <a:gd name="T42" fmla="*/ 2147483647 w 262"/>
                <a:gd name="T43" fmla="*/ 2147483647 h 262"/>
                <a:gd name="T44" fmla="*/ 2147483647 w 262"/>
                <a:gd name="T45" fmla="*/ 2147483647 h 262"/>
                <a:gd name="T46" fmla="*/ 2147483647 w 262"/>
                <a:gd name="T47" fmla="*/ 2147483647 h 262"/>
                <a:gd name="T48" fmla="*/ 2147483647 w 262"/>
                <a:gd name="T49" fmla="*/ 2147483647 h 262"/>
                <a:gd name="T50" fmla="*/ 2147483647 w 262"/>
                <a:gd name="T51" fmla="*/ 2147483647 h 262"/>
                <a:gd name="T52" fmla="*/ 2147483647 w 262"/>
                <a:gd name="T53" fmla="*/ 2147483647 h 262"/>
                <a:gd name="T54" fmla="*/ 2147483647 w 262"/>
                <a:gd name="T55" fmla="*/ 2147483647 h 262"/>
                <a:gd name="T56" fmla="*/ 2147483647 w 262"/>
                <a:gd name="T57" fmla="*/ 2147483647 h 262"/>
                <a:gd name="T58" fmla="*/ 2147483647 w 262"/>
                <a:gd name="T59" fmla="*/ 2147483647 h 262"/>
                <a:gd name="T60" fmla="*/ 2147483647 w 262"/>
                <a:gd name="T61" fmla="*/ 2147483647 h 262"/>
                <a:gd name="T62" fmla="*/ 2147483647 w 262"/>
                <a:gd name="T63" fmla="*/ 2147483647 h 262"/>
                <a:gd name="T64" fmla="*/ 2147483647 w 262"/>
                <a:gd name="T65" fmla="*/ 2147483647 h 262"/>
                <a:gd name="T66" fmla="*/ 2147483647 w 262"/>
                <a:gd name="T67" fmla="*/ 2147483647 h 262"/>
                <a:gd name="T68" fmla="*/ 2147483647 w 262"/>
                <a:gd name="T69" fmla="*/ 2147483647 h 262"/>
                <a:gd name="T70" fmla="*/ 2147483647 w 262"/>
                <a:gd name="T71" fmla="*/ 2147483647 h 262"/>
                <a:gd name="T72" fmla="*/ 2147483647 w 262"/>
                <a:gd name="T73" fmla="*/ 2147483647 h 262"/>
                <a:gd name="T74" fmla="*/ 2147483647 w 262"/>
                <a:gd name="T75" fmla="*/ 2147483647 h 262"/>
                <a:gd name="T76" fmla="*/ 2147483647 w 262"/>
                <a:gd name="T77" fmla="*/ 2147483647 h 262"/>
                <a:gd name="T78" fmla="*/ 2147483647 w 262"/>
                <a:gd name="T79" fmla="*/ 2147483647 h 262"/>
                <a:gd name="T80" fmla="*/ 2147483647 w 262"/>
                <a:gd name="T81" fmla="*/ 2147483647 h 262"/>
                <a:gd name="T82" fmla="*/ 2147483647 w 262"/>
                <a:gd name="T83" fmla="*/ 2147483647 h 262"/>
                <a:gd name="T84" fmla="*/ 2147483647 w 262"/>
                <a:gd name="T85" fmla="*/ 2147483647 h 262"/>
                <a:gd name="T86" fmla="*/ 2147483647 w 262"/>
                <a:gd name="T87" fmla="*/ 2147483647 h 262"/>
                <a:gd name="T88" fmla="*/ 2147483647 w 262"/>
                <a:gd name="T89" fmla="*/ 2147483647 h 262"/>
                <a:gd name="T90" fmla="*/ 0 w 262"/>
                <a:gd name="T91" fmla="*/ 2147483647 h 262"/>
                <a:gd name="T92" fmla="*/ 0 w 262"/>
                <a:gd name="T93" fmla="*/ 2147483647 h 262"/>
                <a:gd name="T94" fmla="*/ 2147483647 w 262"/>
                <a:gd name="T95" fmla="*/ 2147483647 h 262"/>
                <a:gd name="T96" fmla="*/ 2147483647 w 262"/>
                <a:gd name="T97" fmla="*/ 2147483647 h 262"/>
                <a:gd name="T98" fmla="*/ 2147483647 w 262"/>
                <a:gd name="T99" fmla="*/ 2147483647 h 262"/>
                <a:gd name="T100" fmla="*/ 2147483647 w 262"/>
                <a:gd name="T101" fmla="*/ 2147483647 h 262"/>
                <a:gd name="T102" fmla="*/ 2147483647 w 262"/>
                <a:gd name="T103" fmla="*/ 0 h 262"/>
                <a:gd name="T104" fmla="*/ 2147483647 w 262"/>
                <a:gd name="T105" fmla="*/ 0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62"/>
                <a:gd name="T160" fmla="*/ 0 h 262"/>
                <a:gd name="T161" fmla="*/ 262 w 262"/>
                <a:gd name="T162" fmla="*/ 262 h 2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62" h="262">
                  <a:moveTo>
                    <a:pt x="152" y="61"/>
                  </a:moveTo>
                  <a:lnTo>
                    <a:pt x="201" y="111"/>
                  </a:lnTo>
                  <a:lnTo>
                    <a:pt x="110" y="202"/>
                  </a:lnTo>
                  <a:lnTo>
                    <a:pt x="60" y="153"/>
                  </a:lnTo>
                  <a:lnTo>
                    <a:pt x="152" y="61"/>
                  </a:lnTo>
                  <a:close/>
                  <a:moveTo>
                    <a:pt x="152" y="38"/>
                  </a:moveTo>
                  <a:lnTo>
                    <a:pt x="37" y="153"/>
                  </a:lnTo>
                  <a:lnTo>
                    <a:pt x="110" y="225"/>
                  </a:lnTo>
                  <a:lnTo>
                    <a:pt x="224" y="111"/>
                  </a:lnTo>
                  <a:lnTo>
                    <a:pt x="152" y="38"/>
                  </a:lnTo>
                  <a:close/>
                  <a:moveTo>
                    <a:pt x="171" y="0"/>
                  </a:moveTo>
                  <a:lnTo>
                    <a:pt x="174" y="1"/>
                  </a:lnTo>
                  <a:lnTo>
                    <a:pt x="178" y="4"/>
                  </a:lnTo>
                  <a:lnTo>
                    <a:pt x="200" y="24"/>
                  </a:lnTo>
                  <a:lnTo>
                    <a:pt x="197" y="31"/>
                  </a:lnTo>
                  <a:lnTo>
                    <a:pt x="196" y="38"/>
                  </a:lnTo>
                  <a:lnTo>
                    <a:pt x="199" y="50"/>
                  </a:lnTo>
                  <a:lnTo>
                    <a:pt x="204" y="59"/>
                  </a:lnTo>
                  <a:lnTo>
                    <a:pt x="212" y="64"/>
                  </a:lnTo>
                  <a:lnTo>
                    <a:pt x="224" y="66"/>
                  </a:lnTo>
                  <a:lnTo>
                    <a:pt x="232" y="65"/>
                  </a:lnTo>
                  <a:lnTo>
                    <a:pt x="238" y="62"/>
                  </a:lnTo>
                  <a:lnTo>
                    <a:pt x="258" y="84"/>
                  </a:lnTo>
                  <a:lnTo>
                    <a:pt x="261" y="88"/>
                  </a:lnTo>
                  <a:lnTo>
                    <a:pt x="262" y="92"/>
                  </a:lnTo>
                  <a:lnTo>
                    <a:pt x="262" y="97"/>
                  </a:lnTo>
                  <a:lnTo>
                    <a:pt x="261" y="100"/>
                  </a:lnTo>
                  <a:lnTo>
                    <a:pt x="258" y="104"/>
                  </a:lnTo>
                  <a:lnTo>
                    <a:pt x="105" y="258"/>
                  </a:lnTo>
                  <a:lnTo>
                    <a:pt x="101" y="260"/>
                  </a:lnTo>
                  <a:lnTo>
                    <a:pt x="97" y="262"/>
                  </a:lnTo>
                  <a:lnTo>
                    <a:pt x="93" y="262"/>
                  </a:lnTo>
                  <a:lnTo>
                    <a:pt x="88" y="260"/>
                  </a:lnTo>
                  <a:lnTo>
                    <a:pt x="86" y="258"/>
                  </a:lnTo>
                  <a:lnTo>
                    <a:pt x="64" y="236"/>
                  </a:lnTo>
                  <a:lnTo>
                    <a:pt x="66" y="230"/>
                  </a:lnTo>
                  <a:lnTo>
                    <a:pt x="68" y="224"/>
                  </a:lnTo>
                  <a:lnTo>
                    <a:pt x="65" y="212"/>
                  </a:lnTo>
                  <a:lnTo>
                    <a:pt x="59" y="203"/>
                  </a:lnTo>
                  <a:lnTo>
                    <a:pt x="50" y="197"/>
                  </a:lnTo>
                  <a:lnTo>
                    <a:pt x="39" y="194"/>
                  </a:lnTo>
                  <a:lnTo>
                    <a:pt x="32" y="196"/>
                  </a:lnTo>
                  <a:lnTo>
                    <a:pt x="26" y="198"/>
                  </a:lnTo>
                  <a:lnTo>
                    <a:pt x="4" y="177"/>
                  </a:lnTo>
                  <a:lnTo>
                    <a:pt x="2" y="174"/>
                  </a:lnTo>
                  <a:lnTo>
                    <a:pt x="0" y="169"/>
                  </a:lnTo>
                  <a:lnTo>
                    <a:pt x="0" y="165"/>
                  </a:lnTo>
                  <a:lnTo>
                    <a:pt x="2" y="161"/>
                  </a:lnTo>
                  <a:lnTo>
                    <a:pt x="4" y="158"/>
                  </a:lnTo>
                  <a:lnTo>
                    <a:pt x="158" y="4"/>
                  </a:lnTo>
                  <a:lnTo>
                    <a:pt x="162" y="1"/>
                  </a:lnTo>
                  <a:lnTo>
                    <a:pt x="166" y="0"/>
                  </a:lnTo>
                  <a:lnTo>
                    <a:pt x="171" y="0"/>
                  </a:lnTo>
                  <a:close/>
                </a:path>
              </a:pathLst>
            </a:custGeom>
            <a:solidFill>
              <a:srgbClr val="E2E6C3"/>
            </a:solidFill>
            <a:ln w="0">
              <a:noFill/>
              <a:prstDash val="solid"/>
              <a:round/>
              <a:headEnd/>
              <a:tailEnd/>
            </a:ln>
          </p:spPr>
          <p:txBody>
            <a:bodyPr/>
            <a:lstStyle/>
            <a:p>
              <a:endParaRPr lang="zh-CN" altLang="en-US"/>
            </a:p>
          </p:txBody>
        </p:sp>
        <p:sp>
          <p:nvSpPr>
            <p:cNvPr id="28719" name="Freeform 49"/>
            <p:cNvSpPr>
              <a:spLocks noEditPoints="1"/>
            </p:cNvSpPr>
            <p:nvPr/>
          </p:nvSpPr>
          <p:spPr bwMode="auto">
            <a:xfrm>
              <a:off x="3883845" y="2111390"/>
              <a:ext cx="378000" cy="360000"/>
            </a:xfrm>
            <a:custGeom>
              <a:avLst/>
              <a:gdLst>
                <a:gd name="T0" fmla="*/ 2147483647 w 273"/>
                <a:gd name="T1" fmla="*/ 2147483647 h 243"/>
                <a:gd name="T2" fmla="*/ 2147483647 w 273"/>
                <a:gd name="T3" fmla="*/ 2147483647 h 243"/>
                <a:gd name="T4" fmla="*/ 2147483647 w 273"/>
                <a:gd name="T5" fmla="*/ 2147483647 h 243"/>
                <a:gd name="T6" fmla="*/ 2147483647 w 273"/>
                <a:gd name="T7" fmla="*/ 2147483647 h 243"/>
                <a:gd name="T8" fmla="*/ 2147483647 w 273"/>
                <a:gd name="T9" fmla="*/ 2147483647 h 243"/>
                <a:gd name="T10" fmla="*/ 2147483647 w 273"/>
                <a:gd name="T11" fmla="*/ 2147483647 h 243"/>
                <a:gd name="T12" fmla="*/ 2147483647 w 273"/>
                <a:gd name="T13" fmla="*/ 2147483647 h 243"/>
                <a:gd name="T14" fmla="*/ 2147483647 w 273"/>
                <a:gd name="T15" fmla="*/ 2147483647 h 243"/>
                <a:gd name="T16" fmla="*/ 2147483647 w 273"/>
                <a:gd name="T17" fmla="*/ 2147483647 h 243"/>
                <a:gd name="T18" fmla="*/ 2147483647 w 273"/>
                <a:gd name="T19" fmla="*/ 2147483647 h 243"/>
                <a:gd name="T20" fmla="*/ 2147483647 w 273"/>
                <a:gd name="T21" fmla="*/ 2147483647 h 243"/>
                <a:gd name="T22" fmla="*/ 2147483647 w 273"/>
                <a:gd name="T23" fmla="*/ 2147483647 h 243"/>
                <a:gd name="T24" fmla="*/ 2147483647 w 273"/>
                <a:gd name="T25" fmla="*/ 2147483647 h 243"/>
                <a:gd name="T26" fmla="*/ 2147483647 w 273"/>
                <a:gd name="T27" fmla="*/ 2147483647 h 243"/>
                <a:gd name="T28" fmla="*/ 2147483647 w 273"/>
                <a:gd name="T29" fmla="*/ 2147483647 h 243"/>
                <a:gd name="T30" fmla="*/ 2147483647 w 273"/>
                <a:gd name="T31" fmla="*/ 2147483647 h 243"/>
                <a:gd name="T32" fmla="*/ 2147483647 w 273"/>
                <a:gd name="T33" fmla="*/ 2147483647 h 243"/>
                <a:gd name="T34" fmla="*/ 2147483647 w 273"/>
                <a:gd name="T35" fmla="*/ 2147483647 h 243"/>
                <a:gd name="T36" fmla="*/ 2147483647 w 273"/>
                <a:gd name="T37" fmla="*/ 2147483647 h 243"/>
                <a:gd name="T38" fmla="*/ 2147483647 w 273"/>
                <a:gd name="T39" fmla="*/ 2147483647 h 243"/>
                <a:gd name="T40" fmla="*/ 2147483647 w 273"/>
                <a:gd name="T41" fmla="*/ 2147483647 h 243"/>
                <a:gd name="T42" fmla="*/ 2147483647 w 273"/>
                <a:gd name="T43" fmla="*/ 2147483647 h 243"/>
                <a:gd name="T44" fmla="*/ 2147483647 w 273"/>
                <a:gd name="T45" fmla="*/ 2147483647 h 243"/>
                <a:gd name="T46" fmla="*/ 2147483647 w 273"/>
                <a:gd name="T47" fmla="*/ 2147483647 h 243"/>
                <a:gd name="T48" fmla="*/ 2147483647 w 273"/>
                <a:gd name="T49" fmla="*/ 2147483647 h 243"/>
                <a:gd name="T50" fmla="*/ 2147483647 w 273"/>
                <a:gd name="T51" fmla="*/ 2147483647 h 243"/>
                <a:gd name="T52" fmla="*/ 2147483647 w 273"/>
                <a:gd name="T53" fmla="*/ 2147483647 h 243"/>
                <a:gd name="T54" fmla="*/ 2147483647 w 273"/>
                <a:gd name="T55" fmla="*/ 2147483647 h 243"/>
                <a:gd name="T56" fmla="*/ 2147483647 w 273"/>
                <a:gd name="T57" fmla="*/ 0 h 243"/>
                <a:gd name="T58" fmla="*/ 2147483647 w 273"/>
                <a:gd name="T59" fmla="*/ 2147483647 h 243"/>
                <a:gd name="T60" fmla="*/ 2147483647 w 273"/>
                <a:gd name="T61" fmla="*/ 2147483647 h 243"/>
                <a:gd name="T62" fmla="*/ 2147483647 w 273"/>
                <a:gd name="T63" fmla="*/ 2147483647 h 243"/>
                <a:gd name="T64" fmla="*/ 2147483647 w 273"/>
                <a:gd name="T65" fmla="*/ 2147483647 h 243"/>
                <a:gd name="T66" fmla="*/ 2147483647 w 273"/>
                <a:gd name="T67" fmla="*/ 2147483647 h 243"/>
                <a:gd name="T68" fmla="*/ 2147483647 w 273"/>
                <a:gd name="T69" fmla="*/ 2147483647 h 243"/>
                <a:gd name="T70" fmla="*/ 2147483647 w 273"/>
                <a:gd name="T71" fmla="*/ 2147483647 h 243"/>
                <a:gd name="T72" fmla="*/ 2147483647 w 273"/>
                <a:gd name="T73" fmla="*/ 2147483647 h 243"/>
                <a:gd name="T74" fmla="*/ 2147483647 w 273"/>
                <a:gd name="T75" fmla="*/ 2147483647 h 243"/>
                <a:gd name="T76" fmla="*/ 2147483647 w 273"/>
                <a:gd name="T77" fmla="*/ 2147483647 h 243"/>
                <a:gd name="T78" fmla="*/ 2147483647 w 273"/>
                <a:gd name="T79" fmla="*/ 2147483647 h 243"/>
                <a:gd name="T80" fmla="*/ 2147483647 w 273"/>
                <a:gd name="T81" fmla="*/ 2147483647 h 243"/>
                <a:gd name="T82" fmla="*/ 2147483647 w 273"/>
                <a:gd name="T83" fmla="*/ 2147483647 h 243"/>
                <a:gd name="T84" fmla="*/ 2147483647 w 273"/>
                <a:gd name="T85" fmla="*/ 2147483647 h 243"/>
                <a:gd name="T86" fmla="*/ 2147483647 w 273"/>
                <a:gd name="T87" fmla="*/ 2147483647 h 243"/>
                <a:gd name="T88" fmla="*/ 2147483647 w 273"/>
                <a:gd name="T89" fmla="*/ 2147483647 h 243"/>
                <a:gd name="T90" fmla="*/ 2147483647 w 273"/>
                <a:gd name="T91" fmla="*/ 2147483647 h 243"/>
                <a:gd name="T92" fmla="*/ 2147483647 w 273"/>
                <a:gd name="T93" fmla="*/ 2147483647 h 243"/>
                <a:gd name="T94" fmla="*/ 2147483647 w 273"/>
                <a:gd name="T95" fmla="*/ 2147483647 h 243"/>
                <a:gd name="T96" fmla="*/ 2147483647 w 273"/>
                <a:gd name="T97" fmla="*/ 2147483647 h 243"/>
                <a:gd name="T98" fmla="*/ 2147483647 w 273"/>
                <a:gd name="T99" fmla="*/ 2147483647 h 243"/>
                <a:gd name="T100" fmla="*/ 2147483647 w 273"/>
                <a:gd name="T101" fmla="*/ 2147483647 h 243"/>
                <a:gd name="T102" fmla="*/ 2147483647 w 273"/>
                <a:gd name="T103" fmla="*/ 2147483647 h 243"/>
                <a:gd name="T104" fmla="*/ 2147483647 w 273"/>
                <a:gd name="T105" fmla="*/ 2147483647 h 243"/>
                <a:gd name="T106" fmla="*/ 2147483647 w 273"/>
                <a:gd name="T107" fmla="*/ 2147483647 h 243"/>
                <a:gd name="T108" fmla="*/ 2147483647 w 273"/>
                <a:gd name="T109" fmla="*/ 0 h 2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3"/>
                <a:gd name="T166" fmla="*/ 0 h 243"/>
                <a:gd name="T167" fmla="*/ 273 w 273"/>
                <a:gd name="T168" fmla="*/ 243 h 2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rgbClr val="984C50"/>
            </a:solidFill>
            <a:ln w="0">
              <a:noFill/>
              <a:prstDash val="solid"/>
              <a:round/>
              <a:headEnd/>
              <a:tailEnd/>
            </a:ln>
          </p:spPr>
          <p:txBody>
            <a:bodyPr/>
            <a:lstStyle/>
            <a:p>
              <a:endParaRPr lang="zh-CN" altLang="en-US"/>
            </a:p>
          </p:txBody>
        </p:sp>
      </p:grpSp>
      <p:sp>
        <p:nvSpPr>
          <p:cNvPr id="31" name="TextBox 2"/>
          <p:cNvSpPr txBox="1"/>
          <p:nvPr/>
        </p:nvSpPr>
        <p:spPr>
          <a:xfrm>
            <a:off x="6010275" y="1616075"/>
            <a:ext cx="2286000" cy="600075"/>
          </a:xfrm>
          <a:prstGeom prst="rect">
            <a:avLst/>
          </a:prstGeom>
          <a:noFill/>
        </p:spPr>
        <p:txBody>
          <a:bodyPr>
            <a:spAutoFit/>
          </a:bodyPr>
          <a:lstStyle/>
          <a:p>
            <a:pPr marL="711200" indent="-711200" fontAlgn="auto">
              <a:spcBef>
                <a:spcPts val="0"/>
              </a:spcBef>
              <a:spcAft>
                <a:spcPts val="0"/>
              </a:spcAft>
              <a:buFont typeface="Wingdings" pitchFamily="2" charset="2"/>
              <a:buNone/>
              <a:defRPr/>
            </a:pPr>
            <a:r>
              <a:rPr lang="en-US" altLang="zh-CN" sz="3300" b="1" dirty="0">
                <a:solidFill>
                  <a:schemeClr val="accent2">
                    <a:lumMod val="75000"/>
                  </a:schemeClr>
                </a:solidFill>
                <a:latin typeface="微软雅黑" pitchFamily="34" charset="-122"/>
                <a:ea typeface="微软雅黑" pitchFamily="34" charset="-122"/>
              </a:rPr>
              <a:t>1</a:t>
            </a:r>
            <a:r>
              <a:rPr lang="zh-CN" altLang="en-US" sz="3300" b="1" dirty="0">
                <a:solidFill>
                  <a:schemeClr val="accent2">
                    <a:lumMod val="75000"/>
                  </a:schemeClr>
                </a:solidFill>
                <a:latin typeface="微软雅黑" pitchFamily="34" charset="-122"/>
                <a:ea typeface="微软雅黑" pitchFamily="34" charset="-122"/>
              </a:rPr>
              <a:t>、气质</a:t>
            </a:r>
          </a:p>
        </p:txBody>
      </p:sp>
      <p:cxnSp>
        <p:nvCxnSpPr>
          <p:cNvPr id="4" name="直接连接符 3"/>
          <p:cNvCxnSpPr/>
          <p:nvPr/>
        </p:nvCxnSpPr>
        <p:spPr>
          <a:xfrm>
            <a:off x="1174750" y="908050"/>
            <a:ext cx="11017250"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28680" name="文本框 29"/>
          <p:cNvSpPr txBox="1">
            <a:spLocks noChangeArrowheads="1"/>
          </p:cNvSpPr>
          <p:nvPr/>
        </p:nvSpPr>
        <p:spPr bwMode="auto">
          <a:xfrm>
            <a:off x="722313" y="311150"/>
            <a:ext cx="5634037" cy="579438"/>
          </a:xfrm>
          <a:prstGeom prst="rect">
            <a:avLst/>
          </a:prstGeom>
          <a:noFill/>
          <a:ln w="9525">
            <a:noFill/>
            <a:miter lim="800000"/>
            <a:headEnd/>
            <a:tailEnd/>
          </a:ln>
        </p:spPr>
        <p:txBody>
          <a:bodyPr>
            <a:spAutoFit/>
          </a:bodyPr>
          <a:lstStyle/>
          <a:p>
            <a:r>
              <a:rPr lang="zh-CN" altLang="en-US" sz="3200" b="1" dirty="0">
                <a:solidFill>
                  <a:srgbClr val="17324D"/>
                </a:solidFill>
                <a:latin typeface="Calibri" pitchFamily="34" charset="0"/>
                <a:ea typeface="等线"/>
                <a:cs typeface="等线"/>
              </a:rPr>
              <a:t>一、</a:t>
            </a:r>
            <a:r>
              <a:rPr lang="zh-CN" altLang="en-US" sz="3200" b="1" dirty="0">
                <a:solidFill>
                  <a:srgbClr val="17324D"/>
                </a:solidFill>
                <a:latin typeface="微软雅黑" pitchFamily="34" charset="-122"/>
                <a:ea typeface="等线"/>
                <a:cs typeface="等线"/>
              </a:rPr>
              <a:t>气质、性格与行为模式</a:t>
            </a:r>
          </a:p>
        </p:txBody>
      </p:sp>
      <p:sp>
        <p:nvSpPr>
          <p:cNvPr id="28681" name="矩形 33"/>
          <p:cNvSpPr>
            <a:spLocks noChangeArrowheads="1"/>
          </p:cNvSpPr>
          <p:nvPr/>
        </p:nvSpPr>
        <p:spPr bwMode="auto">
          <a:xfrm>
            <a:off x="6511925" y="2943225"/>
            <a:ext cx="6096000" cy="1016000"/>
          </a:xfrm>
          <a:prstGeom prst="rect">
            <a:avLst/>
          </a:prstGeom>
          <a:noFill/>
          <a:ln w="9525">
            <a:noFill/>
            <a:miter lim="800000"/>
            <a:headEnd/>
            <a:tailEnd/>
          </a:ln>
        </p:spPr>
        <p:txBody>
          <a:bodyPr>
            <a:spAutoFit/>
          </a:bodyPr>
          <a:lstStyle/>
          <a:p>
            <a:pPr marL="711200" indent="-711200"/>
            <a:r>
              <a:rPr lang="zh-CN" altLang="en-US" sz="2000">
                <a:latin typeface="微软雅黑" pitchFamily="34" charset="-122"/>
                <a:ea typeface="微软雅黑" pitchFamily="34" charset="-122"/>
              </a:rPr>
              <a:t>气质（</a:t>
            </a:r>
            <a:r>
              <a:rPr lang="en-US" altLang="zh-CN" sz="2000">
                <a:latin typeface="微软雅黑" pitchFamily="34" charset="-122"/>
                <a:ea typeface="微软雅黑" pitchFamily="34" charset="-122"/>
              </a:rPr>
              <a:t>temperament</a:t>
            </a:r>
            <a:r>
              <a:rPr lang="zh-CN" altLang="en-US" sz="2000">
                <a:latin typeface="微软雅黑" pitchFamily="34" charset="-122"/>
                <a:ea typeface="微软雅黑" pitchFamily="34" charset="-122"/>
              </a:rPr>
              <a:t>）是表现在人们</a:t>
            </a:r>
            <a:endParaRPr lang="en-US" altLang="zh-CN" sz="2000">
              <a:latin typeface="微软雅黑" pitchFamily="34" charset="-122"/>
              <a:ea typeface="微软雅黑" pitchFamily="34" charset="-122"/>
            </a:endParaRPr>
          </a:p>
          <a:p>
            <a:pPr marL="711200" indent="-711200"/>
            <a:r>
              <a:rPr lang="zh-CN" altLang="en-US" sz="2000">
                <a:solidFill>
                  <a:srgbClr val="CC0066"/>
                </a:solidFill>
                <a:latin typeface="微软雅黑" pitchFamily="34" charset="-122"/>
                <a:ea typeface="微软雅黑" pitchFamily="34" charset="-122"/>
              </a:rPr>
              <a:t>心理活动</a:t>
            </a:r>
            <a:r>
              <a:rPr lang="zh-CN" altLang="en-US" sz="2000">
                <a:latin typeface="微软雅黑" pitchFamily="34" charset="-122"/>
                <a:ea typeface="微软雅黑" pitchFamily="34" charset="-122"/>
              </a:rPr>
              <a:t>与</a:t>
            </a:r>
            <a:r>
              <a:rPr lang="zh-CN" altLang="en-US" sz="2000">
                <a:solidFill>
                  <a:srgbClr val="CC0066"/>
                </a:solidFill>
                <a:latin typeface="微软雅黑" pitchFamily="34" charset="-122"/>
                <a:ea typeface="微软雅黑" pitchFamily="34" charset="-122"/>
              </a:rPr>
              <a:t>行为方面</a:t>
            </a:r>
            <a:r>
              <a:rPr lang="zh-CN" altLang="en-US" sz="2000">
                <a:latin typeface="微软雅黑" pitchFamily="34" charset="-122"/>
                <a:ea typeface="微软雅黑" pitchFamily="34" charset="-122"/>
              </a:rPr>
              <a:t>的典型的、稳定的</a:t>
            </a:r>
            <a:endParaRPr lang="en-US" altLang="zh-CN" sz="2000">
              <a:latin typeface="微软雅黑" pitchFamily="34" charset="-122"/>
              <a:ea typeface="微软雅黑" pitchFamily="34" charset="-122"/>
            </a:endParaRPr>
          </a:p>
          <a:p>
            <a:pPr marL="711200" indent="-711200"/>
            <a:r>
              <a:rPr lang="zh-CN" altLang="en-US" sz="2000">
                <a:latin typeface="微软雅黑" pitchFamily="34" charset="-122"/>
                <a:ea typeface="微软雅黑" pitchFamily="34" charset="-122"/>
              </a:rPr>
              <a:t>动力特征。</a:t>
            </a:r>
          </a:p>
        </p:txBody>
      </p:sp>
      <p:sp>
        <p:nvSpPr>
          <p:cNvPr id="28682" name="矩形 34"/>
          <p:cNvSpPr>
            <a:spLocks noChangeArrowheads="1"/>
          </p:cNvSpPr>
          <p:nvPr/>
        </p:nvSpPr>
        <p:spPr bwMode="auto">
          <a:xfrm>
            <a:off x="6554788" y="4916488"/>
            <a:ext cx="4405312" cy="400050"/>
          </a:xfrm>
          <a:prstGeom prst="rect">
            <a:avLst/>
          </a:prstGeom>
          <a:noFill/>
          <a:ln w="9525">
            <a:noFill/>
            <a:miter lim="800000"/>
            <a:headEnd/>
            <a:tailEnd/>
          </a:ln>
        </p:spPr>
        <p:txBody>
          <a:bodyPr>
            <a:spAutoFit/>
          </a:bodyPr>
          <a:lstStyle/>
          <a:p>
            <a:pPr marL="711200" indent="-711200"/>
            <a:r>
              <a:rPr lang="zh-CN" altLang="en-US" sz="2000">
                <a:latin typeface="微软雅黑" pitchFamily="34" charset="-122"/>
                <a:ea typeface="微软雅黑" pitchFamily="34" charset="-122"/>
              </a:rPr>
              <a:t>气质是性格的基础。</a:t>
            </a:r>
          </a:p>
        </p:txBody>
      </p:sp>
      <p:sp>
        <p:nvSpPr>
          <p:cNvPr id="28683" name="矩形 35"/>
          <p:cNvSpPr>
            <a:spLocks noChangeArrowheads="1"/>
          </p:cNvSpPr>
          <p:nvPr/>
        </p:nvSpPr>
        <p:spPr bwMode="auto">
          <a:xfrm>
            <a:off x="6526213" y="4090988"/>
            <a:ext cx="6096000" cy="708025"/>
          </a:xfrm>
          <a:prstGeom prst="rect">
            <a:avLst/>
          </a:prstGeom>
          <a:noFill/>
          <a:ln w="9525">
            <a:noFill/>
            <a:miter lim="800000"/>
            <a:headEnd/>
            <a:tailEnd/>
          </a:ln>
        </p:spPr>
        <p:txBody>
          <a:bodyPr>
            <a:spAutoFit/>
          </a:bodyPr>
          <a:lstStyle/>
          <a:p>
            <a:pPr marL="711200" indent="-711200"/>
            <a:r>
              <a:rPr lang="zh-CN" altLang="en-US" sz="2000">
                <a:latin typeface="微软雅黑" pitchFamily="34" charset="-122"/>
                <a:ea typeface="微软雅黑" pitchFamily="34" charset="-122"/>
              </a:rPr>
              <a:t>气质相当于我们日常生活中所说的</a:t>
            </a:r>
            <a:endParaRPr lang="en-US" altLang="zh-CN" sz="2000">
              <a:latin typeface="微软雅黑" pitchFamily="34" charset="-122"/>
              <a:ea typeface="微软雅黑" pitchFamily="34" charset="-122"/>
            </a:endParaRPr>
          </a:p>
          <a:p>
            <a:pPr marL="711200" indent="-711200"/>
            <a:r>
              <a:rPr lang="zh-CN" altLang="en-US" sz="2000">
                <a:latin typeface="微软雅黑" pitchFamily="34" charset="-122"/>
                <a:ea typeface="微软雅黑" pitchFamily="34" charset="-122"/>
              </a:rPr>
              <a:t>“秉性”、“脾气” 或“性情”。</a:t>
            </a:r>
          </a:p>
        </p:txBody>
      </p:sp>
      <p:sp>
        <p:nvSpPr>
          <p:cNvPr id="28684" name="TextBox 36"/>
          <p:cNvSpPr txBox="1">
            <a:spLocks noChangeArrowheads="1"/>
          </p:cNvSpPr>
          <p:nvPr/>
        </p:nvSpPr>
        <p:spPr bwMode="auto">
          <a:xfrm>
            <a:off x="1208088" y="1162050"/>
            <a:ext cx="1892300" cy="369888"/>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38" name="矩形 37"/>
          <p:cNvSpPr/>
          <p:nvPr/>
        </p:nvSpPr>
        <p:spPr>
          <a:xfrm flipH="1">
            <a:off x="1027113" y="8318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椭圆 38"/>
          <p:cNvSpPr/>
          <p:nvPr/>
        </p:nvSpPr>
        <p:spPr>
          <a:xfrm>
            <a:off x="-122238" y="795338"/>
            <a:ext cx="114300" cy="112712"/>
          </a:xfrm>
          <a:prstGeom prst="ellipse">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0" name="矩形 39"/>
          <p:cNvSpPr/>
          <p:nvPr/>
        </p:nvSpPr>
        <p:spPr>
          <a:xfrm>
            <a:off x="5702300" y="7175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1" name="矩形 40"/>
          <p:cNvSpPr/>
          <p:nvPr/>
        </p:nvSpPr>
        <p:spPr>
          <a:xfrm>
            <a:off x="5819775" y="7175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2" name="矩形 41"/>
          <p:cNvSpPr/>
          <p:nvPr/>
        </p:nvSpPr>
        <p:spPr>
          <a:xfrm>
            <a:off x="5937250" y="7175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3" name="矩形 42"/>
          <p:cNvSpPr/>
          <p:nvPr/>
        </p:nvSpPr>
        <p:spPr>
          <a:xfrm>
            <a:off x="5702300" y="835025"/>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4" name="矩形 43"/>
          <p:cNvSpPr/>
          <p:nvPr/>
        </p:nvSpPr>
        <p:spPr>
          <a:xfrm>
            <a:off x="5819775" y="835025"/>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5937250" y="835025"/>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6" name="矩形 45"/>
          <p:cNvSpPr/>
          <p:nvPr/>
        </p:nvSpPr>
        <p:spPr>
          <a:xfrm>
            <a:off x="5702300" y="95250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7" name="矩形 46"/>
          <p:cNvSpPr/>
          <p:nvPr/>
        </p:nvSpPr>
        <p:spPr>
          <a:xfrm>
            <a:off x="5819775" y="95250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8" name="矩形 47"/>
          <p:cNvSpPr/>
          <p:nvPr/>
        </p:nvSpPr>
        <p:spPr>
          <a:xfrm>
            <a:off x="5937250" y="95250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9" name="矩形 48"/>
          <p:cNvSpPr/>
          <p:nvPr/>
        </p:nvSpPr>
        <p:spPr>
          <a:xfrm rot="20400000">
            <a:off x="900113" y="731838"/>
            <a:ext cx="300037" cy="3016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0" name="矩形 49"/>
          <p:cNvSpPr/>
          <p:nvPr/>
        </p:nvSpPr>
        <p:spPr>
          <a:xfrm rot="7200000">
            <a:off x="442913" y="611188"/>
            <a:ext cx="11112"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1" name="矩形 50"/>
          <p:cNvSpPr/>
          <p:nvPr/>
        </p:nvSpPr>
        <p:spPr>
          <a:xfrm rot="3480000">
            <a:off x="683419" y="1039019"/>
            <a:ext cx="11113"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2" name="矩形 51"/>
          <p:cNvSpPr/>
          <p:nvPr/>
        </p:nvSpPr>
        <p:spPr>
          <a:xfrm rot="19920000">
            <a:off x="1050925" y="1182688"/>
            <a:ext cx="11113" cy="179387"/>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3" name="矩形 52"/>
          <p:cNvSpPr/>
          <p:nvPr/>
        </p:nvSpPr>
        <p:spPr>
          <a:xfrm rot="7200000">
            <a:off x="1524795" y="1069181"/>
            <a:ext cx="11112"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4" name="矩形 53"/>
          <p:cNvSpPr/>
          <p:nvPr/>
        </p:nvSpPr>
        <p:spPr>
          <a:xfrm rot="5400000">
            <a:off x="404812" y="844551"/>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nvGrpSpPr>
          <p:cNvPr id="55" name="组合 64"/>
          <p:cNvGrpSpPr>
            <a:grpSpLocks/>
          </p:cNvGrpSpPr>
          <p:nvPr/>
        </p:nvGrpSpPr>
        <p:grpSpPr bwMode="auto">
          <a:xfrm>
            <a:off x="654050" y="485775"/>
            <a:ext cx="793750" cy="793750"/>
            <a:chOff x="4111924" y="2369389"/>
            <a:chExt cx="793630" cy="793630"/>
          </a:xfrm>
        </p:grpSpPr>
        <p:sp>
          <p:nvSpPr>
            <p:cNvPr id="56" name="弧形 55"/>
            <p:cNvSpPr/>
            <p:nvPr/>
          </p:nvSpPr>
          <p:spPr>
            <a:xfrm rot="11270924">
              <a:off x="4194462" y="2423356"/>
              <a:ext cx="628555" cy="628555"/>
            </a:xfrm>
            <a:prstGeom prst="arc">
              <a:avLst>
                <a:gd name="adj1" fmla="val 87202"/>
                <a:gd name="adj2" fmla="val 10487054"/>
              </a:avLst>
            </a:prstGeom>
            <a:noFill/>
            <a:ln w="6350" cap="flat" cmpd="sng" algn="ctr">
              <a:solidFill>
                <a:sysClr val="windowText" lastClr="000000"/>
              </a:solidFill>
              <a:prstDash val="sysDot"/>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57" name="椭圆 56"/>
            <p:cNvSpPr/>
            <p:nvPr/>
          </p:nvSpPr>
          <p:spPr>
            <a:xfrm>
              <a:off x="4111924" y="2369389"/>
              <a:ext cx="793630" cy="793630"/>
            </a:xfrm>
            <a:prstGeom prst="ellipse">
              <a:avLst/>
            </a:prstGeom>
            <a:no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pic>
        <p:nvPicPr>
          <p:cNvPr id="58"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8" presetClass="emph" presetSubtype="0" fill="hold" grpId="1" nodeType="withEffect">
                                  <p:stCondLst>
                                    <p:cond delay="0"/>
                                  </p:stCondLst>
                                  <p:childTnLst>
                                    <p:animRot by="12000000">
                                      <p:cBhvr>
                                        <p:cTn id="16" dur="1000" fill="hold"/>
                                        <p:tgtEl>
                                          <p:spTgt spid="49"/>
                                        </p:tgtEl>
                                        <p:attrNameLst>
                                          <p:attrName>r</p:attrName>
                                        </p:attrNameLst>
                                      </p:cBhvr>
                                    </p:animRot>
                                  </p:childTnLst>
                                </p:cTn>
                              </p:par>
                              <p:par>
                                <p:cTn id="17" presetID="22" presetClass="entr" presetSubtype="1" fill="hold" grpId="0" nodeType="withEffect">
                                  <p:stCondLst>
                                    <p:cond delay="15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250"/>
                                        <p:tgtEl>
                                          <p:spTgt spid="50"/>
                                        </p:tgtEl>
                                      </p:cBhvr>
                                    </p:animEffect>
                                  </p:childTnLst>
                                </p:cTn>
                              </p:par>
                              <p:par>
                                <p:cTn id="20" presetID="64" presetClass="path" presetSubtype="0" fill="hold" grpId="1" nodeType="withEffect">
                                  <p:stCondLst>
                                    <p:cond delay="150"/>
                                  </p:stCondLst>
                                  <p:childTnLst>
                                    <p:animMotion origin="layout" path="M -3.33333E-6 -4.07407E-6 L -0.01901 -0.0206 " pathEditMode="relative" rAng="0" ptsTypes="AA">
                                      <p:cBhvr>
                                        <p:cTn id="21" dur="500" fill="hold"/>
                                        <p:tgtEl>
                                          <p:spTgt spid="50"/>
                                        </p:tgtEl>
                                        <p:attrNameLst>
                                          <p:attrName>ppt_x</p:attrName>
                                          <p:attrName>ppt_y</p:attrName>
                                        </p:attrNameLst>
                                      </p:cBhvr>
                                      <p:rCtr x="-1000" y="-1000"/>
                                    </p:animMotion>
                                  </p:childTnLst>
                                </p:cTn>
                              </p:par>
                              <p:par>
                                <p:cTn id="22" presetID="22" presetClass="exit" presetSubtype="4" fill="hold" grpId="2" nodeType="withEffect">
                                  <p:stCondLst>
                                    <p:cond delay="400"/>
                                  </p:stCondLst>
                                  <p:childTnLst>
                                    <p:animEffect transition="out" filter="wipe(down)">
                                      <p:cBhvr>
                                        <p:cTn id="23" dur="250"/>
                                        <p:tgtEl>
                                          <p:spTgt spid="50"/>
                                        </p:tgtEl>
                                      </p:cBhvr>
                                    </p:animEffect>
                                    <p:set>
                                      <p:cBhvr>
                                        <p:cTn id="24" dur="1" fill="hold">
                                          <p:stCondLst>
                                            <p:cond delay="249"/>
                                          </p:stCondLst>
                                        </p:cTn>
                                        <p:tgtEl>
                                          <p:spTgt spid="50"/>
                                        </p:tgtEl>
                                        <p:attrNameLst>
                                          <p:attrName>style.visibility</p:attrName>
                                        </p:attrNameLst>
                                      </p:cBhvr>
                                      <p:to>
                                        <p:strVal val="hidden"/>
                                      </p:to>
                                    </p:set>
                                  </p:childTnLst>
                                </p:cTn>
                              </p:par>
                              <p:par>
                                <p:cTn id="25" presetID="22" presetClass="entr" presetSubtype="2" fill="hold" grpId="0" nodeType="withEffect">
                                  <p:stCondLst>
                                    <p:cond delay="300"/>
                                  </p:stCondLst>
                                  <p:childTnLst>
                                    <p:set>
                                      <p:cBhvr>
                                        <p:cTn id="26" dur="1" fill="hold">
                                          <p:stCondLst>
                                            <p:cond delay="0"/>
                                          </p:stCondLst>
                                        </p:cTn>
                                        <p:tgtEl>
                                          <p:spTgt spid="51"/>
                                        </p:tgtEl>
                                        <p:attrNameLst>
                                          <p:attrName>style.visibility</p:attrName>
                                        </p:attrNameLst>
                                      </p:cBhvr>
                                      <p:to>
                                        <p:strVal val="visible"/>
                                      </p:to>
                                    </p:set>
                                    <p:animEffect transition="in" filter="wipe(right)">
                                      <p:cBhvr>
                                        <p:cTn id="27" dur="250"/>
                                        <p:tgtEl>
                                          <p:spTgt spid="51"/>
                                        </p:tgtEl>
                                      </p:cBhvr>
                                    </p:animEffect>
                                  </p:childTnLst>
                                </p:cTn>
                              </p:par>
                              <p:par>
                                <p:cTn id="28" presetID="64" presetClass="path" presetSubtype="0" fill="hold" grpId="1" nodeType="withEffect">
                                  <p:stCondLst>
                                    <p:cond delay="300"/>
                                  </p:stCondLst>
                                  <p:childTnLst>
                                    <p:animMotion origin="layout" path="M 3.33333E-6 -2.59259E-6 L -0.02175 0.02431 " pathEditMode="relative" rAng="0" ptsTypes="AA">
                                      <p:cBhvr>
                                        <p:cTn id="29" dur="500" fill="hold"/>
                                        <p:tgtEl>
                                          <p:spTgt spid="51"/>
                                        </p:tgtEl>
                                        <p:attrNameLst>
                                          <p:attrName>ppt_x</p:attrName>
                                          <p:attrName>ppt_y</p:attrName>
                                        </p:attrNameLst>
                                      </p:cBhvr>
                                      <p:rCtr x="-1100" y="1200"/>
                                    </p:animMotion>
                                  </p:childTnLst>
                                </p:cTn>
                              </p:par>
                              <p:par>
                                <p:cTn id="30" presetID="22" presetClass="exit" presetSubtype="2" fill="hold" grpId="2" nodeType="withEffect">
                                  <p:stCondLst>
                                    <p:cond delay="500"/>
                                  </p:stCondLst>
                                  <p:childTnLst>
                                    <p:animEffect transition="out" filter="wipe(right)">
                                      <p:cBhvr>
                                        <p:cTn id="31" dur="250"/>
                                        <p:tgtEl>
                                          <p:spTgt spid="51"/>
                                        </p:tgtEl>
                                      </p:cBhvr>
                                    </p:animEffect>
                                    <p:set>
                                      <p:cBhvr>
                                        <p:cTn id="32" dur="1" fill="hold">
                                          <p:stCondLst>
                                            <p:cond delay="249"/>
                                          </p:stCondLst>
                                        </p:cTn>
                                        <p:tgtEl>
                                          <p:spTgt spid="51"/>
                                        </p:tgtEl>
                                        <p:attrNameLst>
                                          <p:attrName>style.visibility</p:attrName>
                                        </p:attrNameLst>
                                      </p:cBhvr>
                                      <p:to>
                                        <p:strVal val="hidden"/>
                                      </p:to>
                                    </p:set>
                                  </p:childTnLst>
                                </p:cTn>
                              </p:par>
                              <p:par>
                                <p:cTn id="33" presetID="22" presetClass="entr" presetSubtype="1" fill="hold" grpId="0" nodeType="withEffect">
                                  <p:stCondLst>
                                    <p:cond delay="25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250"/>
                                        <p:tgtEl>
                                          <p:spTgt spid="52"/>
                                        </p:tgtEl>
                                      </p:cBhvr>
                                    </p:animEffect>
                                  </p:childTnLst>
                                </p:cTn>
                              </p:par>
                              <p:par>
                                <p:cTn id="36" presetID="64" presetClass="path" presetSubtype="0" fill="hold" grpId="1" nodeType="withEffect">
                                  <p:stCondLst>
                                    <p:cond delay="250"/>
                                  </p:stCondLst>
                                  <p:childTnLst>
                                    <p:animMotion origin="layout" path="M 2.70833E-6 -3.33333E-6 L 0.0082 0.02709 " pathEditMode="relative" rAng="0" ptsTypes="AA">
                                      <p:cBhvr>
                                        <p:cTn id="37" dur="500" fill="hold"/>
                                        <p:tgtEl>
                                          <p:spTgt spid="52"/>
                                        </p:tgtEl>
                                        <p:attrNameLst>
                                          <p:attrName>ppt_x</p:attrName>
                                          <p:attrName>ppt_y</p:attrName>
                                        </p:attrNameLst>
                                      </p:cBhvr>
                                      <p:rCtr x="400" y="1300"/>
                                    </p:animMotion>
                                  </p:childTnLst>
                                </p:cTn>
                              </p:par>
                              <p:par>
                                <p:cTn id="38" presetID="22" presetClass="exit" presetSubtype="1" fill="hold" grpId="2" nodeType="withEffect">
                                  <p:stCondLst>
                                    <p:cond delay="500"/>
                                  </p:stCondLst>
                                  <p:childTnLst>
                                    <p:animEffect transition="out" filter="wipe(up)">
                                      <p:cBhvr>
                                        <p:cTn id="39" dur="250"/>
                                        <p:tgtEl>
                                          <p:spTgt spid="52"/>
                                        </p:tgtEl>
                                      </p:cBhvr>
                                    </p:animEffect>
                                    <p:set>
                                      <p:cBhvr>
                                        <p:cTn id="40" dur="1" fill="hold">
                                          <p:stCondLst>
                                            <p:cond delay="249"/>
                                          </p:stCondLst>
                                        </p:cTn>
                                        <p:tgtEl>
                                          <p:spTgt spid="52"/>
                                        </p:tgtEl>
                                        <p:attrNameLst>
                                          <p:attrName>style.visibility</p:attrName>
                                        </p:attrNameLst>
                                      </p:cBhvr>
                                      <p:to>
                                        <p:strVal val="hidden"/>
                                      </p:to>
                                    </p:set>
                                  </p:childTnLst>
                                </p:cTn>
                              </p:par>
                              <p:par>
                                <p:cTn id="41" presetID="22" presetClass="entr" presetSubtype="1"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250"/>
                                        <p:tgtEl>
                                          <p:spTgt spid="53"/>
                                        </p:tgtEl>
                                      </p:cBhvr>
                                    </p:animEffect>
                                  </p:childTnLst>
                                </p:cTn>
                              </p:par>
                              <p:par>
                                <p:cTn id="44" presetID="64" presetClass="path" presetSubtype="0" fill="hold" grpId="1" nodeType="withEffect">
                                  <p:stCondLst>
                                    <p:cond delay="0"/>
                                  </p:stCondLst>
                                  <p:childTnLst>
                                    <p:animMotion origin="layout" path="M 3.125E-6 -7.40741E-7 L 0.02291 0.02407 " pathEditMode="relative" rAng="0" ptsTypes="AA">
                                      <p:cBhvr>
                                        <p:cTn id="45" dur="500" fill="hold"/>
                                        <p:tgtEl>
                                          <p:spTgt spid="53"/>
                                        </p:tgtEl>
                                        <p:attrNameLst>
                                          <p:attrName>ppt_x</p:attrName>
                                          <p:attrName>ppt_y</p:attrName>
                                        </p:attrNameLst>
                                      </p:cBhvr>
                                      <p:rCtr x="1100" y="1200"/>
                                    </p:animMotion>
                                  </p:childTnLst>
                                </p:cTn>
                              </p:par>
                              <p:par>
                                <p:cTn id="46" presetID="22" presetClass="exit" presetSubtype="1" fill="hold" grpId="2" nodeType="withEffect">
                                  <p:stCondLst>
                                    <p:cond delay="250"/>
                                  </p:stCondLst>
                                  <p:childTnLst>
                                    <p:animEffect transition="out" filter="wipe(up)">
                                      <p:cBhvr>
                                        <p:cTn id="47" dur="100"/>
                                        <p:tgtEl>
                                          <p:spTgt spid="53"/>
                                        </p:tgtEl>
                                      </p:cBhvr>
                                    </p:animEffect>
                                    <p:set>
                                      <p:cBhvr>
                                        <p:cTn id="48" dur="1" fill="hold">
                                          <p:stCondLst>
                                            <p:cond delay="99"/>
                                          </p:stCondLst>
                                        </p:cTn>
                                        <p:tgtEl>
                                          <p:spTgt spid="53"/>
                                        </p:tgtEl>
                                        <p:attrNameLst>
                                          <p:attrName>style.visibility</p:attrName>
                                        </p:attrNameLst>
                                      </p:cBhvr>
                                      <p:to>
                                        <p:strVal val="hidden"/>
                                      </p:to>
                                    </p:set>
                                  </p:childTnLst>
                                </p:cTn>
                              </p:par>
                              <p:par>
                                <p:cTn id="49" presetID="22" presetClass="entr" presetSubtype="2" fill="hold" grpId="0" nodeType="withEffect">
                                  <p:stCondLst>
                                    <p:cond delay="60"/>
                                  </p:stCondLst>
                                  <p:childTnLst>
                                    <p:set>
                                      <p:cBhvr>
                                        <p:cTn id="50" dur="1" fill="hold">
                                          <p:stCondLst>
                                            <p:cond delay="0"/>
                                          </p:stCondLst>
                                        </p:cTn>
                                        <p:tgtEl>
                                          <p:spTgt spid="54"/>
                                        </p:tgtEl>
                                        <p:attrNameLst>
                                          <p:attrName>style.visibility</p:attrName>
                                        </p:attrNameLst>
                                      </p:cBhvr>
                                      <p:to>
                                        <p:strVal val="visible"/>
                                      </p:to>
                                    </p:set>
                                    <p:animEffect transition="in" filter="wipe(right)">
                                      <p:cBhvr>
                                        <p:cTn id="51" dur="250"/>
                                        <p:tgtEl>
                                          <p:spTgt spid="54"/>
                                        </p:tgtEl>
                                      </p:cBhvr>
                                    </p:animEffect>
                                  </p:childTnLst>
                                </p:cTn>
                              </p:par>
                              <p:par>
                                <p:cTn id="52" presetID="64" presetClass="path" presetSubtype="0" fill="hold" grpId="1" nodeType="withEffect">
                                  <p:stCondLst>
                                    <p:cond delay="60"/>
                                  </p:stCondLst>
                                  <p:childTnLst>
                                    <p:animMotion origin="layout" path="M 1.66667E-6 -1.85185E-6 L -0.02526 -0.00116 " pathEditMode="relative" rAng="0" ptsTypes="AA">
                                      <p:cBhvr>
                                        <p:cTn id="53" dur="500" fill="hold"/>
                                        <p:tgtEl>
                                          <p:spTgt spid="54"/>
                                        </p:tgtEl>
                                        <p:attrNameLst>
                                          <p:attrName>ppt_x</p:attrName>
                                          <p:attrName>ppt_y</p:attrName>
                                        </p:attrNameLst>
                                      </p:cBhvr>
                                      <p:rCtr x="-1300" y="-100"/>
                                    </p:animMotion>
                                  </p:childTnLst>
                                </p:cTn>
                              </p:par>
                              <p:par>
                                <p:cTn id="54" presetID="22" presetClass="exit" presetSubtype="2" fill="hold" grpId="2" nodeType="withEffect">
                                  <p:stCondLst>
                                    <p:cond delay="310"/>
                                  </p:stCondLst>
                                  <p:childTnLst>
                                    <p:animEffect transition="out" filter="wipe(right)">
                                      <p:cBhvr>
                                        <p:cTn id="55" dur="150"/>
                                        <p:tgtEl>
                                          <p:spTgt spid="54"/>
                                        </p:tgtEl>
                                      </p:cBhvr>
                                    </p:animEffect>
                                    <p:set>
                                      <p:cBhvr>
                                        <p:cTn id="56" dur="1" fill="hold">
                                          <p:stCondLst>
                                            <p:cond delay="149"/>
                                          </p:stCondLst>
                                        </p:cTn>
                                        <p:tgtEl>
                                          <p:spTgt spid="54"/>
                                        </p:tgtEl>
                                        <p:attrNameLst>
                                          <p:attrName>style.visibility</p:attrName>
                                        </p:attrNameLst>
                                      </p:cBhvr>
                                      <p:to>
                                        <p:strVal val="hidden"/>
                                      </p:to>
                                    </p:set>
                                  </p:childTnLst>
                                </p:cTn>
                              </p:par>
                              <p:par>
                                <p:cTn id="57" presetID="22" presetClass="entr" presetSubtype="8" fill="hold" nodeType="with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wipe(left)">
                                      <p:cBhvr>
                                        <p:cTn id="59" dur="250"/>
                                        <p:tgtEl>
                                          <p:spTgt spid="55"/>
                                        </p:tgtEl>
                                      </p:cBhvr>
                                    </p:animEffect>
                                  </p:childTnLst>
                                </p:cTn>
                              </p:par>
                              <p:par>
                                <p:cTn id="60" presetID="8" presetClass="emph" presetSubtype="0" fill="hold" nodeType="withEffect">
                                  <p:stCondLst>
                                    <p:cond delay="250"/>
                                  </p:stCondLst>
                                  <p:childTnLst>
                                    <p:animRot by="5400000">
                                      <p:cBhvr>
                                        <p:cTn id="61" dur="500" fill="hold"/>
                                        <p:tgtEl>
                                          <p:spTgt spid="55"/>
                                        </p:tgtEl>
                                        <p:attrNameLst>
                                          <p:attrName>r</p:attrName>
                                        </p:attrNameLst>
                                      </p:cBhvr>
                                    </p:animRot>
                                  </p:childTnLst>
                                </p:cTn>
                              </p:par>
                              <p:par>
                                <p:cTn id="62" presetID="22" presetClass="exit" presetSubtype="4" fill="hold" nodeType="withEffect">
                                  <p:stCondLst>
                                    <p:cond delay="250"/>
                                  </p:stCondLst>
                                  <p:childTnLst>
                                    <p:animEffect transition="out" filter="wipe(down)">
                                      <p:cBhvr>
                                        <p:cTn id="63" dur="500"/>
                                        <p:tgtEl>
                                          <p:spTgt spid="55"/>
                                        </p:tgtEl>
                                      </p:cBhvr>
                                    </p:animEffect>
                                    <p:set>
                                      <p:cBhvr>
                                        <p:cTn id="64" dur="1" fill="hold">
                                          <p:stCondLst>
                                            <p:cond delay="499"/>
                                          </p:stCondLst>
                                        </p:cTn>
                                        <p:tgtEl>
                                          <p:spTgt spid="55"/>
                                        </p:tgtEl>
                                        <p:attrNameLst>
                                          <p:attrName>style.visibility</p:attrName>
                                        </p:attrNameLst>
                                      </p:cBhvr>
                                      <p:to>
                                        <p:strVal val="hidden"/>
                                      </p:to>
                                    </p:set>
                                  </p:childTnLst>
                                </p:cTn>
                              </p:par>
                              <p:par>
                                <p:cTn id="65" presetID="63" presetClass="path" presetSubtype="0" fill="hold" grpId="2" nodeType="withEffect">
                                  <p:stCondLst>
                                    <p:cond delay="500"/>
                                  </p:stCondLst>
                                  <p:childTnLst>
                                    <p:animMotion origin="layout" path="M -3.95833E-6 -3.7037E-7 L 0.39857 0.0044 " pathEditMode="relative" rAng="0" ptsTypes="AA">
                                      <p:cBhvr>
                                        <p:cTn id="66" dur="1000" fill="hold"/>
                                        <p:tgtEl>
                                          <p:spTgt spid="49"/>
                                        </p:tgtEl>
                                        <p:attrNameLst>
                                          <p:attrName>ppt_x</p:attrName>
                                          <p:attrName>ppt_y</p:attrName>
                                        </p:attrNameLst>
                                      </p:cBhvr>
                                      <p:rCtr x="19900" y="200"/>
                                    </p:animMotion>
                                  </p:childTnLst>
                                </p:cTn>
                              </p:par>
                              <p:par>
                                <p:cTn id="67" presetID="6" presetClass="entr" presetSubtype="32" fill="hold" grpId="0" nodeType="withEffect">
                                  <p:stCondLst>
                                    <p:cond delay="1250"/>
                                  </p:stCondLst>
                                  <p:childTnLst>
                                    <p:set>
                                      <p:cBhvr>
                                        <p:cTn id="68" dur="1" fill="hold">
                                          <p:stCondLst>
                                            <p:cond delay="0"/>
                                          </p:stCondLst>
                                        </p:cTn>
                                        <p:tgtEl>
                                          <p:spTgt spid="39"/>
                                        </p:tgtEl>
                                        <p:attrNameLst>
                                          <p:attrName>style.visibility</p:attrName>
                                        </p:attrNameLst>
                                      </p:cBhvr>
                                      <p:to>
                                        <p:strVal val="visible"/>
                                      </p:to>
                                    </p:set>
                                    <p:animEffect transition="in" filter="circle(out)">
                                      <p:cBhvr>
                                        <p:cTn id="69" dur="250"/>
                                        <p:tgtEl>
                                          <p:spTgt spid="39"/>
                                        </p:tgtEl>
                                      </p:cBhvr>
                                    </p:animEffect>
                                  </p:childTnLst>
                                </p:cTn>
                              </p:par>
                              <p:par>
                                <p:cTn id="70" presetID="6" presetClass="emph" presetSubtype="0" fill="hold" grpId="1" nodeType="withEffect">
                                  <p:stCondLst>
                                    <p:cond delay="1250"/>
                                  </p:stCondLst>
                                  <p:childTnLst>
                                    <p:animScale>
                                      <p:cBhvr>
                                        <p:cTn id="71" dur="750" fill="hold"/>
                                        <p:tgtEl>
                                          <p:spTgt spid="39"/>
                                        </p:tgtEl>
                                      </p:cBhvr>
                                      <p:by x="200000" y="200000"/>
                                    </p:animScale>
                                  </p:childTnLst>
                                </p:cTn>
                              </p:par>
                              <p:par>
                                <p:cTn id="72" presetID="6" presetClass="exit" presetSubtype="32" fill="hold" grpId="2" nodeType="withEffect">
                                  <p:stCondLst>
                                    <p:cond delay="1250"/>
                                  </p:stCondLst>
                                  <p:childTnLst>
                                    <p:animEffect transition="out" filter="circle(out)">
                                      <p:cBhvr>
                                        <p:cTn id="73" dur="1000"/>
                                        <p:tgtEl>
                                          <p:spTgt spid="39"/>
                                        </p:tgtEl>
                                      </p:cBhvr>
                                    </p:animEffect>
                                    <p:set>
                                      <p:cBhvr>
                                        <p:cTn id="74" dur="1" fill="hold">
                                          <p:stCondLst>
                                            <p:cond delay="999"/>
                                          </p:stCondLst>
                                        </p:cTn>
                                        <p:tgtEl>
                                          <p:spTgt spid="39"/>
                                        </p:tgtEl>
                                        <p:attrNameLst>
                                          <p:attrName>style.visibility</p:attrName>
                                        </p:attrNameLst>
                                      </p:cBhvr>
                                      <p:to>
                                        <p:strVal val="hidden"/>
                                      </p:to>
                                    </p:set>
                                  </p:childTnLst>
                                </p:cTn>
                              </p:par>
                              <p:par>
                                <p:cTn id="75" presetID="6" presetClass="emph" presetSubtype="0" autoRev="1" fill="hold" grpId="3" nodeType="withEffect">
                                  <p:stCondLst>
                                    <p:cond delay="1250"/>
                                  </p:stCondLst>
                                  <p:childTnLst>
                                    <p:animScale>
                                      <p:cBhvr>
                                        <p:cTn id="76" dur="250" fill="hold"/>
                                        <p:tgtEl>
                                          <p:spTgt spid="49"/>
                                        </p:tgtEl>
                                      </p:cBhvr>
                                      <p:by x="105000" y="105000"/>
                                    </p:animScale>
                                  </p:childTnLst>
                                </p:cTn>
                              </p:par>
                              <p:par>
                                <p:cTn id="77" presetID="1" presetClass="exit" presetSubtype="0" fill="hold" grpId="4" nodeType="withEffect">
                                  <p:stCondLst>
                                    <p:cond delay="1550"/>
                                  </p:stCondLst>
                                  <p:childTnLst>
                                    <p:set>
                                      <p:cBhvr>
                                        <p:cTn id="78" dur="1" fill="hold">
                                          <p:stCondLst>
                                            <p:cond delay="0"/>
                                          </p:stCondLst>
                                        </p:cTn>
                                        <p:tgtEl>
                                          <p:spTgt spid="49"/>
                                        </p:tgtEl>
                                        <p:attrNameLst>
                                          <p:attrName>style.visibility</p:attrName>
                                        </p:attrNameLst>
                                      </p:cBhvr>
                                      <p:to>
                                        <p:strVal val="hidden"/>
                                      </p:to>
                                    </p:set>
                                  </p:childTnLst>
                                </p:cTn>
                              </p:par>
                              <p:par>
                                <p:cTn id="79" presetID="1" presetClass="entr" presetSubtype="0" fill="hold" grpId="0" nodeType="withEffect">
                                  <p:stCondLst>
                                    <p:cond delay="1550"/>
                                  </p:stCondLst>
                                  <p:childTnLst>
                                    <p:set>
                                      <p:cBhvr>
                                        <p:cTn id="80" dur="1" fill="hold">
                                          <p:stCondLst>
                                            <p:cond delay="0"/>
                                          </p:stCondLst>
                                        </p:cTn>
                                        <p:tgtEl>
                                          <p:spTgt spid="40"/>
                                        </p:tgtEl>
                                        <p:attrNameLst>
                                          <p:attrName>style.visibility</p:attrName>
                                        </p:attrNameLst>
                                      </p:cBhvr>
                                      <p:to>
                                        <p:strVal val="visible"/>
                                      </p:to>
                                    </p:set>
                                  </p:childTnLst>
                                </p:cTn>
                              </p:par>
                              <p:par>
                                <p:cTn id="81" presetID="53" presetClass="exit" presetSubtype="32" fill="hold" grpId="1" nodeType="withEffect">
                                  <p:stCondLst>
                                    <p:cond delay="1550"/>
                                  </p:stCondLst>
                                  <p:childTnLst>
                                    <p:anim calcmode="lin" valueType="num">
                                      <p:cBhvr>
                                        <p:cTn id="82" dur="500"/>
                                        <p:tgtEl>
                                          <p:spTgt spid="40"/>
                                        </p:tgtEl>
                                        <p:attrNameLst>
                                          <p:attrName>ppt_w</p:attrName>
                                        </p:attrNameLst>
                                      </p:cBhvr>
                                      <p:tavLst>
                                        <p:tav tm="0">
                                          <p:val>
                                            <p:strVal val="ppt_w"/>
                                          </p:val>
                                        </p:tav>
                                        <p:tav tm="100000">
                                          <p:val>
                                            <p:fltVal val="0"/>
                                          </p:val>
                                        </p:tav>
                                      </p:tavLst>
                                    </p:anim>
                                    <p:anim calcmode="lin" valueType="num">
                                      <p:cBhvr>
                                        <p:cTn id="83" dur="500"/>
                                        <p:tgtEl>
                                          <p:spTgt spid="40"/>
                                        </p:tgtEl>
                                        <p:attrNameLst>
                                          <p:attrName>ppt_h</p:attrName>
                                        </p:attrNameLst>
                                      </p:cBhvr>
                                      <p:tavLst>
                                        <p:tav tm="0">
                                          <p:val>
                                            <p:strVal val="ppt_h"/>
                                          </p:val>
                                        </p:tav>
                                        <p:tav tm="100000">
                                          <p:val>
                                            <p:fltVal val="0"/>
                                          </p:val>
                                        </p:tav>
                                      </p:tavLst>
                                    </p:anim>
                                    <p:animEffect transition="out" filter="fade">
                                      <p:cBhvr>
                                        <p:cTn id="84" dur="500"/>
                                        <p:tgtEl>
                                          <p:spTgt spid="40"/>
                                        </p:tgtEl>
                                      </p:cBhvr>
                                    </p:animEffect>
                                    <p:set>
                                      <p:cBhvr>
                                        <p:cTn id="85" dur="1" fill="hold">
                                          <p:stCondLst>
                                            <p:cond delay="499"/>
                                          </p:stCondLst>
                                        </p:cTn>
                                        <p:tgtEl>
                                          <p:spTgt spid="40"/>
                                        </p:tgtEl>
                                        <p:attrNameLst>
                                          <p:attrName>style.visibility</p:attrName>
                                        </p:attrNameLst>
                                      </p:cBhvr>
                                      <p:to>
                                        <p:strVal val="hidden"/>
                                      </p:to>
                                    </p:set>
                                  </p:childTnLst>
                                </p:cTn>
                              </p:par>
                              <p:par>
                                <p:cTn id="86" presetID="1" presetClass="entr" presetSubtype="0" fill="hold" grpId="0" nodeType="withEffect">
                                  <p:stCondLst>
                                    <p:cond delay="1550"/>
                                  </p:stCondLst>
                                  <p:childTnLst>
                                    <p:set>
                                      <p:cBhvr>
                                        <p:cTn id="87" dur="1" fill="hold">
                                          <p:stCondLst>
                                            <p:cond delay="0"/>
                                          </p:stCondLst>
                                        </p:cTn>
                                        <p:tgtEl>
                                          <p:spTgt spid="41"/>
                                        </p:tgtEl>
                                        <p:attrNameLst>
                                          <p:attrName>style.visibility</p:attrName>
                                        </p:attrNameLst>
                                      </p:cBhvr>
                                      <p:to>
                                        <p:strVal val="visible"/>
                                      </p:to>
                                    </p:set>
                                  </p:childTnLst>
                                </p:cTn>
                              </p:par>
                              <p:par>
                                <p:cTn id="88" presetID="53" presetClass="exit" presetSubtype="32" fill="hold" grpId="1" nodeType="withEffect">
                                  <p:stCondLst>
                                    <p:cond delay="1550"/>
                                  </p:stCondLst>
                                  <p:childTnLst>
                                    <p:anim calcmode="lin" valueType="num">
                                      <p:cBhvr>
                                        <p:cTn id="89" dur="500"/>
                                        <p:tgtEl>
                                          <p:spTgt spid="41"/>
                                        </p:tgtEl>
                                        <p:attrNameLst>
                                          <p:attrName>ppt_w</p:attrName>
                                        </p:attrNameLst>
                                      </p:cBhvr>
                                      <p:tavLst>
                                        <p:tav tm="0">
                                          <p:val>
                                            <p:strVal val="ppt_w"/>
                                          </p:val>
                                        </p:tav>
                                        <p:tav tm="100000">
                                          <p:val>
                                            <p:fltVal val="0"/>
                                          </p:val>
                                        </p:tav>
                                      </p:tavLst>
                                    </p:anim>
                                    <p:anim calcmode="lin" valueType="num">
                                      <p:cBhvr>
                                        <p:cTn id="90" dur="500"/>
                                        <p:tgtEl>
                                          <p:spTgt spid="41"/>
                                        </p:tgtEl>
                                        <p:attrNameLst>
                                          <p:attrName>ppt_h</p:attrName>
                                        </p:attrNameLst>
                                      </p:cBhvr>
                                      <p:tavLst>
                                        <p:tav tm="0">
                                          <p:val>
                                            <p:strVal val="ppt_h"/>
                                          </p:val>
                                        </p:tav>
                                        <p:tav tm="100000">
                                          <p:val>
                                            <p:fltVal val="0"/>
                                          </p:val>
                                        </p:tav>
                                      </p:tavLst>
                                    </p:anim>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par>
                                <p:cTn id="93" presetID="1" presetClass="entr" presetSubtype="0" fill="hold" grpId="0" nodeType="withEffect">
                                  <p:stCondLst>
                                    <p:cond delay="1550"/>
                                  </p:stCondLst>
                                  <p:childTnLst>
                                    <p:set>
                                      <p:cBhvr>
                                        <p:cTn id="94" dur="1" fill="hold">
                                          <p:stCondLst>
                                            <p:cond delay="0"/>
                                          </p:stCondLst>
                                        </p:cTn>
                                        <p:tgtEl>
                                          <p:spTgt spid="42"/>
                                        </p:tgtEl>
                                        <p:attrNameLst>
                                          <p:attrName>style.visibility</p:attrName>
                                        </p:attrNameLst>
                                      </p:cBhvr>
                                      <p:to>
                                        <p:strVal val="visible"/>
                                      </p:to>
                                    </p:set>
                                  </p:childTnLst>
                                </p:cTn>
                              </p:par>
                              <p:par>
                                <p:cTn id="95" presetID="53" presetClass="exit" presetSubtype="32" fill="hold" grpId="1" nodeType="withEffect">
                                  <p:stCondLst>
                                    <p:cond delay="1550"/>
                                  </p:stCondLst>
                                  <p:childTnLst>
                                    <p:anim calcmode="lin" valueType="num">
                                      <p:cBhvr>
                                        <p:cTn id="96" dur="500"/>
                                        <p:tgtEl>
                                          <p:spTgt spid="42"/>
                                        </p:tgtEl>
                                        <p:attrNameLst>
                                          <p:attrName>ppt_w</p:attrName>
                                        </p:attrNameLst>
                                      </p:cBhvr>
                                      <p:tavLst>
                                        <p:tav tm="0">
                                          <p:val>
                                            <p:strVal val="ppt_w"/>
                                          </p:val>
                                        </p:tav>
                                        <p:tav tm="100000">
                                          <p:val>
                                            <p:fltVal val="0"/>
                                          </p:val>
                                        </p:tav>
                                      </p:tavLst>
                                    </p:anim>
                                    <p:anim calcmode="lin" valueType="num">
                                      <p:cBhvr>
                                        <p:cTn id="97" dur="500"/>
                                        <p:tgtEl>
                                          <p:spTgt spid="42"/>
                                        </p:tgtEl>
                                        <p:attrNameLst>
                                          <p:attrName>ppt_h</p:attrName>
                                        </p:attrNameLst>
                                      </p:cBhvr>
                                      <p:tavLst>
                                        <p:tav tm="0">
                                          <p:val>
                                            <p:strVal val="ppt_h"/>
                                          </p:val>
                                        </p:tav>
                                        <p:tav tm="100000">
                                          <p:val>
                                            <p:fltVal val="0"/>
                                          </p:val>
                                        </p:tav>
                                      </p:tavLst>
                                    </p:anim>
                                    <p:animEffect transition="out" filter="fade">
                                      <p:cBhvr>
                                        <p:cTn id="98" dur="500"/>
                                        <p:tgtEl>
                                          <p:spTgt spid="42"/>
                                        </p:tgtEl>
                                      </p:cBhvr>
                                    </p:animEffect>
                                    <p:set>
                                      <p:cBhvr>
                                        <p:cTn id="99" dur="1" fill="hold">
                                          <p:stCondLst>
                                            <p:cond delay="499"/>
                                          </p:stCondLst>
                                        </p:cTn>
                                        <p:tgtEl>
                                          <p:spTgt spid="42"/>
                                        </p:tgtEl>
                                        <p:attrNameLst>
                                          <p:attrName>style.visibility</p:attrName>
                                        </p:attrNameLst>
                                      </p:cBhvr>
                                      <p:to>
                                        <p:strVal val="hidden"/>
                                      </p:to>
                                    </p:set>
                                  </p:childTnLst>
                                </p:cTn>
                              </p:par>
                              <p:par>
                                <p:cTn id="100" presetID="1" presetClass="entr" presetSubtype="0" fill="hold" grpId="0" nodeType="withEffect">
                                  <p:stCondLst>
                                    <p:cond delay="1550"/>
                                  </p:stCondLst>
                                  <p:childTnLst>
                                    <p:set>
                                      <p:cBhvr>
                                        <p:cTn id="101" dur="1" fill="hold">
                                          <p:stCondLst>
                                            <p:cond delay="0"/>
                                          </p:stCondLst>
                                        </p:cTn>
                                        <p:tgtEl>
                                          <p:spTgt spid="43"/>
                                        </p:tgtEl>
                                        <p:attrNameLst>
                                          <p:attrName>style.visibility</p:attrName>
                                        </p:attrNameLst>
                                      </p:cBhvr>
                                      <p:to>
                                        <p:strVal val="visible"/>
                                      </p:to>
                                    </p:set>
                                  </p:childTnLst>
                                </p:cTn>
                              </p:par>
                              <p:par>
                                <p:cTn id="102" presetID="53" presetClass="exit" presetSubtype="32" fill="hold" grpId="1" nodeType="withEffect">
                                  <p:stCondLst>
                                    <p:cond delay="1550"/>
                                  </p:stCondLst>
                                  <p:childTnLst>
                                    <p:anim calcmode="lin" valueType="num">
                                      <p:cBhvr>
                                        <p:cTn id="103" dur="500"/>
                                        <p:tgtEl>
                                          <p:spTgt spid="43"/>
                                        </p:tgtEl>
                                        <p:attrNameLst>
                                          <p:attrName>ppt_w</p:attrName>
                                        </p:attrNameLst>
                                      </p:cBhvr>
                                      <p:tavLst>
                                        <p:tav tm="0">
                                          <p:val>
                                            <p:strVal val="ppt_w"/>
                                          </p:val>
                                        </p:tav>
                                        <p:tav tm="100000">
                                          <p:val>
                                            <p:fltVal val="0"/>
                                          </p:val>
                                        </p:tav>
                                      </p:tavLst>
                                    </p:anim>
                                    <p:anim calcmode="lin" valueType="num">
                                      <p:cBhvr>
                                        <p:cTn id="104" dur="500"/>
                                        <p:tgtEl>
                                          <p:spTgt spid="43"/>
                                        </p:tgtEl>
                                        <p:attrNameLst>
                                          <p:attrName>ppt_h</p:attrName>
                                        </p:attrNameLst>
                                      </p:cBhvr>
                                      <p:tavLst>
                                        <p:tav tm="0">
                                          <p:val>
                                            <p:strVal val="ppt_h"/>
                                          </p:val>
                                        </p:tav>
                                        <p:tav tm="100000">
                                          <p:val>
                                            <p:fltVal val="0"/>
                                          </p:val>
                                        </p:tav>
                                      </p:tavLst>
                                    </p:anim>
                                    <p:animEffect transition="out" filter="fade">
                                      <p:cBhvr>
                                        <p:cTn id="105" dur="500"/>
                                        <p:tgtEl>
                                          <p:spTgt spid="43"/>
                                        </p:tgtEl>
                                      </p:cBhvr>
                                    </p:animEffect>
                                    <p:set>
                                      <p:cBhvr>
                                        <p:cTn id="106" dur="1" fill="hold">
                                          <p:stCondLst>
                                            <p:cond delay="499"/>
                                          </p:stCondLst>
                                        </p:cTn>
                                        <p:tgtEl>
                                          <p:spTgt spid="43"/>
                                        </p:tgtEl>
                                        <p:attrNameLst>
                                          <p:attrName>style.visibility</p:attrName>
                                        </p:attrNameLst>
                                      </p:cBhvr>
                                      <p:to>
                                        <p:strVal val="hidden"/>
                                      </p:to>
                                    </p:set>
                                  </p:childTnLst>
                                </p:cTn>
                              </p:par>
                              <p:par>
                                <p:cTn id="107" presetID="1" presetClass="entr" presetSubtype="0" fill="hold" grpId="0" nodeType="withEffect">
                                  <p:stCondLst>
                                    <p:cond delay="1550"/>
                                  </p:stCondLst>
                                  <p:childTnLst>
                                    <p:set>
                                      <p:cBhvr>
                                        <p:cTn id="108" dur="1" fill="hold">
                                          <p:stCondLst>
                                            <p:cond delay="0"/>
                                          </p:stCondLst>
                                        </p:cTn>
                                        <p:tgtEl>
                                          <p:spTgt spid="44"/>
                                        </p:tgtEl>
                                        <p:attrNameLst>
                                          <p:attrName>style.visibility</p:attrName>
                                        </p:attrNameLst>
                                      </p:cBhvr>
                                      <p:to>
                                        <p:strVal val="visible"/>
                                      </p:to>
                                    </p:set>
                                  </p:childTnLst>
                                </p:cTn>
                              </p:par>
                              <p:par>
                                <p:cTn id="109" presetID="53" presetClass="exit" presetSubtype="32" fill="hold" grpId="1" nodeType="withEffect">
                                  <p:stCondLst>
                                    <p:cond delay="1550"/>
                                  </p:stCondLst>
                                  <p:childTnLst>
                                    <p:anim calcmode="lin" valueType="num">
                                      <p:cBhvr>
                                        <p:cTn id="110" dur="500"/>
                                        <p:tgtEl>
                                          <p:spTgt spid="44"/>
                                        </p:tgtEl>
                                        <p:attrNameLst>
                                          <p:attrName>ppt_w</p:attrName>
                                        </p:attrNameLst>
                                      </p:cBhvr>
                                      <p:tavLst>
                                        <p:tav tm="0">
                                          <p:val>
                                            <p:strVal val="ppt_w"/>
                                          </p:val>
                                        </p:tav>
                                        <p:tav tm="100000">
                                          <p:val>
                                            <p:fltVal val="0"/>
                                          </p:val>
                                        </p:tav>
                                      </p:tavLst>
                                    </p:anim>
                                    <p:anim calcmode="lin" valueType="num">
                                      <p:cBhvr>
                                        <p:cTn id="111" dur="500"/>
                                        <p:tgtEl>
                                          <p:spTgt spid="44"/>
                                        </p:tgtEl>
                                        <p:attrNameLst>
                                          <p:attrName>ppt_h</p:attrName>
                                        </p:attrNameLst>
                                      </p:cBhvr>
                                      <p:tavLst>
                                        <p:tav tm="0">
                                          <p:val>
                                            <p:strVal val="ppt_h"/>
                                          </p:val>
                                        </p:tav>
                                        <p:tav tm="100000">
                                          <p:val>
                                            <p:fltVal val="0"/>
                                          </p:val>
                                        </p:tav>
                                      </p:tavLst>
                                    </p:anim>
                                    <p:animEffect transition="out" filter="fade">
                                      <p:cBhvr>
                                        <p:cTn id="112" dur="500"/>
                                        <p:tgtEl>
                                          <p:spTgt spid="44"/>
                                        </p:tgtEl>
                                      </p:cBhvr>
                                    </p:animEffect>
                                    <p:set>
                                      <p:cBhvr>
                                        <p:cTn id="113" dur="1" fill="hold">
                                          <p:stCondLst>
                                            <p:cond delay="499"/>
                                          </p:stCondLst>
                                        </p:cTn>
                                        <p:tgtEl>
                                          <p:spTgt spid="44"/>
                                        </p:tgtEl>
                                        <p:attrNameLst>
                                          <p:attrName>style.visibility</p:attrName>
                                        </p:attrNameLst>
                                      </p:cBhvr>
                                      <p:to>
                                        <p:strVal val="hidden"/>
                                      </p:to>
                                    </p:set>
                                  </p:childTnLst>
                                </p:cTn>
                              </p:par>
                              <p:par>
                                <p:cTn id="114" presetID="1" presetClass="entr" presetSubtype="0" fill="hold" grpId="0" nodeType="withEffect">
                                  <p:stCondLst>
                                    <p:cond delay="1550"/>
                                  </p:stCondLst>
                                  <p:childTnLst>
                                    <p:set>
                                      <p:cBhvr>
                                        <p:cTn id="115" dur="1" fill="hold">
                                          <p:stCondLst>
                                            <p:cond delay="0"/>
                                          </p:stCondLst>
                                        </p:cTn>
                                        <p:tgtEl>
                                          <p:spTgt spid="45"/>
                                        </p:tgtEl>
                                        <p:attrNameLst>
                                          <p:attrName>style.visibility</p:attrName>
                                        </p:attrNameLst>
                                      </p:cBhvr>
                                      <p:to>
                                        <p:strVal val="visible"/>
                                      </p:to>
                                    </p:set>
                                  </p:childTnLst>
                                </p:cTn>
                              </p:par>
                              <p:par>
                                <p:cTn id="116" presetID="53" presetClass="exit" presetSubtype="32" fill="hold" grpId="1" nodeType="withEffect">
                                  <p:stCondLst>
                                    <p:cond delay="1550"/>
                                  </p:stCondLst>
                                  <p:childTnLst>
                                    <p:anim calcmode="lin" valueType="num">
                                      <p:cBhvr>
                                        <p:cTn id="117" dur="500"/>
                                        <p:tgtEl>
                                          <p:spTgt spid="45"/>
                                        </p:tgtEl>
                                        <p:attrNameLst>
                                          <p:attrName>ppt_w</p:attrName>
                                        </p:attrNameLst>
                                      </p:cBhvr>
                                      <p:tavLst>
                                        <p:tav tm="0">
                                          <p:val>
                                            <p:strVal val="ppt_w"/>
                                          </p:val>
                                        </p:tav>
                                        <p:tav tm="100000">
                                          <p:val>
                                            <p:fltVal val="0"/>
                                          </p:val>
                                        </p:tav>
                                      </p:tavLst>
                                    </p:anim>
                                    <p:anim calcmode="lin" valueType="num">
                                      <p:cBhvr>
                                        <p:cTn id="118" dur="500"/>
                                        <p:tgtEl>
                                          <p:spTgt spid="45"/>
                                        </p:tgtEl>
                                        <p:attrNameLst>
                                          <p:attrName>ppt_h</p:attrName>
                                        </p:attrNameLst>
                                      </p:cBhvr>
                                      <p:tavLst>
                                        <p:tav tm="0">
                                          <p:val>
                                            <p:strVal val="ppt_h"/>
                                          </p:val>
                                        </p:tav>
                                        <p:tav tm="100000">
                                          <p:val>
                                            <p:fltVal val="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cTn>
                              </p:par>
                              <p:par>
                                <p:cTn id="121" presetID="1" presetClass="entr" presetSubtype="0" fill="hold" grpId="0" nodeType="withEffect">
                                  <p:stCondLst>
                                    <p:cond delay="1550"/>
                                  </p:stCondLst>
                                  <p:childTnLst>
                                    <p:set>
                                      <p:cBhvr>
                                        <p:cTn id="122" dur="1" fill="hold">
                                          <p:stCondLst>
                                            <p:cond delay="0"/>
                                          </p:stCondLst>
                                        </p:cTn>
                                        <p:tgtEl>
                                          <p:spTgt spid="46"/>
                                        </p:tgtEl>
                                        <p:attrNameLst>
                                          <p:attrName>style.visibility</p:attrName>
                                        </p:attrNameLst>
                                      </p:cBhvr>
                                      <p:to>
                                        <p:strVal val="visible"/>
                                      </p:to>
                                    </p:set>
                                  </p:childTnLst>
                                </p:cTn>
                              </p:par>
                              <p:par>
                                <p:cTn id="123" presetID="53" presetClass="exit" presetSubtype="32" fill="hold" grpId="1" nodeType="withEffect">
                                  <p:stCondLst>
                                    <p:cond delay="1550"/>
                                  </p:stCondLst>
                                  <p:childTnLst>
                                    <p:anim calcmode="lin" valueType="num">
                                      <p:cBhvr>
                                        <p:cTn id="124" dur="500"/>
                                        <p:tgtEl>
                                          <p:spTgt spid="46"/>
                                        </p:tgtEl>
                                        <p:attrNameLst>
                                          <p:attrName>ppt_w</p:attrName>
                                        </p:attrNameLst>
                                      </p:cBhvr>
                                      <p:tavLst>
                                        <p:tav tm="0">
                                          <p:val>
                                            <p:strVal val="ppt_w"/>
                                          </p:val>
                                        </p:tav>
                                        <p:tav tm="100000">
                                          <p:val>
                                            <p:fltVal val="0"/>
                                          </p:val>
                                        </p:tav>
                                      </p:tavLst>
                                    </p:anim>
                                    <p:anim calcmode="lin" valueType="num">
                                      <p:cBhvr>
                                        <p:cTn id="125" dur="500"/>
                                        <p:tgtEl>
                                          <p:spTgt spid="46"/>
                                        </p:tgtEl>
                                        <p:attrNameLst>
                                          <p:attrName>ppt_h</p:attrName>
                                        </p:attrNameLst>
                                      </p:cBhvr>
                                      <p:tavLst>
                                        <p:tav tm="0">
                                          <p:val>
                                            <p:strVal val="ppt_h"/>
                                          </p:val>
                                        </p:tav>
                                        <p:tav tm="100000">
                                          <p:val>
                                            <p:fltVal val="0"/>
                                          </p:val>
                                        </p:tav>
                                      </p:tavLst>
                                    </p:anim>
                                    <p:animEffect transition="out" filter="fade">
                                      <p:cBhvr>
                                        <p:cTn id="126" dur="500"/>
                                        <p:tgtEl>
                                          <p:spTgt spid="46"/>
                                        </p:tgtEl>
                                      </p:cBhvr>
                                    </p:animEffect>
                                    <p:set>
                                      <p:cBhvr>
                                        <p:cTn id="127" dur="1" fill="hold">
                                          <p:stCondLst>
                                            <p:cond delay="499"/>
                                          </p:stCondLst>
                                        </p:cTn>
                                        <p:tgtEl>
                                          <p:spTgt spid="46"/>
                                        </p:tgtEl>
                                        <p:attrNameLst>
                                          <p:attrName>style.visibility</p:attrName>
                                        </p:attrNameLst>
                                      </p:cBhvr>
                                      <p:to>
                                        <p:strVal val="hidden"/>
                                      </p:to>
                                    </p:set>
                                  </p:childTnLst>
                                </p:cTn>
                              </p:par>
                              <p:par>
                                <p:cTn id="128" presetID="1" presetClass="entr" presetSubtype="0" fill="hold" grpId="0" nodeType="withEffect">
                                  <p:stCondLst>
                                    <p:cond delay="1550"/>
                                  </p:stCondLst>
                                  <p:childTnLst>
                                    <p:set>
                                      <p:cBhvr>
                                        <p:cTn id="129" dur="1" fill="hold">
                                          <p:stCondLst>
                                            <p:cond delay="0"/>
                                          </p:stCondLst>
                                        </p:cTn>
                                        <p:tgtEl>
                                          <p:spTgt spid="47"/>
                                        </p:tgtEl>
                                        <p:attrNameLst>
                                          <p:attrName>style.visibility</p:attrName>
                                        </p:attrNameLst>
                                      </p:cBhvr>
                                      <p:to>
                                        <p:strVal val="visible"/>
                                      </p:to>
                                    </p:set>
                                  </p:childTnLst>
                                </p:cTn>
                              </p:par>
                              <p:par>
                                <p:cTn id="130" presetID="53" presetClass="exit" presetSubtype="32" fill="hold" grpId="1" nodeType="withEffect">
                                  <p:stCondLst>
                                    <p:cond delay="1550"/>
                                  </p:stCondLst>
                                  <p:childTnLst>
                                    <p:anim calcmode="lin" valueType="num">
                                      <p:cBhvr>
                                        <p:cTn id="131" dur="500"/>
                                        <p:tgtEl>
                                          <p:spTgt spid="47"/>
                                        </p:tgtEl>
                                        <p:attrNameLst>
                                          <p:attrName>ppt_w</p:attrName>
                                        </p:attrNameLst>
                                      </p:cBhvr>
                                      <p:tavLst>
                                        <p:tav tm="0">
                                          <p:val>
                                            <p:strVal val="ppt_w"/>
                                          </p:val>
                                        </p:tav>
                                        <p:tav tm="100000">
                                          <p:val>
                                            <p:fltVal val="0"/>
                                          </p:val>
                                        </p:tav>
                                      </p:tavLst>
                                    </p:anim>
                                    <p:anim calcmode="lin" valueType="num">
                                      <p:cBhvr>
                                        <p:cTn id="132" dur="500"/>
                                        <p:tgtEl>
                                          <p:spTgt spid="47"/>
                                        </p:tgtEl>
                                        <p:attrNameLst>
                                          <p:attrName>ppt_h</p:attrName>
                                        </p:attrNameLst>
                                      </p:cBhvr>
                                      <p:tavLst>
                                        <p:tav tm="0">
                                          <p:val>
                                            <p:strVal val="ppt_h"/>
                                          </p:val>
                                        </p:tav>
                                        <p:tav tm="100000">
                                          <p:val>
                                            <p:fltVal val="0"/>
                                          </p:val>
                                        </p:tav>
                                      </p:tavLst>
                                    </p:anim>
                                    <p:animEffect transition="out" filter="fade">
                                      <p:cBhvr>
                                        <p:cTn id="133" dur="500"/>
                                        <p:tgtEl>
                                          <p:spTgt spid="47"/>
                                        </p:tgtEl>
                                      </p:cBhvr>
                                    </p:animEffect>
                                    <p:set>
                                      <p:cBhvr>
                                        <p:cTn id="134" dur="1" fill="hold">
                                          <p:stCondLst>
                                            <p:cond delay="499"/>
                                          </p:stCondLst>
                                        </p:cTn>
                                        <p:tgtEl>
                                          <p:spTgt spid="47"/>
                                        </p:tgtEl>
                                        <p:attrNameLst>
                                          <p:attrName>style.visibility</p:attrName>
                                        </p:attrNameLst>
                                      </p:cBhvr>
                                      <p:to>
                                        <p:strVal val="hidden"/>
                                      </p:to>
                                    </p:set>
                                  </p:childTnLst>
                                </p:cTn>
                              </p:par>
                              <p:par>
                                <p:cTn id="135" presetID="1" presetClass="entr" presetSubtype="0" fill="hold" grpId="0" nodeType="withEffect">
                                  <p:stCondLst>
                                    <p:cond delay="1550"/>
                                  </p:stCondLst>
                                  <p:childTnLst>
                                    <p:set>
                                      <p:cBhvr>
                                        <p:cTn id="136" dur="1" fill="hold">
                                          <p:stCondLst>
                                            <p:cond delay="0"/>
                                          </p:stCondLst>
                                        </p:cTn>
                                        <p:tgtEl>
                                          <p:spTgt spid="48"/>
                                        </p:tgtEl>
                                        <p:attrNameLst>
                                          <p:attrName>style.visibility</p:attrName>
                                        </p:attrNameLst>
                                      </p:cBhvr>
                                      <p:to>
                                        <p:strVal val="visible"/>
                                      </p:to>
                                    </p:set>
                                  </p:childTnLst>
                                </p:cTn>
                              </p:par>
                              <p:par>
                                <p:cTn id="137" presetID="53" presetClass="exit" presetSubtype="32" fill="hold" grpId="1" nodeType="withEffect">
                                  <p:stCondLst>
                                    <p:cond delay="1550"/>
                                  </p:stCondLst>
                                  <p:childTnLst>
                                    <p:anim calcmode="lin" valueType="num">
                                      <p:cBhvr>
                                        <p:cTn id="138" dur="500"/>
                                        <p:tgtEl>
                                          <p:spTgt spid="48"/>
                                        </p:tgtEl>
                                        <p:attrNameLst>
                                          <p:attrName>ppt_w</p:attrName>
                                        </p:attrNameLst>
                                      </p:cBhvr>
                                      <p:tavLst>
                                        <p:tav tm="0">
                                          <p:val>
                                            <p:strVal val="ppt_w"/>
                                          </p:val>
                                        </p:tav>
                                        <p:tav tm="100000">
                                          <p:val>
                                            <p:fltVal val="0"/>
                                          </p:val>
                                        </p:tav>
                                      </p:tavLst>
                                    </p:anim>
                                    <p:anim calcmode="lin" valueType="num">
                                      <p:cBhvr>
                                        <p:cTn id="139" dur="500"/>
                                        <p:tgtEl>
                                          <p:spTgt spid="48"/>
                                        </p:tgtEl>
                                        <p:attrNameLst>
                                          <p:attrName>ppt_h</p:attrName>
                                        </p:attrNameLst>
                                      </p:cBhvr>
                                      <p:tavLst>
                                        <p:tav tm="0">
                                          <p:val>
                                            <p:strVal val="ppt_h"/>
                                          </p:val>
                                        </p:tav>
                                        <p:tav tm="100000">
                                          <p:val>
                                            <p:fltVal val="0"/>
                                          </p:val>
                                        </p:tav>
                                      </p:tavLst>
                                    </p:anim>
                                    <p:animEffect transition="out" filter="fade">
                                      <p:cBhvr>
                                        <p:cTn id="140" dur="500"/>
                                        <p:tgtEl>
                                          <p:spTgt spid="48"/>
                                        </p:tgtEl>
                                      </p:cBhvr>
                                    </p:animEffect>
                                    <p:set>
                                      <p:cBhvr>
                                        <p:cTn id="141"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39" grpId="1" animBg="1"/>
      <p:bldP spid="39" grpId="2"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49" grpId="2" animBg="1"/>
      <p:bldP spid="49" grpId="3" animBg="1"/>
      <p:bldP spid="49" grpId="4" animBg="1"/>
      <p:bldP spid="50" grpId="0" animBg="1"/>
      <p:bldP spid="50" grpId="1" animBg="1"/>
      <p:bldP spid="50" grpId="2" animBg="1"/>
      <p:bldP spid="51" grpId="0" animBg="1"/>
      <p:bldP spid="51" grpId="1" animBg="1"/>
      <p:bldP spid="51" grpId="2" animBg="1"/>
      <p:bldP spid="52" grpId="0" animBg="1"/>
      <p:bldP spid="52" grpId="1" animBg="1"/>
      <p:bldP spid="52" grpId="2" animBg="1"/>
      <p:bldP spid="53" grpId="0" animBg="1"/>
      <p:bldP spid="53" grpId="1" animBg="1"/>
      <p:bldP spid="53" grpId="2" animBg="1"/>
      <p:bldP spid="54" grpId="0" animBg="1"/>
      <p:bldP spid="54" grpId="1" animBg="1"/>
      <p:bldP spid="54"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D974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latin typeface="微软雅黑" pitchFamily="34" charset="-122"/>
              <a:ea typeface="微软雅黑" pitchFamily="34" charset="-122"/>
            </a:endParaRPr>
          </a:p>
          <a:p>
            <a:pPr algn="ctr" fontAlgn="auto">
              <a:spcBef>
                <a:spcPts val="0"/>
              </a:spcBef>
              <a:spcAft>
                <a:spcPts val="0"/>
              </a:spcAft>
              <a:defRPr/>
            </a:pPr>
            <a:endParaRPr lang="zh-CN" altLang="en-US" dirty="0">
              <a:latin typeface="Calibri" panose="020F0502020204030204" pitchFamily="34" charset="0"/>
            </a:endParaRPr>
          </a:p>
        </p:txBody>
      </p:sp>
      <p:sp>
        <p:nvSpPr>
          <p:cNvPr id="29698" name="Freeform 37"/>
          <p:cNvSpPr>
            <a:spLocks noChangeAspect="1" noEditPoints="1"/>
          </p:cNvSpPr>
          <p:nvPr/>
        </p:nvSpPr>
        <p:spPr bwMode="auto">
          <a:xfrm>
            <a:off x="2274888" y="6159500"/>
            <a:ext cx="266700" cy="252413"/>
          </a:xfrm>
          <a:custGeom>
            <a:avLst/>
            <a:gdLst>
              <a:gd name="T0" fmla="*/ 2147483647 w 280"/>
              <a:gd name="T1" fmla="*/ 2147483647 h 264"/>
              <a:gd name="T2" fmla="*/ 2147483647 w 280"/>
              <a:gd name="T3" fmla="*/ 2147483647 h 264"/>
              <a:gd name="T4" fmla="*/ 2147483647 w 280"/>
              <a:gd name="T5" fmla="*/ 2147483647 h 264"/>
              <a:gd name="T6" fmla="*/ 2147483647 w 280"/>
              <a:gd name="T7" fmla="*/ 2147483647 h 264"/>
              <a:gd name="T8" fmla="*/ 2147483647 w 280"/>
              <a:gd name="T9" fmla="*/ 2147483647 h 264"/>
              <a:gd name="T10" fmla="*/ 2147483647 w 280"/>
              <a:gd name="T11" fmla="*/ 2147483647 h 264"/>
              <a:gd name="T12" fmla="*/ 2147483647 w 280"/>
              <a:gd name="T13" fmla="*/ 2147483647 h 264"/>
              <a:gd name="T14" fmla="*/ 2147483647 w 280"/>
              <a:gd name="T15" fmla="*/ 2147483647 h 264"/>
              <a:gd name="T16" fmla="*/ 2147483647 w 280"/>
              <a:gd name="T17" fmla="*/ 2147483647 h 264"/>
              <a:gd name="T18" fmla="*/ 2147483647 w 280"/>
              <a:gd name="T19" fmla="*/ 2147483647 h 264"/>
              <a:gd name="T20" fmla="*/ 2147483647 w 280"/>
              <a:gd name="T21" fmla="*/ 2147483647 h 264"/>
              <a:gd name="T22" fmla="*/ 2147483647 w 280"/>
              <a:gd name="T23" fmla="*/ 2147483647 h 264"/>
              <a:gd name="T24" fmla="*/ 2147483647 w 280"/>
              <a:gd name="T25" fmla="*/ 2147483647 h 264"/>
              <a:gd name="T26" fmla="*/ 2147483647 w 280"/>
              <a:gd name="T27" fmla="*/ 2147483647 h 264"/>
              <a:gd name="T28" fmla="*/ 2147483647 w 280"/>
              <a:gd name="T29" fmla="*/ 2147483647 h 264"/>
              <a:gd name="T30" fmla="*/ 2147483647 w 280"/>
              <a:gd name="T31" fmla="*/ 2147483647 h 264"/>
              <a:gd name="T32" fmla="*/ 2147483647 w 280"/>
              <a:gd name="T33" fmla="*/ 2147483647 h 264"/>
              <a:gd name="T34" fmla="*/ 2147483647 w 280"/>
              <a:gd name="T35" fmla="*/ 2147483647 h 264"/>
              <a:gd name="T36" fmla="*/ 2147483647 w 280"/>
              <a:gd name="T37" fmla="*/ 2147483647 h 264"/>
              <a:gd name="T38" fmla="*/ 2147483647 w 280"/>
              <a:gd name="T39" fmla="*/ 2147483647 h 264"/>
              <a:gd name="T40" fmla="*/ 2147483647 w 280"/>
              <a:gd name="T41" fmla="*/ 2147483647 h 264"/>
              <a:gd name="T42" fmla="*/ 2147483647 w 280"/>
              <a:gd name="T43" fmla="*/ 2147483647 h 264"/>
              <a:gd name="T44" fmla="*/ 2147483647 w 280"/>
              <a:gd name="T45" fmla="*/ 2147483647 h 264"/>
              <a:gd name="T46" fmla="*/ 2147483647 w 280"/>
              <a:gd name="T47" fmla="*/ 2147483647 h 264"/>
              <a:gd name="T48" fmla="*/ 2147483647 w 280"/>
              <a:gd name="T49" fmla="*/ 2147483647 h 264"/>
              <a:gd name="T50" fmla="*/ 2147483647 w 280"/>
              <a:gd name="T51" fmla="*/ 2147483647 h 264"/>
              <a:gd name="T52" fmla="*/ 2147483647 w 280"/>
              <a:gd name="T53" fmla="*/ 2147483647 h 264"/>
              <a:gd name="T54" fmla="*/ 2147483647 w 280"/>
              <a:gd name="T55" fmla="*/ 2147483647 h 264"/>
              <a:gd name="T56" fmla="*/ 2147483647 w 280"/>
              <a:gd name="T57" fmla="*/ 2147483647 h 264"/>
              <a:gd name="T58" fmla="*/ 2147483647 w 280"/>
              <a:gd name="T59" fmla="*/ 2147483647 h 264"/>
              <a:gd name="T60" fmla="*/ 2147483647 w 280"/>
              <a:gd name="T61" fmla="*/ 0 h 264"/>
              <a:gd name="T62" fmla="*/ 2147483647 w 280"/>
              <a:gd name="T63" fmla="*/ 0 h 264"/>
              <a:gd name="T64" fmla="*/ 2147483647 w 280"/>
              <a:gd name="T65" fmla="*/ 2147483647 h 264"/>
              <a:gd name="T66" fmla="*/ 2147483647 w 280"/>
              <a:gd name="T67" fmla="*/ 2147483647 h 264"/>
              <a:gd name="T68" fmla="*/ 2147483647 w 280"/>
              <a:gd name="T69" fmla="*/ 2147483647 h 264"/>
              <a:gd name="T70" fmla="*/ 2147483647 w 280"/>
              <a:gd name="T71" fmla="*/ 2147483647 h 264"/>
              <a:gd name="T72" fmla="*/ 2147483647 w 280"/>
              <a:gd name="T73" fmla="*/ 2147483647 h 264"/>
              <a:gd name="T74" fmla="*/ 2147483647 w 280"/>
              <a:gd name="T75" fmla="*/ 2147483647 h 264"/>
              <a:gd name="T76" fmla="*/ 2147483647 w 280"/>
              <a:gd name="T77" fmla="*/ 2147483647 h 264"/>
              <a:gd name="T78" fmla="*/ 2147483647 w 280"/>
              <a:gd name="T79" fmla="*/ 2147483647 h 264"/>
              <a:gd name="T80" fmla="*/ 2147483647 w 280"/>
              <a:gd name="T81" fmla="*/ 2147483647 h 264"/>
              <a:gd name="T82" fmla="*/ 2147483647 w 280"/>
              <a:gd name="T83" fmla="*/ 2147483647 h 264"/>
              <a:gd name="T84" fmla="*/ 2147483647 w 280"/>
              <a:gd name="T85" fmla="*/ 2147483647 h 264"/>
              <a:gd name="T86" fmla="*/ 2147483647 w 280"/>
              <a:gd name="T87" fmla="*/ 2147483647 h 264"/>
              <a:gd name="T88" fmla="*/ 2147483647 w 280"/>
              <a:gd name="T89" fmla="*/ 2147483647 h 264"/>
              <a:gd name="T90" fmla="*/ 0 w 280"/>
              <a:gd name="T91" fmla="*/ 2147483647 h 264"/>
              <a:gd name="T92" fmla="*/ 0 w 280"/>
              <a:gd name="T93" fmla="*/ 2147483647 h 264"/>
              <a:gd name="T94" fmla="*/ 0 w 280"/>
              <a:gd name="T95" fmla="*/ 2147483647 h 264"/>
              <a:gd name="T96" fmla="*/ 2147483647 w 280"/>
              <a:gd name="T97" fmla="*/ 2147483647 h 264"/>
              <a:gd name="T98" fmla="*/ 2147483647 w 280"/>
              <a:gd name="T99" fmla="*/ 2147483647 h 264"/>
              <a:gd name="T100" fmla="*/ 2147483647 w 280"/>
              <a:gd name="T101" fmla="*/ 2147483647 h 264"/>
              <a:gd name="T102" fmla="*/ 2147483647 w 280"/>
              <a:gd name="T103" fmla="*/ 0 h 264"/>
              <a:gd name="T104" fmla="*/ 2147483647 w 280"/>
              <a:gd name="T105" fmla="*/ 0 h 2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0"/>
              <a:gd name="T160" fmla="*/ 0 h 264"/>
              <a:gd name="T161" fmla="*/ 280 w 280"/>
              <a:gd name="T162" fmla="*/ 264 h 2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0" h="264">
                <a:moveTo>
                  <a:pt x="233" y="147"/>
                </a:moveTo>
                <a:lnTo>
                  <a:pt x="186" y="164"/>
                </a:lnTo>
                <a:lnTo>
                  <a:pt x="150" y="201"/>
                </a:lnTo>
                <a:lnTo>
                  <a:pt x="112" y="152"/>
                </a:lnTo>
                <a:lnTo>
                  <a:pt x="85" y="213"/>
                </a:lnTo>
                <a:lnTo>
                  <a:pt x="85" y="236"/>
                </a:lnTo>
                <a:lnTo>
                  <a:pt x="253" y="236"/>
                </a:lnTo>
                <a:lnTo>
                  <a:pt x="253" y="192"/>
                </a:lnTo>
                <a:lnTo>
                  <a:pt x="233" y="147"/>
                </a:lnTo>
                <a:close/>
                <a:moveTo>
                  <a:pt x="66" y="110"/>
                </a:moveTo>
                <a:lnTo>
                  <a:pt x="268" y="110"/>
                </a:lnTo>
                <a:lnTo>
                  <a:pt x="272" y="112"/>
                </a:lnTo>
                <a:lnTo>
                  <a:pt x="276" y="114"/>
                </a:lnTo>
                <a:lnTo>
                  <a:pt x="278" y="118"/>
                </a:lnTo>
                <a:lnTo>
                  <a:pt x="280" y="122"/>
                </a:lnTo>
                <a:lnTo>
                  <a:pt x="280" y="254"/>
                </a:lnTo>
                <a:lnTo>
                  <a:pt x="278" y="258"/>
                </a:lnTo>
                <a:lnTo>
                  <a:pt x="276" y="262"/>
                </a:lnTo>
                <a:lnTo>
                  <a:pt x="272" y="264"/>
                </a:lnTo>
                <a:lnTo>
                  <a:pt x="268" y="264"/>
                </a:lnTo>
                <a:lnTo>
                  <a:pt x="66" y="264"/>
                </a:lnTo>
                <a:lnTo>
                  <a:pt x="63" y="264"/>
                </a:lnTo>
                <a:lnTo>
                  <a:pt x="59" y="262"/>
                </a:lnTo>
                <a:lnTo>
                  <a:pt x="56" y="258"/>
                </a:lnTo>
                <a:lnTo>
                  <a:pt x="56" y="254"/>
                </a:lnTo>
                <a:lnTo>
                  <a:pt x="56" y="122"/>
                </a:lnTo>
                <a:lnTo>
                  <a:pt x="56" y="118"/>
                </a:lnTo>
                <a:lnTo>
                  <a:pt x="59" y="114"/>
                </a:lnTo>
                <a:lnTo>
                  <a:pt x="63" y="112"/>
                </a:lnTo>
                <a:lnTo>
                  <a:pt x="66" y="110"/>
                </a:lnTo>
                <a:close/>
                <a:moveTo>
                  <a:pt x="200" y="0"/>
                </a:moveTo>
                <a:lnTo>
                  <a:pt x="203" y="0"/>
                </a:lnTo>
                <a:lnTo>
                  <a:pt x="206" y="1"/>
                </a:lnTo>
                <a:lnTo>
                  <a:pt x="209" y="4"/>
                </a:lnTo>
                <a:lnTo>
                  <a:pt x="210" y="8"/>
                </a:lnTo>
                <a:lnTo>
                  <a:pt x="239" y="86"/>
                </a:lnTo>
                <a:lnTo>
                  <a:pt x="211" y="86"/>
                </a:lnTo>
                <a:lnTo>
                  <a:pt x="177" y="43"/>
                </a:lnTo>
                <a:lnTo>
                  <a:pt x="117" y="86"/>
                </a:lnTo>
                <a:lnTo>
                  <a:pt x="66" y="86"/>
                </a:lnTo>
                <a:lnTo>
                  <a:pt x="52" y="89"/>
                </a:lnTo>
                <a:lnTo>
                  <a:pt x="41" y="96"/>
                </a:lnTo>
                <a:lnTo>
                  <a:pt x="33" y="108"/>
                </a:lnTo>
                <a:lnTo>
                  <a:pt x="31" y="122"/>
                </a:lnTo>
                <a:lnTo>
                  <a:pt x="31" y="166"/>
                </a:lnTo>
                <a:lnTo>
                  <a:pt x="0" y="84"/>
                </a:lnTo>
                <a:lnTo>
                  <a:pt x="0" y="80"/>
                </a:lnTo>
                <a:lnTo>
                  <a:pt x="0" y="76"/>
                </a:lnTo>
                <a:lnTo>
                  <a:pt x="2" y="74"/>
                </a:lnTo>
                <a:lnTo>
                  <a:pt x="4" y="71"/>
                </a:lnTo>
                <a:lnTo>
                  <a:pt x="7" y="70"/>
                </a:lnTo>
                <a:lnTo>
                  <a:pt x="197" y="0"/>
                </a:lnTo>
                <a:lnTo>
                  <a:pt x="200" y="0"/>
                </a:lnTo>
                <a:close/>
              </a:path>
            </a:pathLst>
          </a:custGeom>
          <a:solidFill>
            <a:srgbClr val="D9742C"/>
          </a:solidFill>
          <a:ln w="0">
            <a:noFill/>
            <a:prstDash val="solid"/>
            <a:round/>
            <a:headEnd/>
            <a:tailEnd/>
          </a:ln>
        </p:spPr>
        <p:txBody>
          <a:bodyPr/>
          <a:lstStyle/>
          <a:p>
            <a:endParaRPr lang="zh-CN" altLang="en-US"/>
          </a:p>
        </p:txBody>
      </p:sp>
      <p:sp>
        <p:nvSpPr>
          <p:cNvPr id="29699" name="Freeform 16"/>
          <p:cNvSpPr>
            <a:spLocks noChangeAspect="1" noEditPoints="1"/>
          </p:cNvSpPr>
          <p:nvPr/>
        </p:nvSpPr>
        <p:spPr bwMode="auto">
          <a:xfrm>
            <a:off x="571500" y="6159500"/>
            <a:ext cx="314325" cy="252413"/>
          </a:xfrm>
          <a:custGeom>
            <a:avLst/>
            <a:gdLst>
              <a:gd name="T0" fmla="*/ 2147483647 w 274"/>
              <a:gd name="T1" fmla="*/ 2147483647 h 219"/>
              <a:gd name="T2" fmla="*/ 2147483647 w 274"/>
              <a:gd name="T3" fmla="*/ 2147483647 h 219"/>
              <a:gd name="T4" fmla="*/ 2147483647 w 274"/>
              <a:gd name="T5" fmla="*/ 2147483647 h 219"/>
              <a:gd name="T6" fmla="*/ 2147483647 w 274"/>
              <a:gd name="T7" fmla="*/ 2147483647 h 219"/>
              <a:gd name="T8" fmla="*/ 2147483647 w 274"/>
              <a:gd name="T9" fmla="*/ 2147483647 h 219"/>
              <a:gd name="T10" fmla="*/ 2147483647 w 274"/>
              <a:gd name="T11" fmla="*/ 2147483647 h 219"/>
              <a:gd name="T12" fmla="*/ 2147483647 w 274"/>
              <a:gd name="T13" fmla="*/ 2147483647 h 219"/>
              <a:gd name="T14" fmla="*/ 2147483647 w 274"/>
              <a:gd name="T15" fmla="*/ 2147483647 h 219"/>
              <a:gd name="T16" fmla="*/ 2147483647 w 274"/>
              <a:gd name="T17" fmla="*/ 2147483647 h 219"/>
              <a:gd name="T18" fmla="*/ 2147483647 w 274"/>
              <a:gd name="T19" fmla="*/ 2147483647 h 219"/>
              <a:gd name="T20" fmla="*/ 2147483647 w 274"/>
              <a:gd name="T21" fmla="*/ 2147483647 h 219"/>
              <a:gd name="T22" fmla="*/ 2147483647 w 274"/>
              <a:gd name="T23" fmla="*/ 2147483647 h 219"/>
              <a:gd name="T24" fmla="*/ 2147483647 w 274"/>
              <a:gd name="T25" fmla="*/ 2147483647 h 219"/>
              <a:gd name="T26" fmla="*/ 2147483647 w 274"/>
              <a:gd name="T27" fmla="*/ 2147483647 h 219"/>
              <a:gd name="T28" fmla="*/ 2147483647 w 274"/>
              <a:gd name="T29" fmla="*/ 2147483647 h 219"/>
              <a:gd name="T30" fmla="*/ 2147483647 w 274"/>
              <a:gd name="T31" fmla="*/ 2147483647 h 219"/>
              <a:gd name="T32" fmla="*/ 2147483647 w 274"/>
              <a:gd name="T33" fmla="*/ 2147483647 h 219"/>
              <a:gd name="T34" fmla="*/ 2147483647 w 274"/>
              <a:gd name="T35" fmla="*/ 2147483647 h 219"/>
              <a:gd name="T36" fmla="*/ 2147483647 w 274"/>
              <a:gd name="T37" fmla="*/ 2147483647 h 219"/>
              <a:gd name="T38" fmla="*/ 2147483647 w 274"/>
              <a:gd name="T39" fmla="*/ 2147483647 h 219"/>
              <a:gd name="T40" fmla="*/ 2147483647 w 274"/>
              <a:gd name="T41" fmla="*/ 2147483647 h 219"/>
              <a:gd name="T42" fmla="*/ 2147483647 w 274"/>
              <a:gd name="T43" fmla="*/ 2147483647 h 219"/>
              <a:gd name="T44" fmla="*/ 2147483647 w 274"/>
              <a:gd name="T45" fmla="*/ 2147483647 h 219"/>
              <a:gd name="T46" fmla="*/ 2147483647 w 274"/>
              <a:gd name="T47" fmla="*/ 2147483647 h 219"/>
              <a:gd name="T48" fmla="*/ 2147483647 w 274"/>
              <a:gd name="T49" fmla="*/ 2147483647 h 219"/>
              <a:gd name="T50" fmla="*/ 2147483647 w 274"/>
              <a:gd name="T51" fmla="*/ 2147483647 h 219"/>
              <a:gd name="T52" fmla="*/ 2147483647 w 274"/>
              <a:gd name="T53" fmla="*/ 2147483647 h 219"/>
              <a:gd name="T54" fmla="*/ 2147483647 w 274"/>
              <a:gd name="T55" fmla="*/ 0 h 219"/>
              <a:gd name="T56" fmla="*/ 2147483647 w 274"/>
              <a:gd name="T57" fmla="*/ 0 h 219"/>
              <a:gd name="T58" fmla="*/ 2147483647 w 274"/>
              <a:gd name="T59" fmla="*/ 2147483647 h 219"/>
              <a:gd name="T60" fmla="*/ 2147483647 w 274"/>
              <a:gd name="T61" fmla="*/ 2147483647 h 219"/>
              <a:gd name="T62" fmla="*/ 2147483647 w 274"/>
              <a:gd name="T63" fmla="*/ 2147483647 h 219"/>
              <a:gd name="T64" fmla="*/ 2147483647 w 274"/>
              <a:gd name="T65" fmla="*/ 2147483647 h 219"/>
              <a:gd name="T66" fmla="*/ 2147483647 w 274"/>
              <a:gd name="T67" fmla="*/ 2147483647 h 219"/>
              <a:gd name="T68" fmla="*/ 2147483647 w 274"/>
              <a:gd name="T69" fmla="*/ 2147483647 h 219"/>
              <a:gd name="T70" fmla="*/ 2147483647 w 274"/>
              <a:gd name="T71" fmla="*/ 2147483647 h 219"/>
              <a:gd name="T72" fmla="*/ 2147483647 w 274"/>
              <a:gd name="T73" fmla="*/ 2147483647 h 219"/>
              <a:gd name="T74" fmla="*/ 2147483647 w 274"/>
              <a:gd name="T75" fmla="*/ 2147483647 h 219"/>
              <a:gd name="T76" fmla="*/ 0 w 274"/>
              <a:gd name="T77" fmla="*/ 2147483647 h 219"/>
              <a:gd name="T78" fmla="*/ 2147483647 w 274"/>
              <a:gd name="T79" fmla="*/ 2147483647 h 219"/>
              <a:gd name="T80" fmla="*/ 2147483647 w 274"/>
              <a:gd name="T81" fmla="*/ 2147483647 h 219"/>
              <a:gd name="T82" fmla="*/ 2147483647 w 274"/>
              <a:gd name="T83" fmla="*/ 2147483647 h 219"/>
              <a:gd name="T84" fmla="*/ 2147483647 w 274"/>
              <a:gd name="T85" fmla="*/ 2147483647 h 219"/>
              <a:gd name="T86" fmla="*/ 2147483647 w 274"/>
              <a:gd name="T87" fmla="*/ 2147483647 h 219"/>
              <a:gd name="T88" fmla="*/ 2147483647 w 274"/>
              <a:gd name="T89" fmla="*/ 2147483647 h 219"/>
              <a:gd name="T90" fmla="*/ 2147483647 w 274"/>
              <a:gd name="T91" fmla="*/ 0 h 2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74"/>
              <a:gd name="T139" fmla="*/ 0 h 219"/>
              <a:gd name="T140" fmla="*/ 274 w 274"/>
              <a:gd name="T141" fmla="*/ 219 h 21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74" h="219">
                <a:moveTo>
                  <a:pt x="137" y="83"/>
                </a:moveTo>
                <a:lnTo>
                  <a:pt x="153" y="85"/>
                </a:lnTo>
                <a:lnTo>
                  <a:pt x="166" y="94"/>
                </a:lnTo>
                <a:lnTo>
                  <a:pt x="175" y="107"/>
                </a:lnTo>
                <a:lnTo>
                  <a:pt x="179" y="124"/>
                </a:lnTo>
                <a:lnTo>
                  <a:pt x="175" y="140"/>
                </a:lnTo>
                <a:lnTo>
                  <a:pt x="166" y="153"/>
                </a:lnTo>
                <a:lnTo>
                  <a:pt x="153" y="162"/>
                </a:lnTo>
                <a:lnTo>
                  <a:pt x="137" y="164"/>
                </a:lnTo>
                <a:lnTo>
                  <a:pt x="121" y="162"/>
                </a:lnTo>
                <a:lnTo>
                  <a:pt x="108" y="153"/>
                </a:lnTo>
                <a:lnTo>
                  <a:pt x="100" y="140"/>
                </a:lnTo>
                <a:lnTo>
                  <a:pt x="96" y="124"/>
                </a:lnTo>
                <a:lnTo>
                  <a:pt x="100" y="107"/>
                </a:lnTo>
                <a:lnTo>
                  <a:pt x="108" y="94"/>
                </a:lnTo>
                <a:lnTo>
                  <a:pt x="121" y="85"/>
                </a:lnTo>
                <a:lnTo>
                  <a:pt x="137" y="83"/>
                </a:lnTo>
                <a:close/>
                <a:moveTo>
                  <a:pt x="237" y="69"/>
                </a:moveTo>
                <a:lnTo>
                  <a:pt x="233" y="69"/>
                </a:lnTo>
                <a:lnTo>
                  <a:pt x="231" y="71"/>
                </a:lnTo>
                <a:lnTo>
                  <a:pt x="228" y="74"/>
                </a:lnTo>
                <a:lnTo>
                  <a:pt x="228" y="78"/>
                </a:lnTo>
                <a:lnTo>
                  <a:pt x="228" y="82"/>
                </a:lnTo>
                <a:lnTo>
                  <a:pt x="231" y="85"/>
                </a:lnTo>
                <a:lnTo>
                  <a:pt x="233" y="87"/>
                </a:lnTo>
                <a:lnTo>
                  <a:pt x="237" y="88"/>
                </a:lnTo>
                <a:lnTo>
                  <a:pt x="241" y="87"/>
                </a:lnTo>
                <a:lnTo>
                  <a:pt x="244" y="85"/>
                </a:lnTo>
                <a:lnTo>
                  <a:pt x="246" y="82"/>
                </a:lnTo>
                <a:lnTo>
                  <a:pt x="247" y="78"/>
                </a:lnTo>
                <a:lnTo>
                  <a:pt x="246" y="74"/>
                </a:lnTo>
                <a:lnTo>
                  <a:pt x="244" y="71"/>
                </a:lnTo>
                <a:lnTo>
                  <a:pt x="241" y="69"/>
                </a:lnTo>
                <a:lnTo>
                  <a:pt x="237" y="69"/>
                </a:lnTo>
                <a:close/>
                <a:moveTo>
                  <a:pt x="137" y="55"/>
                </a:moveTo>
                <a:lnTo>
                  <a:pt x="115" y="59"/>
                </a:lnTo>
                <a:lnTo>
                  <a:pt x="97" y="68"/>
                </a:lnTo>
                <a:lnTo>
                  <a:pt x="82" y="83"/>
                </a:lnTo>
                <a:lnTo>
                  <a:pt x="72" y="102"/>
                </a:lnTo>
                <a:lnTo>
                  <a:pt x="68" y="124"/>
                </a:lnTo>
                <a:lnTo>
                  <a:pt x="72" y="145"/>
                </a:lnTo>
                <a:lnTo>
                  <a:pt x="82" y="164"/>
                </a:lnTo>
                <a:lnTo>
                  <a:pt x="97" y="179"/>
                </a:lnTo>
                <a:lnTo>
                  <a:pt x="115" y="189"/>
                </a:lnTo>
                <a:lnTo>
                  <a:pt x="137" y="193"/>
                </a:lnTo>
                <a:lnTo>
                  <a:pt x="158" y="189"/>
                </a:lnTo>
                <a:lnTo>
                  <a:pt x="177" y="179"/>
                </a:lnTo>
                <a:lnTo>
                  <a:pt x="193" y="164"/>
                </a:lnTo>
                <a:lnTo>
                  <a:pt x="203" y="145"/>
                </a:lnTo>
                <a:lnTo>
                  <a:pt x="205" y="124"/>
                </a:lnTo>
                <a:lnTo>
                  <a:pt x="203" y="102"/>
                </a:lnTo>
                <a:lnTo>
                  <a:pt x="193" y="83"/>
                </a:lnTo>
                <a:lnTo>
                  <a:pt x="177" y="68"/>
                </a:lnTo>
                <a:lnTo>
                  <a:pt x="158" y="59"/>
                </a:lnTo>
                <a:lnTo>
                  <a:pt x="137" y="55"/>
                </a:lnTo>
                <a:close/>
                <a:moveTo>
                  <a:pt x="91" y="0"/>
                </a:moveTo>
                <a:lnTo>
                  <a:pt x="184" y="0"/>
                </a:lnTo>
                <a:lnTo>
                  <a:pt x="188" y="0"/>
                </a:lnTo>
                <a:lnTo>
                  <a:pt x="190" y="3"/>
                </a:lnTo>
                <a:lnTo>
                  <a:pt x="193" y="5"/>
                </a:lnTo>
                <a:lnTo>
                  <a:pt x="195" y="8"/>
                </a:lnTo>
                <a:lnTo>
                  <a:pt x="203" y="33"/>
                </a:lnTo>
                <a:lnTo>
                  <a:pt x="205" y="36"/>
                </a:lnTo>
                <a:lnTo>
                  <a:pt x="208" y="38"/>
                </a:lnTo>
                <a:lnTo>
                  <a:pt x="210" y="41"/>
                </a:lnTo>
                <a:lnTo>
                  <a:pt x="214" y="41"/>
                </a:lnTo>
                <a:lnTo>
                  <a:pt x="247" y="41"/>
                </a:lnTo>
                <a:lnTo>
                  <a:pt x="261" y="45"/>
                </a:lnTo>
                <a:lnTo>
                  <a:pt x="270" y="55"/>
                </a:lnTo>
                <a:lnTo>
                  <a:pt x="274" y="69"/>
                </a:lnTo>
                <a:lnTo>
                  <a:pt x="274" y="193"/>
                </a:lnTo>
                <a:lnTo>
                  <a:pt x="270" y="207"/>
                </a:lnTo>
                <a:lnTo>
                  <a:pt x="261" y="217"/>
                </a:lnTo>
                <a:lnTo>
                  <a:pt x="247" y="219"/>
                </a:lnTo>
                <a:lnTo>
                  <a:pt x="27" y="219"/>
                </a:lnTo>
                <a:lnTo>
                  <a:pt x="13" y="217"/>
                </a:lnTo>
                <a:lnTo>
                  <a:pt x="3" y="207"/>
                </a:lnTo>
                <a:lnTo>
                  <a:pt x="0" y="193"/>
                </a:lnTo>
                <a:lnTo>
                  <a:pt x="0" y="69"/>
                </a:lnTo>
                <a:lnTo>
                  <a:pt x="3" y="55"/>
                </a:lnTo>
                <a:lnTo>
                  <a:pt x="13" y="45"/>
                </a:lnTo>
                <a:lnTo>
                  <a:pt x="27" y="41"/>
                </a:lnTo>
                <a:lnTo>
                  <a:pt x="60" y="41"/>
                </a:lnTo>
                <a:lnTo>
                  <a:pt x="64" y="41"/>
                </a:lnTo>
                <a:lnTo>
                  <a:pt x="66" y="38"/>
                </a:lnTo>
                <a:lnTo>
                  <a:pt x="69" y="36"/>
                </a:lnTo>
                <a:lnTo>
                  <a:pt x="72" y="33"/>
                </a:lnTo>
                <a:lnTo>
                  <a:pt x="79" y="8"/>
                </a:lnTo>
                <a:lnTo>
                  <a:pt x="82" y="5"/>
                </a:lnTo>
                <a:lnTo>
                  <a:pt x="84" y="3"/>
                </a:lnTo>
                <a:lnTo>
                  <a:pt x="87" y="0"/>
                </a:lnTo>
                <a:lnTo>
                  <a:pt x="91" y="0"/>
                </a:lnTo>
                <a:close/>
              </a:path>
            </a:pathLst>
          </a:custGeom>
          <a:solidFill>
            <a:srgbClr val="D9742C"/>
          </a:solidFill>
          <a:ln w="0">
            <a:noFill/>
            <a:prstDash val="solid"/>
            <a:round/>
            <a:headEnd/>
            <a:tailEnd/>
          </a:ln>
        </p:spPr>
        <p:txBody>
          <a:bodyPr/>
          <a:lstStyle/>
          <a:p>
            <a:endParaRPr lang="zh-CN" altLang="en-US"/>
          </a:p>
        </p:txBody>
      </p:sp>
      <p:sp>
        <p:nvSpPr>
          <p:cNvPr id="29700" name="Freeform 53"/>
          <p:cNvSpPr>
            <a:spLocks noChangeAspect="1" noEditPoints="1"/>
          </p:cNvSpPr>
          <p:nvPr/>
        </p:nvSpPr>
        <p:spPr bwMode="auto">
          <a:xfrm>
            <a:off x="1423988" y="6164263"/>
            <a:ext cx="312737" cy="252412"/>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D9742C"/>
          </a:solidFill>
          <a:ln w="0">
            <a:noFill/>
            <a:prstDash val="solid"/>
            <a:round/>
            <a:headEnd/>
            <a:tailEnd/>
          </a:ln>
        </p:spPr>
        <p:txBody>
          <a:bodyPr/>
          <a:lstStyle/>
          <a:p>
            <a:endParaRPr lang="zh-CN" altLang="en-US"/>
          </a:p>
        </p:txBody>
      </p:sp>
      <p:sp>
        <p:nvSpPr>
          <p:cNvPr id="7" name="矩形 6"/>
          <p:cNvSpPr/>
          <p:nvPr/>
        </p:nvSpPr>
        <p:spPr>
          <a:xfrm>
            <a:off x="0" y="5840413"/>
            <a:ext cx="12192000" cy="1003300"/>
          </a:xfrm>
          <a:prstGeom prst="rect">
            <a:avLst/>
          </a:prstGeom>
          <a:solidFill>
            <a:srgbClr val="E5B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Calibri" panose="020F0502020204030204" pitchFamily="34" charset="0"/>
            </a:endParaRPr>
          </a:p>
        </p:txBody>
      </p:sp>
      <p:sp>
        <p:nvSpPr>
          <p:cNvPr id="8" name="Freeform 102"/>
          <p:cNvSpPr>
            <a:spLocks noChangeAspect="1"/>
          </p:cNvSpPr>
          <p:nvPr/>
        </p:nvSpPr>
        <p:spPr bwMode="auto">
          <a:xfrm>
            <a:off x="355600" y="6121400"/>
            <a:ext cx="577850" cy="468313"/>
          </a:xfrm>
          <a:custGeom>
            <a:avLst/>
            <a:gdLst>
              <a:gd name="T0" fmla="*/ 2147483647 w 260"/>
              <a:gd name="T1" fmla="*/ 0 h 211"/>
              <a:gd name="T2" fmla="*/ 2147483647 w 260"/>
              <a:gd name="T3" fmla="*/ 2147483647 h 211"/>
              <a:gd name="T4" fmla="*/ 2147483647 w 260"/>
              <a:gd name="T5" fmla="*/ 2147483647 h 211"/>
              <a:gd name="T6" fmla="*/ 2147483647 w 260"/>
              <a:gd name="T7" fmla="*/ 2147483647 h 211"/>
              <a:gd name="T8" fmla="*/ 2147483647 w 260"/>
              <a:gd name="T9" fmla="*/ 2147483647 h 211"/>
              <a:gd name="T10" fmla="*/ 2147483647 w 260"/>
              <a:gd name="T11" fmla="*/ 2147483647 h 211"/>
              <a:gd name="T12" fmla="*/ 2147483647 w 260"/>
              <a:gd name="T13" fmla="*/ 2147483647 h 211"/>
              <a:gd name="T14" fmla="*/ 2147483647 w 260"/>
              <a:gd name="T15" fmla="*/ 2147483647 h 211"/>
              <a:gd name="T16" fmla="*/ 2147483647 w 260"/>
              <a:gd name="T17" fmla="*/ 2147483647 h 211"/>
              <a:gd name="T18" fmla="*/ 2147483647 w 260"/>
              <a:gd name="T19" fmla="*/ 2147483647 h 211"/>
              <a:gd name="T20" fmla="*/ 2147483647 w 260"/>
              <a:gd name="T21" fmla="*/ 2147483647 h 211"/>
              <a:gd name="T22" fmla="*/ 2147483647 w 260"/>
              <a:gd name="T23" fmla="*/ 2147483647 h 211"/>
              <a:gd name="T24" fmla="*/ 2147483647 w 260"/>
              <a:gd name="T25" fmla="*/ 2147483647 h 211"/>
              <a:gd name="T26" fmla="*/ 2147483647 w 260"/>
              <a:gd name="T27" fmla="*/ 2147483647 h 211"/>
              <a:gd name="T28" fmla="*/ 2147483647 w 260"/>
              <a:gd name="T29" fmla="*/ 2147483647 h 211"/>
              <a:gd name="T30" fmla="*/ 2147483647 w 260"/>
              <a:gd name="T31" fmla="*/ 2147483647 h 211"/>
              <a:gd name="T32" fmla="*/ 2147483647 w 260"/>
              <a:gd name="T33" fmla="*/ 2147483647 h 211"/>
              <a:gd name="T34" fmla="*/ 2147483647 w 260"/>
              <a:gd name="T35" fmla="*/ 2147483647 h 211"/>
              <a:gd name="T36" fmla="*/ 2147483647 w 260"/>
              <a:gd name="T37" fmla="*/ 2147483647 h 211"/>
              <a:gd name="T38" fmla="*/ 2147483647 w 260"/>
              <a:gd name="T39" fmla="*/ 2147483647 h 211"/>
              <a:gd name="T40" fmla="*/ 2147483647 w 260"/>
              <a:gd name="T41" fmla="*/ 2147483647 h 211"/>
              <a:gd name="T42" fmla="*/ 2147483647 w 260"/>
              <a:gd name="T43" fmla="*/ 2147483647 h 211"/>
              <a:gd name="T44" fmla="*/ 2147483647 w 260"/>
              <a:gd name="T45" fmla="*/ 2147483647 h 211"/>
              <a:gd name="T46" fmla="*/ 2147483647 w 260"/>
              <a:gd name="T47" fmla="*/ 2147483647 h 211"/>
              <a:gd name="T48" fmla="*/ 0 w 260"/>
              <a:gd name="T49" fmla="*/ 2147483647 h 211"/>
              <a:gd name="T50" fmla="*/ 2147483647 w 260"/>
              <a:gd name="T51" fmla="*/ 2147483647 h 211"/>
              <a:gd name="T52" fmla="*/ 2147483647 w 260"/>
              <a:gd name="T53" fmla="*/ 2147483647 h 211"/>
              <a:gd name="T54" fmla="*/ 2147483647 w 260"/>
              <a:gd name="T55" fmla="*/ 2147483647 h 211"/>
              <a:gd name="T56" fmla="*/ 2147483647 w 260"/>
              <a:gd name="T57" fmla="*/ 2147483647 h 211"/>
              <a:gd name="T58" fmla="*/ 2147483647 w 260"/>
              <a:gd name="T59" fmla="*/ 2147483647 h 211"/>
              <a:gd name="T60" fmla="*/ 2147483647 w 260"/>
              <a:gd name="T61" fmla="*/ 2147483647 h 211"/>
              <a:gd name="T62" fmla="*/ 2147483647 w 260"/>
              <a:gd name="T63" fmla="*/ 2147483647 h 211"/>
              <a:gd name="T64" fmla="*/ 2147483647 w 260"/>
              <a:gd name="T65" fmla="*/ 2147483647 h 211"/>
              <a:gd name="T66" fmla="*/ 2147483647 w 260"/>
              <a:gd name="T67" fmla="*/ 2147483647 h 211"/>
              <a:gd name="T68" fmla="*/ 2147483647 w 260"/>
              <a:gd name="T69" fmla="*/ 2147483647 h 211"/>
              <a:gd name="T70" fmla="*/ 2147483647 w 260"/>
              <a:gd name="T71" fmla="*/ 2147483647 h 211"/>
              <a:gd name="T72" fmla="*/ 2147483647 w 260"/>
              <a:gd name="T73" fmla="*/ 2147483647 h 211"/>
              <a:gd name="T74" fmla="*/ 2147483647 w 260"/>
              <a:gd name="T75" fmla="*/ 2147483647 h 211"/>
              <a:gd name="T76" fmla="*/ 2147483647 w 260"/>
              <a:gd name="T77" fmla="*/ 2147483647 h 211"/>
              <a:gd name="T78" fmla="*/ 2147483647 w 260"/>
              <a:gd name="T79" fmla="*/ 2147483647 h 211"/>
              <a:gd name="T80" fmla="*/ 2147483647 w 260"/>
              <a:gd name="T81" fmla="*/ 2147483647 h 211"/>
              <a:gd name="T82" fmla="*/ 2147483647 w 260"/>
              <a:gd name="T83" fmla="*/ 2147483647 h 211"/>
              <a:gd name="T84" fmla="*/ 2147483647 w 260"/>
              <a:gd name="T85" fmla="*/ 2147483647 h 211"/>
              <a:gd name="T86" fmla="*/ 2147483647 w 260"/>
              <a:gd name="T87" fmla="*/ 2147483647 h 211"/>
              <a:gd name="T88" fmla="*/ 2147483647 w 260"/>
              <a:gd name="T89" fmla="*/ 2147483647 h 211"/>
              <a:gd name="T90" fmla="*/ 2147483647 w 260"/>
              <a:gd name="T91" fmla="*/ 2147483647 h 211"/>
              <a:gd name="T92" fmla="*/ 2147483647 w 260"/>
              <a:gd name="T93" fmla="*/ 2147483647 h 211"/>
              <a:gd name="T94" fmla="*/ 2147483647 w 260"/>
              <a:gd name="T95" fmla="*/ 2147483647 h 211"/>
              <a:gd name="T96" fmla="*/ 2147483647 w 260"/>
              <a:gd name="T97" fmla="*/ 2147483647 h 211"/>
              <a:gd name="T98" fmla="*/ 2147483647 w 260"/>
              <a:gd name="T99" fmla="*/ 2147483647 h 211"/>
              <a:gd name="T100" fmla="*/ 2147483647 w 260"/>
              <a:gd name="T101" fmla="*/ 2147483647 h 211"/>
              <a:gd name="T102" fmla="*/ 2147483647 w 260"/>
              <a:gd name="T103" fmla="*/ 2147483647 h 211"/>
              <a:gd name="T104" fmla="*/ 2147483647 w 260"/>
              <a:gd name="T105" fmla="*/ 2147483647 h 211"/>
              <a:gd name="T106" fmla="*/ 2147483647 w 260"/>
              <a:gd name="T107" fmla="*/ 2147483647 h 211"/>
              <a:gd name="T108" fmla="*/ 2147483647 w 260"/>
              <a:gd name="T109" fmla="*/ 2147483647 h 211"/>
              <a:gd name="T110" fmla="*/ 2147483647 w 260"/>
              <a:gd name="T111" fmla="*/ 2147483647 h 211"/>
              <a:gd name="T112" fmla="*/ 2147483647 w 260"/>
              <a:gd name="T113" fmla="*/ 2147483647 h 211"/>
              <a:gd name="T114" fmla="*/ 2147483647 w 260"/>
              <a:gd name="T115" fmla="*/ 2147483647 h 211"/>
              <a:gd name="T116" fmla="*/ 2147483647 w 260"/>
              <a:gd name="T117" fmla="*/ 2147483647 h 211"/>
              <a:gd name="T118" fmla="*/ 2147483647 w 260"/>
              <a:gd name="T119" fmla="*/ 0 h 2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60"/>
              <a:gd name="T181" fmla="*/ 0 h 211"/>
              <a:gd name="T182" fmla="*/ 260 w 260"/>
              <a:gd name="T183" fmla="*/ 211 h 2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rgbClr val="173246"/>
          </a:solidFill>
          <a:ln w="0">
            <a:noFill/>
            <a:prstDash val="solid"/>
            <a:round/>
            <a:headEnd/>
            <a:tailEnd/>
          </a:ln>
        </p:spPr>
        <p:txBody>
          <a:bodyPr/>
          <a:lstStyle/>
          <a:p>
            <a:endParaRPr lang="zh-CN" altLang="en-US"/>
          </a:p>
        </p:txBody>
      </p:sp>
      <p:grpSp>
        <p:nvGrpSpPr>
          <p:cNvPr id="157" name="组合 156"/>
          <p:cNvGrpSpPr>
            <a:grpSpLocks/>
          </p:cNvGrpSpPr>
          <p:nvPr/>
        </p:nvGrpSpPr>
        <p:grpSpPr bwMode="auto">
          <a:xfrm>
            <a:off x="2674938" y="-855663"/>
            <a:ext cx="3460750" cy="4724401"/>
            <a:chOff x="2674341" y="-855397"/>
            <a:chExt cx="3460960" cy="4724416"/>
          </a:xfrm>
        </p:grpSpPr>
        <p:grpSp>
          <p:nvGrpSpPr>
            <p:cNvPr id="29727" name="组合 155"/>
            <p:cNvGrpSpPr>
              <a:grpSpLocks/>
            </p:cNvGrpSpPr>
            <p:nvPr/>
          </p:nvGrpSpPr>
          <p:grpSpPr bwMode="auto">
            <a:xfrm>
              <a:off x="2674341" y="-855397"/>
              <a:ext cx="3460960" cy="4724416"/>
              <a:chOff x="2674341" y="-855397"/>
              <a:chExt cx="3460960" cy="4724416"/>
            </a:xfrm>
          </p:grpSpPr>
          <p:grpSp>
            <p:nvGrpSpPr>
              <p:cNvPr id="29729" name="组合 135"/>
              <p:cNvGrpSpPr>
                <a:grpSpLocks/>
              </p:cNvGrpSpPr>
              <p:nvPr/>
            </p:nvGrpSpPr>
            <p:grpSpPr bwMode="auto">
              <a:xfrm rot="5400000">
                <a:off x="2614664" y="955497"/>
                <a:ext cx="3804136" cy="182347"/>
                <a:chOff x="-2608722" y="1065104"/>
                <a:chExt cx="3804136" cy="182347"/>
              </a:xfrm>
            </p:grpSpPr>
            <p:sp>
              <p:nvSpPr>
                <p:cNvPr id="137" name="椭圆 136"/>
                <p:cNvSpPr/>
                <p:nvPr/>
              </p:nvSpPr>
              <p:spPr>
                <a:xfrm>
                  <a:off x="1012378" y="1064976"/>
                  <a:ext cx="182564" cy="182574"/>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cxnSp>
              <p:nvCxnSpPr>
                <p:cNvPr id="138" name="直接连接符 137"/>
                <p:cNvCxnSpPr/>
                <p:nvPr/>
              </p:nvCxnSpPr>
              <p:spPr>
                <a:xfrm rot="16200000" flipH="1">
                  <a:off x="-789440" y="-681276"/>
                  <a:ext cx="0" cy="3638562"/>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grpSp>
          <p:sp>
            <p:nvSpPr>
              <p:cNvPr id="140" name="剪去对角的矩形 139"/>
              <p:cNvSpPr/>
              <p:nvPr/>
            </p:nvSpPr>
            <p:spPr>
              <a:xfrm>
                <a:off x="2674341" y="3116542"/>
                <a:ext cx="3460960" cy="752477"/>
              </a:xfrm>
              <a:prstGeom prst="snip2DiagRect">
                <a:avLst/>
              </a:prstGeom>
              <a:solidFill>
                <a:schemeClr val="tx2">
                  <a:lumMod val="40000"/>
                  <a:lumOff val="60000"/>
                  <a:alpha val="68000"/>
                </a:schemeClr>
              </a:solidFill>
              <a:ln>
                <a:solidFill>
                  <a:srgbClr val="1732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3" name="矩形 12"/>
            <p:cNvSpPr/>
            <p:nvPr/>
          </p:nvSpPr>
          <p:spPr>
            <a:xfrm>
              <a:off x="2899780" y="3229254"/>
              <a:ext cx="3006907" cy="431801"/>
            </a:xfrm>
            <a:prstGeom prst="rect">
              <a:avLst/>
            </a:prstGeom>
          </p:spPr>
          <p:txBody>
            <a:bodyPr wrap="none">
              <a:spAutoFit/>
            </a:bodyPr>
            <a:lstStyle/>
            <a:p>
              <a:pPr marL="269875" indent="-269875" fontAlgn="auto">
                <a:spcBef>
                  <a:spcPts val="0"/>
                </a:spcBef>
                <a:spcAft>
                  <a:spcPts val="0"/>
                </a:spcAft>
                <a:defRPr/>
              </a:pPr>
              <a:r>
                <a:rPr lang="zh-CN" altLang="en-US" sz="2200" b="1" dirty="0">
                  <a:solidFill>
                    <a:srgbClr val="173246"/>
                  </a:solidFill>
                  <a:latin typeface="微软雅黑" pitchFamily="34" charset="-122"/>
                  <a:ea typeface="微软雅黑" pitchFamily="34" charset="-122"/>
                </a:rPr>
                <a:t>是一种</a:t>
              </a:r>
              <a:r>
                <a:rPr lang="zh-CN" altLang="en-US" sz="2200" b="1" dirty="0">
                  <a:solidFill>
                    <a:schemeClr val="bg1">
                      <a:lumMod val="95000"/>
                    </a:schemeClr>
                  </a:solidFill>
                  <a:latin typeface="微软雅黑" pitchFamily="34" charset="-122"/>
                  <a:ea typeface="微软雅黑" pitchFamily="34" charset="-122"/>
                </a:rPr>
                <a:t>稳定的</a:t>
              </a:r>
              <a:r>
                <a:rPr lang="zh-CN" altLang="en-US" sz="2200" b="1" dirty="0">
                  <a:solidFill>
                    <a:srgbClr val="173246"/>
                  </a:solidFill>
                  <a:latin typeface="微软雅黑" pitchFamily="34" charset="-122"/>
                  <a:ea typeface="微软雅黑" pitchFamily="34" charset="-122"/>
                </a:rPr>
                <a:t>心理特征</a:t>
              </a:r>
            </a:p>
          </p:txBody>
        </p:sp>
      </p:grpSp>
      <p:grpSp>
        <p:nvGrpSpPr>
          <p:cNvPr id="159" name="组合 158"/>
          <p:cNvGrpSpPr>
            <a:grpSpLocks/>
          </p:cNvGrpSpPr>
          <p:nvPr/>
        </p:nvGrpSpPr>
        <p:grpSpPr bwMode="auto">
          <a:xfrm>
            <a:off x="2354263" y="-561975"/>
            <a:ext cx="6607175" cy="5999163"/>
            <a:chOff x="2354840" y="-561815"/>
            <a:chExt cx="6607263" cy="5999097"/>
          </a:xfrm>
        </p:grpSpPr>
        <p:grpSp>
          <p:nvGrpSpPr>
            <p:cNvPr id="29721" name="组合 157"/>
            <p:cNvGrpSpPr>
              <a:grpSpLocks/>
            </p:cNvGrpSpPr>
            <p:nvPr/>
          </p:nvGrpSpPr>
          <p:grpSpPr bwMode="auto">
            <a:xfrm>
              <a:off x="2354840" y="-561815"/>
              <a:ext cx="6272967" cy="5999097"/>
              <a:chOff x="2354840" y="-561815"/>
              <a:chExt cx="6272967" cy="5999097"/>
            </a:xfrm>
          </p:grpSpPr>
          <p:grpSp>
            <p:nvGrpSpPr>
              <p:cNvPr id="29723" name="组合 140"/>
              <p:cNvGrpSpPr>
                <a:grpSpLocks/>
              </p:cNvGrpSpPr>
              <p:nvPr/>
            </p:nvGrpSpPr>
            <p:grpSpPr bwMode="auto">
              <a:xfrm rot="5400000">
                <a:off x="4008269" y="1890635"/>
                <a:ext cx="5087248" cy="182347"/>
                <a:chOff x="-3891834" y="1065104"/>
                <a:chExt cx="5087248" cy="182347"/>
              </a:xfrm>
            </p:grpSpPr>
            <p:sp>
              <p:nvSpPr>
                <p:cNvPr id="142" name="椭圆 141"/>
                <p:cNvSpPr/>
                <p:nvPr/>
              </p:nvSpPr>
              <p:spPr>
                <a:xfrm>
                  <a:off x="1013488" y="1065437"/>
                  <a:ext cx="182561" cy="182564"/>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cxnSp>
              <p:nvCxnSpPr>
                <p:cNvPr id="143" name="直接连接符 142"/>
                <p:cNvCxnSpPr/>
                <p:nvPr/>
              </p:nvCxnSpPr>
              <p:spPr>
                <a:xfrm rot="16200000">
                  <a:off x="-1439967" y="-1313404"/>
                  <a:ext cx="19050" cy="4922784"/>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grpSp>
          <p:sp>
            <p:nvSpPr>
              <p:cNvPr id="145" name="剪去对角的矩形 144"/>
              <p:cNvSpPr/>
              <p:nvPr/>
            </p:nvSpPr>
            <p:spPr>
              <a:xfrm>
                <a:off x="2354840" y="4684815"/>
                <a:ext cx="6272296" cy="752467"/>
              </a:xfrm>
              <a:prstGeom prst="snip2DiagRect">
                <a:avLst/>
              </a:prstGeom>
              <a:solidFill>
                <a:schemeClr val="accent4">
                  <a:lumMod val="60000"/>
                  <a:lumOff val="40000"/>
                  <a:alpha val="63000"/>
                </a:schemeClr>
              </a:solidFill>
              <a:ln>
                <a:solidFill>
                  <a:srgbClr val="1732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9722" name="TextBox 80"/>
            <p:cNvSpPr txBox="1">
              <a:spLocks noChangeArrowheads="1"/>
            </p:cNvSpPr>
            <p:nvPr/>
          </p:nvSpPr>
          <p:spPr bwMode="auto">
            <a:xfrm>
              <a:off x="2425992" y="4818510"/>
              <a:ext cx="6536111" cy="430887"/>
            </a:xfrm>
            <a:prstGeom prst="rect">
              <a:avLst/>
            </a:prstGeom>
            <a:noFill/>
            <a:ln w="9525">
              <a:noFill/>
              <a:miter lim="800000"/>
              <a:headEnd/>
              <a:tailEnd/>
            </a:ln>
          </p:spPr>
          <p:txBody>
            <a:bodyPr>
              <a:spAutoFit/>
            </a:bodyPr>
            <a:lstStyle/>
            <a:p>
              <a:r>
                <a:rPr lang="zh-CN" altLang="en-US" sz="2200" b="1">
                  <a:solidFill>
                    <a:srgbClr val="173246"/>
                  </a:solidFill>
                  <a:latin typeface="微软雅黑" pitchFamily="34" charset="-122"/>
                  <a:ea typeface="微软雅黑" pitchFamily="34" charset="-122"/>
                </a:rPr>
                <a:t>是先天形成，受神经系统活动过程的特性所制约。</a:t>
              </a:r>
              <a:endParaRPr lang="zh-CN" altLang="en-US" sz="2200">
                <a:solidFill>
                  <a:srgbClr val="173246"/>
                </a:solidFill>
                <a:latin typeface="等线"/>
                <a:ea typeface="等线"/>
                <a:cs typeface="等线"/>
              </a:endParaRPr>
            </a:p>
          </p:txBody>
        </p:sp>
      </p:grpSp>
      <p:grpSp>
        <p:nvGrpSpPr>
          <p:cNvPr id="161" name="组合 160"/>
          <p:cNvGrpSpPr>
            <a:grpSpLocks/>
          </p:cNvGrpSpPr>
          <p:nvPr/>
        </p:nvGrpSpPr>
        <p:grpSpPr bwMode="auto">
          <a:xfrm>
            <a:off x="7812088" y="-3078163"/>
            <a:ext cx="3382962" cy="6008688"/>
            <a:chOff x="7811696" y="-3077953"/>
            <a:chExt cx="3382944" cy="6008698"/>
          </a:xfrm>
        </p:grpSpPr>
        <p:grpSp>
          <p:nvGrpSpPr>
            <p:cNvPr id="29715" name="组合 159"/>
            <p:cNvGrpSpPr>
              <a:grpSpLocks/>
            </p:cNvGrpSpPr>
            <p:nvPr/>
          </p:nvGrpSpPr>
          <p:grpSpPr bwMode="auto">
            <a:xfrm>
              <a:off x="7811696" y="-3077953"/>
              <a:ext cx="3075379" cy="5919501"/>
              <a:chOff x="7811696" y="-3077953"/>
              <a:chExt cx="3075379" cy="5919501"/>
            </a:xfrm>
          </p:grpSpPr>
          <p:grpSp>
            <p:nvGrpSpPr>
              <p:cNvPr id="29717" name="组合 145"/>
              <p:cNvGrpSpPr>
                <a:grpSpLocks/>
              </p:cNvGrpSpPr>
              <p:nvPr/>
            </p:nvGrpSpPr>
            <p:grpSpPr bwMode="auto">
              <a:xfrm rot="5400000">
                <a:off x="5969163" y="-625503"/>
                <a:ext cx="5087248" cy="182347"/>
                <a:chOff x="-3891834" y="1065104"/>
                <a:chExt cx="5087248" cy="182347"/>
              </a:xfrm>
            </p:grpSpPr>
            <p:sp>
              <p:nvSpPr>
                <p:cNvPr id="147" name="椭圆 146"/>
                <p:cNvSpPr/>
                <p:nvPr/>
              </p:nvSpPr>
              <p:spPr>
                <a:xfrm>
                  <a:off x="1013551" y="1065210"/>
                  <a:ext cx="182562" cy="182561"/>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cxnSp>
              <p:nvCxnSpPr>
                <p:cNvPr id="148" name="直接连接符 147"/>
                <p:cNvCxnSpPr/>
                <p:nvPr/>
              </p:nvCxnSpPr>
              <p:spPr>
                <a:xfrm rot="16200000">
                  <a:off x="-1439935" y="-1313663"/>
                  <a:ext cx="19050" cy="4922847"/>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grpSp>
          <p:sp>
            <p:nvSpPr>
              <p:cNvPr id="149" name="剪去对角的矩形 148"/>
              <p:cNvSpPr/>
              <p:nvPr/>
            </p:nvSpPr>
            <p:spPr>
              <a:xfrm>
                <a:off x="7811696" y="2089369"/>
                <a:ext cx="3074971" cy="752476"/>
              </a:xfrm>
              <a:prstGeom prst="snip2DiagRect">
                <a:avLst/>
              </a:prstGeom>
              <a:solidFill>
                <a:srgbClr val="FF0000">
                  <a:alpha val="25000"/>
                </a:srgbClr>
              </a:solidFill>
              <a:ln>
                <a:solidFill>
                  <a:srgbClr val="1732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9716" name="TextBox 15"/>
            <p:cNvSpPr txBox="1">
              <a:spLocks noChangeArrowheads="1"/>
            </p:cNvSpPr>
            <p:nvPr/>
          </p:nvSpPr>
          <p:spPr bwMode="auto">
            <a:xfrm>
              <a:off x="8037103" y="2222859"/>
              <a:ext cx="3157537" cy="707886"/>
            </a:xfrm>
            <a:prstGeom prst="rect">
              <a:avLst/>
            </a:prstGeom>
            <a:noFill/>
            <a:ln w="9525">
              <a:noFill/>
              <a:miter lim="800000"/>
              <a:headEnd/>
              <a:tailEnd/>
            </a:ln>
          </p:spPr>
          <p:txBody>
            <a:bodyPr>
              <a:spAutoFit/>
            </a:bodyPr>
            <a:lstStyle/>
            <a:p>
              <a:r>
                <a:rPr lang="zh-CN" altLang="en-US" sz="2200" b="1">
                  <a:solidFill>
                    <a:srgbClr val="173246"/>
                  </a:solidFill>
                  <a:latin typeface="微软雅黑" pitchFamily="34" charset="-122"/>
                  <a:ea typeface="微软雅黑" pitchFamily="34" charset="-122"/>
                </a:rPr>
                <a:t>具有</a:t>
              </a:r>
              <a:r>
                <a:rPr lang="zh-CN" altLang="en-US" sz="2200" b="1">
                  <a:solidFill>
                    <a:schemeClr val="bg1"/>
                  </a:solidFill>
                  <a:latin typeface="微软雅黑" pitchFamily="34" charset="-122"/>
                  <a:ea typeface="微软雅黑" pitchFamily="34" charset="-122"/>
                </a:rPr>
                <a:t>相对的可塑性。</a:t>
              </a:r>
            </a:p>
            <a:p>
              <a:endParaRPr lang="zh-CN" altLang="en-US">
                <a:latin typeface="等线"/>
                <a:ea typeface="等线"/>
                <a:cs typeface="等线"/>
              </a:endParaRPr>
            </a:p>
          </p:txBody>
        </p:sp>
      </p:grpSp>
      <p:grpSp>
        <p:nvGrpSpPr>
          <p:cNvPr id="163" name="组合 162"/>
          <p:cNvGrpSpPr>
            <a:grpSpLocks/>
          </p:cNvGrpSpPr>
          <p:nvPr/>
        </p:nvGrpSpPr>
        <p:grpSpPr bwMode="auto">
          <a:xfrm>
            <a:off x="8593138" y="-1560513"/>
            <a:ext cx="3527425" cy="6094413"/>
            <a:chOff x="8592754" y="-1559964"/>
            <a:chExt cx="3527820" cy="6093216"/>
          </a:xfrm>
        </p:grpSpPr>
        <p:grpSp>
          <p:nvGrpSpPr>
            <p:cNvPr id="29709" name="组合 161"/>
            <p:cNvGrpSpPr>
              <a:grpSpLocks/>
            </p:cNvGrpSpPr>
            <p:nvPr/>
          </p:nvGrpSpPr>
          <p:grpSpPr bwMode="auto">
            <a:xfrm>
              <a:off x="8592754" y="-1559964"/>
              <a:ext cx="2637222" cy="5982656"/>
              <a:chOff x="8592754" y="-1559964"/>
              <a:chExt cx="2637222" cy="5982656"/>
            </a:xfrm>
          </p:grpSpPr>
          <p:grpSp>
            <p:nvGrpSpPr>
              <p:cNvPr id="29711" name="组合 149"/>
              <p:cNvGrpSpPr>
                <a:grpSpLocks/>
              </p:cNvGrpSpPr>
              <p:nvPr/>
            </p:nvGrpSpPr>
            <p:grpSpPr bwMode="auto">
              <a:xfrm rot="5400000">
                <a:off x="7065463" y="892486"/>
                <a:ext cx="5087248" cy="182347"/>
                <a:chOff x="-3891834" y="1065104"/>
                <a:chExt cx="5087248" cy="182347"/>
              </a:xfrm>
            </p:grpSpPr>
            <p:sp>
              <p:nvSpPr>
                <p:cNvPr id="151" name="椭圆 150"/>
                <p:cNvSpPr/>
                <p:nvPr/>
              </p:nvSpPr>
              <p:spPr>
                <a:xfrm>
                  <a:off x="1012578" y="1064411"/>
                  <a:ext cx="182526" cy="182583"/>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cxnSp>
              <p:nvCxnSpPr>
                <p:cNvPr id="152" name="直接连接符 151"/>
                <p:cNvCxnSpPr/>
                <p:nvPr/>
              </p:nvCxnSpPr>
              <p:spPr>
                <a:xfrm rot="16200000">
                  <a:off x="-1440424" y="-1313965"/>
                  <a:ext cx="19052" cy="4921871"/>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grpSp>
          <p:sp>
            <p:nvSpPr>
              <p:cNvPr id="153" name="剪去对角的矩形 152"/>
              <p:cNvSpPr/>
              <p:nvPr/>
            </p:nvSpPr>
            <p:spPr>
              <a:xfrm>
                <a:off x="8592754" y="3669822"/>
                <a:ext cx="2637132" cy="752327"/>
              </a:xfrm>
              <a:prstGeom prst="snip2DiagRect">
                <a:avLst/>
              </a:prstGeom>
              <a:solidFill>
                <a:srgbClr val="FFFF00">
                  <a:alpha val="38000"/>
                </a:srgbClr>
              </a:solidFill>
              <a:ln>
                <a:solidFill>
                  <a:srgbClr val="1732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9710" name="TextBox 16"/>
            <p:cNvSpPr txBox="1">
              <a:spLocks noChangeArrowheads="1"/>
            </p:cNvSpPr>
            <p:nvPr/>
          </p:nvSpPr>
          <p:spPr bwMode="auto">
            <a:xfrm>
              <a:off x="8977324" y="3825366"/>
              <a:ext cx="3143250" cy="707886"/>
            </a:xfrm>
            <a:prstGeom prst="rect">
              <a:avLst/>
            </a:prstGeom>
            <a:noFill/>
            <a:ln w="9525">
              <a:noFill/>
              <a:miter lim="800000"/>
              <a:headEnd/>
              <a:tailEnd/>
            </a:ln>
          </p:spPr>
          <p:txBody>
            <a:bodyPr>
              <a:spAutoFit/>
            </a:bodyPr>
            <a:lstStyle/>
            <a:p>
              <a:r>
                <a:rPr lang="zh-CN" altLang="en-US" sz="2200" b="1">
                  <a:solidFill>
                    <a:srgbClr val="173246"/>
                  </a:solidFill>
                  <a:latin typeface="微软雅黑" pitchFamily="34" charset="-122"/>
                  <a:ea typeface="微软雅黑" pitchFamily="34" charset="-122"/>
                </a:rPr>
                <a:t>无好坏之分。</a:t>
              </a:r>
            </a:p>
            <a:p>
              <a:endParaRPr lang="zh-CN" altLang="en-US">
                <a:latin typeface="等线"/>
                <a:ea typeface="等线"/>
                <a:cs typeface="等线"/>
              </a:endParaRPr>
            </a:p>
          </p:txBody>
        </p:sp>
      </p:grpSp>
      <p:grpSp>
        <p:nvGrpSpPr>
          <p:cNvPr id="155" name="组合 154"/>
          <p:cNvGrpSpPr/>
          <p:nvPr/>
        </p:nvGrpSpPr>
        <p:grpSpPr>
          <a:xfrm>
            <a:off x="344926" y="-1060974"/>
            <a:ext cx="7836739" cy="3177460"/>
            <a:chOff x="344926" y="-1060974"/>
            <a:chExt cx="7836739" cy="3177460"/>
          </a:xfrm>
          <a:effectLst>
            <a:outerShdw dist="50800" sx="1000" sy="1000" algn="ctr" rotWithShape="0">
              <a:srgbClr val="000000"/>
            </a:outerShdw>
          </a:effectLst>
        </p:grpSpPr>
        <p:grpSp>
          <p:nvGrpSpPr>
            <p:cNvPr id="154" name="组合 153"/>
            <p:cNvGrpSpPr/>
            <p:nvPr/>
          </p:nvGrpSpPr>
          <p:grpSpPr>
            <a:xfrm>
              <a:off x="378854" y="-1060974"/>
              <a:ext cx="7034981" cy="3067660"/>
              <a:chOff x="235974" y="-575182"/>
              <a:chExt cx="7034981" cy="3067660"/>
            </a:xfrm>
          </p:grpSpPr>
          <p:grpSp>
            <p:nvGrpSpPr>
              <p:cNvPr id="128" name="组合 127"/>
              <p:cNvGrpSpPr/>
              <p:nvPr/>
            </p:nvGrpSpPr>
            <p:grpSpPr>
              <a:xfrm rot="5400000">
                <a:off x="2142855" y="446674"/>
                <a:ext cx="2226059" cy="182347"/>
                <a:chOff x="-1030645" y="1065104"/>
                <a:chExt cx="2226059" cy="182347"/>
              </a:xfrm>
            </p:grpSpPr>
            <p:sp>
              <p:nvSpPr>
                <p:cNvPr id="129" name="椭圆 128"/>
                <p:cNvSpPr/>
                <p:nvPr/>
              </p:nvSpPr>
              <p:spPr>
                <a:xfrm>
                  <a:off x="1013067" y="1065104"/>
                  <a:ext cx="182347" cy="182347"/>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cxnSp>
              <p:nvCxnSpPr>
                <p:cNvPr id="130" name="直接连接符 129"/>
                <p:cNvCxnSpPr/>
                <p:nvPr/>
              </p:nvCxnSpPr>
              <p:spPr>
                <a:xfrm>
                  <a:off x="-1030645" y="1139953"/>
                  <a:ext cx="2061289" cy="6675"/>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grpSp>
          <p:sp>
            <p:nvSpPr>
              <p:cNvPr id="135" name="剪去对角的矩形 134"/>
              <p:cNvSpPr/>
              <p:nvPr/>
            </p:nvSpPr>
            <p:spPr>
              <a:xfrm>
                <a:off x="235974" y="1740310"/>
                <a:ext cx="7034981" cy="752168"/>
              </a:xfrm>
              <a:prstGeom prst="snip2DiagRect">
                <a:avLst/>
              </a:prstGeom>
              <a:solidFill>
                <a:srgbClr val="92D050">
                  <a:alpha val="59000"/>
                </a:srgbClr>
              </a:solidFill>
              <a:ln>
                <a:solidFill>
                  <a:srgbClr val="1732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4" name="TextBox 13"/>
            <p:cNvSpPr txBox="1"/>
            <p:nvPr/>
          </p:nvSpPr>
          <p:spPr>
            <a:xfrm>
              <a:off x="344926" y="1408600"/>
              <a:ext cx="7836739" cy="707886"/>
            </a:xfrm>
            <a:prstGeom prst="rect">
              <a:avLst/>
            </a:prstGeom>
            <a:noFill/>
          </p:spPr>
          <p:txBody>
            <a:bodyPr>
              <a:spAutoFit/>
            </a:bodyPr>
            <a:lstStyle/>
            <a:p>
              <a:pPr fontAlgn="auto">
                <a:spcBef>
                  <a:spcPts val="0"/>
                </a:spcBef>
                <a:spcAft>
                  <a:spcPts val="0"/>
                </a:spcAft>
                <a:defRPr/>
              </a:pPr>
              <a:r>
                <a:rPr lang="zh-CN" altLang="en-US" sz="2200" b="1" dirty="0">
                  <a:solidFill>
                    <a:srgbClr val="173246"/>
                  </a:solidFill>
                  <a:latin typeface="微软雅黑" pitchFamily="34" charset="-122"/>
                  <a:ea typeface="微软雅黑" pitchFamily="34" charset="-122"/>
                </a:rPr>
                <a:t>表现在心理活动的强度、速度、灵活性与指向性等方面。</a:t>
              </a:r>
            </a:p>
            <a:p>
              <a:pPr fontAlgn="auto">
                <a:spcBef>
                  <a:spcPts val="0"/>
                </a:spcBef>
                <a:spcAft>
                  <a:spcPts val="0"/>
                </a:spcAft>
                <a:defRPr/>
              </a:pPr>
              <a:endParaRPr lang="zh-CN" altLang="en-US" dirty="0">
                <a:latin typeface="+mn-lt"/>
                <a:ea typeface="+mn-ea"/>
              </a:endParaRPr>
            </a:p>
          </p:txBody>
        </p:sp>
      </p:grpSp>
      <p:sp>
        <p:nvSpPr>
          <p:cNvPr id="5" name="文本框 4"/>
          <p:cNvSpPr txBox="1">
            <a:spLocks noChangeArrowheads="1"/>
          </p:cNvSpPr>
          <p:nvPr/>
        </p:nvSpPr>
        <p:spPr bwMode="auto">
          <a:xfrm>
            <a:off x="8210550" y="6086475"/>
            <a:ext cx="3981450" cy="584200"/>
          </a:xfrm>
          <a:prstGeom prst="rect">
            <a:avLst/>
          </a:prstGeom>
          <a:noFill/>
          <a:ln w="9525">
            <a:noFill/>
            <a:miter lim="800000"/>
            <a:headEnd/>
            <a:tailEnd/>
          </a:ln>
        </p:spPr>
        <p:txBody>
          <a:bodyPr>
            <a:spAutoFit/>
          </a:bodyPr>
          <a:lstStyle/>
          <a:p>
            <a:r>
              <a:rPr lang="zh-CN" altLang="en-US" sz="3200" b="1">
                <a:solidFill>
                  <a:srgbClr val="17324D"/>
                </a:solidFill>
                <a:latin typeface="微软雅黑" pitchFamily="34" charset="-122"/>
                <a:ea typeface="微软雅黑" pitchFamily="34" charset="-122"/>
              </a:rPr>
              <a:t>气 质 的 特 征</a:t>
            </a:r>
          </a:p>
        </p:txBody>
      </p:sp>
      <p:pic>
        <p:nvPicPr>
          <p:cNvPr id="44"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1000"/>
                                        <p:tgtEl>
                                          <p:spTgt spid="155"/>
                                        </p:tgtEl>
                                      </p:cBhvr>
                                    </p:animEffect>
                                    <p:anim calcmode="lin" valueType="num">
                                      <p:cBhvr>
                                        <p:cTn id="8" dur="1000" fill="hold"/>
                                        <p:tgtEl>
                                          <p:spTgt spid="155"/>
                                        </p:tgtEl>
                                        <p:attrNameLst>
                                          <p:attrName>ppt_x</p:attrName>
                                        </p:attrNameLst>
                                      </p:cBhvr>
                                      <p:tavLst>
                                        <p:tav tm="0">
                                          <p:val>
                                            <p:strVal val="#ppt_x"/>
                                          </p:val>
                                        </p:tav>
                                        <p:tav tm="100000">
                                          <p:val>
                                            <p:strVal val="#ppt_x"/>
                                          </p:val>
                                        </p:tav>
                                      </p:tavLst>
                                    </p:anim>
                                    <p:anim calcmode="lin" valueType="num">
                                      <p:cBhvr>
                                        <p:cTn id="9" dur="1000" fill="hold"/>
                                        <p:tgtEl>
                                          <p:spTgt spid="15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157"/>
                                        </p:tgtEl>
                                        <p:attrNameLst>
                                          <p:attrName>style.visibility</p:attrName>
                                        </p:attrNameLst>
                                      </p:cBhvr>
                                      <p:to>
                                        <p:strVal val="visible"/>
                                      </p:to>
                                    </p:set>
                                    <p:animEffect transition="in" filter="fade">
                                      <p:cBhvr>
                                        <p:cTn id="12" dur="1000"/>
                                        <p:tgtEl>
                                          <p:spTgt spid="157"/>
                                        </p:tgtEl>
                                      </p:cBhvr>
                                    </p:animEffect>
                                    <p:anim calcmode="lin" valueType="num">
                                      <p:cBhvr>
                                        <p:cTn id="13" dur="1000" fill="hold"/>
                                        <p:tgtEl>
                                          <p:spTgt spid="157"/>
                                        </p:tgtEl>
                                        <p:attrNameLst>
                                          <p:attrName>ppt_x</p:attrName>
                                        </p:attrNameLst>
                                      </p:cBhvr>
                                      <p:tavLst>
                                        <p:tav tm="0">
                                          <p:val>
                                            <p:strVal val="#ppt_x"/>
                                          </p:val>
                                        </p:tav>
                                        <p:tav tm="100000">
                                          <p:val>
                                            <p:strVal val="#ppt_x"/>
                                          </p:val>
                                        </p:tav>
                                      </p:tavLst>
                                    </p:anim>
                                    <p:anim calcmode="lin" valueType="num">
                                      <p:cBhvr>
                                        <p:cTn id="14" dur="1000" fill="hold"/>
                                        <p:tgtEl>
                                          <p:spTgt spid="15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000"/>
                                  </p:stCondLst>
                                  <p:childTnLst>
                                    <p:set>
                                      <p:cBhvr>
                                        <p:cTn id="16" dur="1" fill="hold">
                                          <p:stCondLst>
                                            <p:cond delay="0"/>
                                          </p:stCondLst>
                                        </p:cTn>
                                        <p:tgtEl>
                                          <p:spTgt spid="159"/>
                                        </p:tgtEl>
                                        <p:attrNameLst>
                                          <p:attrName>style.visibility</p:attrName>
                                        </p:attrNameLst>
                                      </p:cBhvr>
                                      <p:to>
                                        <p:strVal val="visible"/>
                                      </p:to>
                                    </p:set>
                                    <p:animEffect transition="in" filter="fade">
                                      <p:cBhvr>
                                        <p:cTn id="17" dur="1000"/>
                                        <p:tgtEl>
                                          <p:spTgt spid="159"/>
                                        </p:tgtEl>
                                      </p:cBhvr>
                                    </p:animEffect>
                                    <p:anim calcmode="lin" valueType="num">
                                      <p:cBhvr>
                                        <p:cTn id="18" dur="1000" fill="hold"/>
                                        <p:tgtEl>
                                          <p:spTgt spid="159"/>
                                        </p:tgtEl>
                                        <p:attrNameLst>
                                          <p:attrName>ppt_x</p:attrName>
                                        </p:attrNameLst>
                                      </p:cBhvr>
                                      <p:tavLst>
                                        <p:tav tm="0">
                                          <p:val>
                                            <p:strVal val="#ppt_x"/>
                                          </p:val>
                                        </p:tav>
                                        <p:tav tm="100000">
                                          <p:val>
                                            <p:strVal val="#ppt_x"/>
                                          </p:val>
                                        </p:tav>
                                      </p:tavLst>
                                    </p:anim>
                                    <p:anim calcmode="lin" valueType="num">
                                      <p:cBhvr>
                                        <p:cTn id="19" dur="1000" fill="hold"/>
                                        <p:tgtEl>
                                          <p:spTgt spid="15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40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1000"/>
                                        <p:tgtEl>
                                          <p:spTgt spid="161"/>
                                        </p:tgtEl>
                                      </p:cBhvr>
                                    </p:animEffect>
                                    <p:anim calcmode="lin" valueType="num">
                                      <p:cBhvr>
                                        <p:cTn id="23" dur="1000" fill="hold"/>
                                        <p:tgtEl>
                                          <p:spTgt spid="161"/>
                                        </p:tgtEl>
                                        <p:attrNameLst>
                                          <p:attrName>ppt_x</p:attrName>
                                        </p:attrNameLst>
                                      </p:cBhvr>
                                      <p:tavLst>
                                        <p:tav tm="0">
                                          <p:val>
                                            <p:strVal val="#ppt_x"/>
                                          </p:val>
                                        </p:tav>
                                        <p:tav tm="100000">
                                          <p:val>
                                            <p:strVal val="#ppt_x"/>
                                          </p:val>
                                        </p:tav>
                                      </p:tavLst>
                                    </p:anim>
                                    <p:anim calcmode="lin" valueType="num">
                                      <p:cBhvr>
                                        <p:cTn id="24" dur="1000" fill="hold"/>
                                        <p:tgtEl>
                                          <p:spTgt spid="16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900"/>
                                  </p:stCondLst>
                                  <p:childTnLst>
                                    <p:set>
                                      <p:cBhvr>
                                        <p:cTn id="26" dur="1" fill="hold">
                                          <p:stCondLst>
                                            <p:cond delay="0"/>
                                          </p:stCondLst>
                                        </p:cTn>
                                        <p:tgtEl>
                                          <p:spTgt spid="163"/>
                                        </p:tgtEl>
                                        <p:attrNameLst>
                                          <p:attrName>style.visibility</p:attrName>
                                        </p:attrNameLst>
                                      </p:cBhvr>
                                      <p:to>
                                        <p:strVal val="visible"/>
                                      </p:to>
                                    </p:set>
                                    <p:animEffect transition="in" filter="fade">
                                      <p:cBhvr>
                                        <p:cTn id="27" dur="1000"/>
                                        <p:tgtEl>
                                          <p:spTgt spid="163"/>
                                        </p:tgtEl>
                                      </p:cBhvr>
                                    </p:animEffect>
                                    <p:anim calcmode="lin" valueType="num">
                                      <p:cBhvr>
                                        <p:cTn id="28" dur="1000" fill="hold"/>
                                        <p:tgtEl>
                                          <p:spTgt spid="163"/>
                                        </p:tgtEl>
                                        <p:attrNameLst>
                                          <p:attrName>ppt_x</p:attrName>
                                        </p:attrNameLst>
                                      </p:cBhvr>
                                      <p:tavLst>
                                        <p:tav tm="0">
                                          <p:val>
                                            <p:strVal val="#ppt_x"/>
                                          </p:val>
                                        </p:tav>
                                        <p:tav tm="100000">
                                          <p:val>
                                            <p:strVal val="#ppt_x"/>
                                          </p:val>
                                        </p:tav>
                                      </p:tavLst>
                                    </p:anim>
                                    <p:anim calcmode="lin" valueType="num">
                                      <p:cBhvr>
                                        <p:cTn id="29" dur="1000" fill="hold"/>
                                        <p:tgtEl>
                                          <p:spTgt spid="163"/>
                                        </p:tgtEl>
                                        <p:attrNameLst>
                                          <p:attrName>ppt_y</p:attrName>
                                        </p:attrNameLst>
                                      </p:cBhvr>
                                      <p:tavLst>
                                        <p:tav tm="0">
                                          <p:val>
                                            <p:strVal val="#ppt_y-.1"/>
                                          </p:val>
                                        </p:tav>
                                        <p:tav tm="100000">
                                          <p:val>
                                            <p:strVal val="#ppt_y"/>
                                          </p:val>
                                        </p:tav>
                                      </p:tavLst>
                                    </p:anim>
                                  </p:childTnLst>
                                </p:cTn>
                              </p:par>
                              <p:par>
                                <p:cTn id="30" presetID="0" presetClass="path" presetSubtype="0" accel="50000" decel="50000" fill="hold" grpId="0" nodeType="withEffect">
                                  <p:stCondLst>
                                    <p:cond delay="400"/>
                                  </p:stCondLst>
                                  <p:childTnLst>
                                    <p:animMotion origin="layout" path="M -0.05159 -0.00301 L -0.63072 0.00116 " pathEditMode="relative" rAng="0" ptsTypes="AA">
                                      <p:cBhvr>
                                        <p:cTn id="31" dur="2000" fill="hold"/>
                                        <p:tgtEl>
                                          <p:spTgt spid="5"/>
                                        </p:tgtEl>
                                        <p:attrNameLst>
                                          <p:attrName>ppt_x</p:attrName>
                                          <p:attrName>ppt_y</p:attrName>
                                        </p:attrNameLst>
                                      </p:cBhvr>
                                      <p:rCtr x="-29000" y="200"/>
                                    </p:animMotion>
                                  </p:childTnLst>
                                </p:cTn>
                              </p:par>
                              <p:par>
                                <p:cTn id="32" presetID="0" presetClass="path" presetSubtype="0" accel="50000" decel="50000" fill="hold" grpId="0" nodeType="withEffect">
                                  <p:stCondLst>
                                    <p:cond delay="1900"/>
                                  </p:stCondLst>
                                  <p:childTnLst>
                                    <p:animMotion origin="layout" path="M 2.75368E-6 -3.7037E-7 C 0.01003 -0.00625 0.0138 -0.0338 0.01836 -0.04907 C 0.02475 -0.06736 0.02774 -0.08935 0.03113 -0.11065 C 0.0353 -0.13518 0.04025 -0.15995 0.04676 -0.18356 C 0.04897 -0.18981 0.04937 -0.19676 0.05249 -0.20509 C 0.05601 -0.23079 0.06109 -0.25718 0.07099 -0.28009 C 0.07385 -0.30579 0.07008 -0.28102 0.07672 -0.3037 C 0.0775 -0.30648 0.07724 -0.30995 0.07815 -0.3125 C 0.07906 -0.31505 0.08115 -0.31643 0.08232 -0.31898 C 0.08558 -0.32477 0.08558 -0.32755 0.08805 -0.33426 C 0.09014 -0.33958 0.09326 -0.34398 0.09522 -0.34931 C 0.09743 -0.35579 0.0986 -0.36273 0.10082 -0.36898 C 0.10486 -0.37963 0.10902 -0.39051 0.11228 -0.40162 C 0.11645 -0.41667 0.11892 -0.43403 0.12648 -0.4456 C 0.13 -0.46111 0.1369 -0.47407 0.14211 -0.48843 C 0.14328 -0.4919 0.14354 -0.49606 0.14498 -0.49954 C 0.14862 -0.5081 0.15618 -0.51319 0.16061 -0.52106 C 0.17546 -0.54768 0.1989 -0.56944 0.21896 -0.58634 C 0.23381 -0.59884 0.24905 -0.61389 0.26599 -0.61898 C 0.28461 -0.63611 0.26078 -0.61597 0.28162 -0.62755 C 0.30259 -0.63958 0.27393 -0.63032 0.29725 -0.63634 C 0.30324 -0.64005 0.30975 -0.6412 0.31575 -0.64491 C 0.32981 -0.6537 0.34362 -0.66042 0.35847 -0.6669 C 0.36029 -0.66759 0.36212 -0.66806 0.36407 -0.66898 C 0.36837 -0.67106 0.37254 -0.67315 0.37684 -0.67546 C 0.38244 -0.67824 0.3939 -0.67986 0.3939 -0.67963 C 0.40224 -0.68819 0.39416 -0.68148 0.40823 -0.68634 C 0.41631 -0.68912 0.42425 -0.69375 0.43246 -0.69722 C 0.44158 -0.70116 0.45148 -0.70208 0.46085 -0.70347 C 0.5381 -0.70301 0.61547 -0.70347 0.69272 -0.70162 C 0.69845 -0.70139 0.72932 -0.68356 0.73401 -0.68194 C 0.74221 -0.67963 0.75016 -0.67268 0.75824 -0.6713 C 0.76657 -0.66921 0.77725 -0.66852 0.7852 -0.66227 C 0.79249 -0.65671 0.79927 -0.65069 0.80656 -0.64491 C 0.81829 -0.63611 0.83314 -0.62477 0.83939 -0.60602 " pathEditMode="relative" rAng="0" ptsTypes="ffffffffffffffffffffffffffffffffffA">
                                      <p:cBhvr>
                                        <p:cTn id="33" dur="2000" fill="hold"/>
                                        <p:tgtEl>
                                          <p:spTgt spid="8"/>
                                        </p:tgtEl>
                                        <p:attrNameLst>
                                          <p:attrName>ppt_x</p:attrName>
                                          <p:attrName>ppt_y</p:attrName>
                                        </p:attrNameLst>
                                      </p:cBhvr>
                                      <p:rCtr x="42000" y="-35200"/>
                                    </p:animMotion>
                                  </p:childTnLst>
                                </p:cTn>
                              </p:par>
                              <p:par>
                                <p:cTn id="34" presetID="32" presetClass="emph" presetSubtype="0" fill="hold" nodeType="withEffect">
                                  <p:stCondLst>
                                    <p:cond delay="3800"/>
                                  </p:stCondLst>
                                  <p:childTnLst>
                                    <p:animClr clrSpc="rgb" dir="cw">
                                      <p:cBhvr override="childStyle">
                                        <p:cTn id="35" dur="160" fill="hold"/>
                                        <p:tgtEl>
                                          <p:spTgt spid="161"/>
                                        </p:tgtEl>
                                        <p:attrNameLst>
                                          <p:attrName>style.color</p:attrName>
                                        </p:attrNameLst>
                                      </p:cBhvr>
                                      <p:to>
                                        <a:schemeClr val="accent2"/>
                                      </p:to>
                                    </p:animClr>
                                    <p:animClr clrSpc="rgb" dir="cw">
                                      <p:cBhvr>
                                        <p:cTn id="36" dur="160" fill="hold"/>
                                        <p:tgtEl>
                                          <p:spTgt spid="161"/>
                                        </p:tgtEl>
                                        <p:attrNameLst>
                                          <p:attrName>fillcolor</p:attrName>
                                        </p:attrNameLst>
                                      </p:cBhvr>
                                      <p:to>
                                        <a:schemeClr val="accent2"/>
                                      </p:to>
                                    </p:animClr>
                                    <p:set>
                                      <p:cBhvr>
                                        <p:cTn id="37" dur="160" fill="hold"/>
                                        <p:tgtEl>
                                          <p:spTgt spid="161"/>
                                        </p:tgtEl>
                                        <p:attrNameLst>
                                          <p:attrName>fill.type</p:attrName>
                                        </p:attrNameLst>
                                      </p:cBhvr>
                                      <p:to>
                                        <p:strVal val="solid"/>
                                      </p:to>
                                    </p:set>
                                    <p:set>
                                      <p:cBhvr>
                                        <p:cTn id="38" dur="160" fill="hold"/>
                                        <p:tgtEl>
                                          <p:spTgt spid="161"/>
                                        </p:tgtEl>
                                        <p:attrNameLst>
                                          <p:attrName>fill.on</p:attrName>
                                        </p:attrNameLst>
                                      </p:cBhvr>
                                      <p:to>
                                        <p:strVal val="true"/>
                                      </p:to>
                                    </p:set>
                                    <p:animRot by="120000">
                                      <p:cBhvr>
                                        <p:cTn id="39" dur="160" fill="hold">
                                          <p:stCondLst>
                                            <p:cond delay="0"/>
                                          </p:stCondLst>
                                        </p:cTn>
                                        <p:tgtEl>
                                          <p:spTgt spid="161"/>
                                        </p:tgtEl>
                                        <p:attrNameLst>
                                          <p:attrName>r</p:attrName>
                                        </p:attrNameLst>
                                      </p:cBhvr>
                                    </p:animRot>
                                    <p:animRot by="-240000">
                                      <p:cBhvr>
                                        <p:cTn id="40" dur="320" fill="hold">
                                          <p:stCondLst>
                                            <p:cond delay="320"/>
                                          </p:stCondLst>
                                        </p:cTn>
                                        <p:tgtEl>
                                          <p:spTgt spid="161"/>
                                        </p:tgtEl>
                                        <p:attrNameLst>
                                          <p:attrName>r</p:attrName>
                                        </p:attrNameLst>
                                      </p:cBhvr>
                                    </p:animRot>
                                    <p:animRot by="240000">
                                      <p:cBhvr>
                                        <p:cTn id="41" dur="320" fill="hold">
                                          <p:stCondLst>
                                            <p:cond delay="640"/>
                                          </p:stCondLst>
                                        </p:cTn>
                                        <p:tgtEl>
                                          <p:spTgt spid="161"/>
                                        </p:tgtEl>
                                        <p:attrNameLst>
                                          <p:attrName>r</p:attrName>
                                        </p:attrNameLst>
                                      </p:cBhvr>
                                    </p:animRot>
                                    <p:animRot by="-240000">
                                      <p:cBhvr>
                                        <p:cTn id="42" dur="320" fill="hold">
                                          <p:stCondLst>
                                            <p:cond delay="960"/>
                                          </p:stCondLst>
                                        </p:cTn>
                                        <p:tgtEl>
                                          <p:spTgt spid="161"/>
                                        </p:tgtEl>
                                        <p:attrNameLst>
                                          <p:attrName>r</p:attrName>
                                        </p:attrNameLst>
                                      </p:cBhvr>
                                    </p:animRot>
                                    <p:animRot by="120000">
                                      <p:cBhvr>
                                        <p:cTn id="43" dur="320" fill="hold">
                                          <p:stCondLst>
                                            <p:cond delay="1280"/>
                                          </p:stCondLst>
                                        </p:cTn>
                                        <p:tgtEl>
                                          <p:spTgt spid="1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875" y="11017"/>
            <a:ext cx="12207875" cy="6858000"/>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grpSp>
        <p:nvGrpSpPr>
          <p:cNvPr id="34" name="组合 33"/>
          <p:cNvGrpSpPr>
            <a:grpSpLocks/>
          </p:cNvGrpSpPr>
          <p:nvPr/>
        </p:nvGrpSpPr>
        <p:grpSpPr bwMode="auto">
          <a:xfrm>
            <a:off x="1314450" y="369888"/>
            <a:ext cx="4500563" cy="2741612"/>
            <a:chOff x="1314446" y="369885"/>
            <a:chExt cx="4500234" cy="2741620"/>
          </a:xfrm>
        </p:grpSpPr>
        <p:grpSp>
          <p:nvGrpSpPr>
            <p:cNvPr id="10" name="组合 10"/>
            <p:cNvGrpSpPr>
              <a:grpSpLocks/>
            </p:cNvGrpSpPr>
            <p:nvPr/>
          </p:nvGrpSpPr>
          <p:grpSpPr bwMode="auto">
            <a:xfrm>
              <a:off x="1314446" y="369885"/>
              <a:ext cx="4500234" cy="2741620"/>
              <a:chOff x="1483962" y="931899"/>
              <a:chExt cx="2734092" cy="1664709"/>
            </a:xfrm>
            <a:solidFill>
              <a:srgbClr val="4C830A"/>
            </a:solidFill>
          </p:grpSpPr>
          <p:sp>
            <p:nvSpPr>
              <p:cNvPr id="22" name="圓角矩形 4"/>
              <p:cNvSpPr>
                <a:spLocks noChangeArrowheads="1"/>
              </p:cNvSpPr>
              <p:nvPr/>
            </p:nvSpPr>
            <p:spPr bwMode="auto">
              <a:xfrm>
                <a:off x="1717361" y="1208028"/>
                <a:ext cx="2500693" cy="1388580"/>
              </a:xfrm>
              <a:prstGeom prst="roundRect">
                <a:avLst>
                  <a:gd name="adj" fmla="val 16667"/>
                </a:avLst>
              </a:prstGeom>
              <a:solidFill>
                <a:srgbClr val="D9742C"/>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23" name="橢圓 8"/>
              <p:cNvSpPr>
                <a:spLocks noChangeArrowheads="1"/>
              </p:cNvSpPr>
              <p:nvPr/>
            </p:nvSpPr>
            <p:spPr bwMode="auto">
              <a:xfrm>
                <a:off x="1483962" y="931899"/>
                <a:ext cx="693844" cy="695083"/>
              </a:xfrm>
              <a:prstGeom prst="ellipse">
                <a:avLst/>
              </a:prstGeom>
              <a:solidFill>
                <a:srgbClr val="D9742C"/>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01</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grpSp>
        <p:grpSp>
          <p:nvGrpSpPr>
            <p:cNvPr id="30738" name="组合 32"/>
            <p:cNvGrpSpPr>
              <a:grpSpLocks/>
            </p:cNvGrpSpPr>
            <p:nvPr/>
          </p:nvGrpSpPr>
          <p:grpSpPr bwMode="auto">
            <a:xfrm>
              <a:off x="2514599" y="988335"/>
              <a:ext cx="2886075" cy="1540497"/>
              <a:chOff x="2514599" y="988335"/>
              <a:chExt cx="2886075" cy="1540497"/>
            </a:xfrm>
          </p:grpSpPr>
          <p:sp>
            <p:nvSpPr>
              <p:cNvPr id="25" name="TextBox 24"/>
              <p:cNvSpPr txBox="1"/>
              <p:nvPr/>
            </p:nvSpPr>
            <p:spPr>
              <a:xfrm>
                <a:off x="2514508" y="989012"/>
                <a:ext cx="2885864" cy="754064"/>
              </a:xfrm>
              <a:prstGeom prst="rect">
                <a:avLst/>
              </a:prstGeom>
              <a:noFill/>
            </p:spPr>
            <p:txBody>
              <a:bodyPr>
                <a:spAutoFit/>
              </a:bodyPr>
              <a:lstStyle/>
              <a:p>
                <a:pPr fontAlgn="auto">
                  <a:spcBef>
                    <a:spcPts val="0"/>
                  </a:spcBef>
                  <a:spcAft>
                    <a:spcPts val="0"/>
                  </a:spcAft>
                  <a:defRPr/>
                </a:pPr>
                <a:r>
                  <a:rPr lang="zh-CN" altLang="en-US" sz="2500" b="1" dirty="0">
                    <a:solidFill>
                      <a:schemeClr val="bg1">
                        <a:lumMod val="95000"/>
                      </a:schemeClr>
                    </a:solidFill>
                    <a:latin typeface="微软雅黑" pitchFamily="34" charset="-122"/>
                    <a:ea typeface="微软雅黑" pitchFamily="34" charset="-122"/>
                  </a:rPr>
                  <a:t>胆 汁 质</a:t>
                </a:r>
                <a:endParaRPr lang="en-US" altLang="zh-CN" sz="2500" dirty="0">
                  <a:solidFill>
                    <a:schemeClr val="bg1">
                      <a:lumMod val="95000"/>
                    </a:schemeClr>
                  </a:solidFill>
                  <a:latin typeface="微软雅黑" pitchFamily="34" charset="-122"/>
                  <a:ea typeface="微软雅黑" pitchFamily="34" charset="-122"/>
                </a:endParaRPr>
              </a:p>
              <a:p>
                <a:pPr fontAlgn="auto">
                  <a:spcBef>
                    <a:spcPts val="0"/>
                  </a:spcBef>
                  <a:spcAft>
                    <a:spcPts val="0"/>
                  </a:spcAft>
                  <a:defRPr/>
                </a:pPr>
                <a:endParaRPr lang="zh-CN" altLang="en-US" dirty="0">
                  <a:latin typeface="+mn-lt"/>
                  <a:ea typeface="+mn-ea"/>
                </a:endParaRPr>
              </a:p>
            </p:txBody>
          </p:sp>
          <p:sp>
            <p:nvSpPr>
              <p:cNvPr id="29" name="TextBox 28"/>
              <p:cNvSpPr txBox="1"/>
              <p:nvPr/>
            </p:nvSpPr>
            <p:spPr>
              <a:xfrm>
                <a:off x="2525620" y="1568451"/>
                <a:ext cx="2800145" cy="960440"/>
              </a:xfrm>
              <a:prstGeom prst="rect">
                <a:avLst/>
              </a:prstGeom>
              <a:noFill/>
            </p:spPr>
            <p:txBody>
              <a:bodyPr>
                <a:spAutoFit/>
              </a:bodyPr>
              <a:lstStyle/>
              <a:p>
                <a:pPr fontAlgn="auto">
                  <a:lnSpc>
                    <a:spcPct val="150000"/>
                  </a:lnSpc>
                  <a:spcBef>
                    <a:spcPts val="0"/>
                  </a:spcBef>
                  <a:spcAft>
                    <a:spcPts val="0"/>
                  </a:spcAft>
                  <a:defRPr/>
                </a:pPr>
                <a:r>
                  <a:rPr lang="en-US" altLang="zh-CN" sz="2000" dirty="0">
                    <a:solidFill>
                      <a:schemeClr val="bg1">
                        <a:lumMod val="95000"/>
                      </a:schemeClr>
                    </a:solidFill>
                    <a:latin typeface="微软雅黑" pitchFamily="34" charset="-122"/>
                    <a:ea typeface="微软雅黑" pitchFamily="34" charset="-122"/>
                  </a:rPr>
                  <a:t> </a:t>
                </a:r>
                <a:r>
                  <a:rPr lang="zh-CN" altLang="en-US" sz="2000" dirty="0">
                    <a:solidFill>
                      <a:schemeClr val="bg1">
                        <a:lumMod val="95000"/>
                      </a:schemeClr>
                    </a:solidFill>
                    <a:latin typeface="微软雅黑" pitchFamily="34" charset="-122"/>
                    <a:ea typeface="微软雅黑" pitchFamily="34" charset="-122"/>
                  </a:rPr>
                  <a:t>急躁、热情、</a:t>
                </a:r>
                <a:endParaRPr lang="en-US" altLang="zh-CN" sz="2000" dirty="0">
                  <a:solidFill>
                    <a:schemeClr val="bg1">
                      <a:lumMod val="95000"/>
                    </a:schemeClr>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2000" dirty="0">
                    <a:solidFill>
                      <a:schemeClr val="bg1">
                        <a:lumMod val="95000"/>
                      </a:schemeClr>
                    </a:solidFill>
                    <a:latin typeface="微软雅黑" pitchFamily="34" charset="-122"/>
                    <a:ea typeface="微软雅黑" pitchFamily="34" charset="-122"/>
                  </a:rPr>
                  <a:t> 兴奋性高、攻击性强</a:t>
                </a:r>
                <a:endParaRPr lang="zh-CN" altLang="en-US" sz="2000" dirty="0">
                  <a:latin typeface="+mn-lt"/>
                  <a:ea typeface="+mn-ea"/>
                </a:endParaRPr>
              </a:p>
            </p:txBody>
          </p:sp>
        </p:grpSp>
      </p:grpSp>
      <p:grpSp>
        <p:nvGrpSpPr>
          <p:cNvPr id="36" name="组合 35"/>
          <p:cNvGrpSpPr>
            <a:grpSpLocks/>
          </p:cNvGrpSpPr>
          <p:nvPr/>
        </p:nvGrpSpPr>
        <p:grpSpPr bwMode="auto">
          <a:xfrm>
            <a:off x="6178550" y="454025"/>
            <a:ext cx="4889500" cy="2657475"/>
            <a:chOff x="6177941" y="453519"/>
            <a:chExt cx="4890558" cy="2657986"/>
          </a:xfrm>
        </p:grpSpPr>
        <p:grpSp>
          <p:nvGrpSpPr>
            <p:cNvPr id="11" name="组合 14"/>
            <p:cNvGrpSpPr>
              <a:grpSpLocks/>
            </p:cNvGrpSpPr>
            <p:nvPr/>
          </p:nvGrpSpPr>
          <p:grpSpPr bwMode="auto">
            <a:xfrm>
              <a:off x="6177941" y="453519"/>
              <a:ext cx="4583862" cy="2657986"/>
              <a:chOff x="4438545" y="982122"/>
              <a:chExt cx="2784316" cy="1614486"/>
            </a:xfrm>
            <a:solidFill>
              <a:srgbClr val="87AD41"/>
            </a:solidFill>
          </p:grpSpPr>
          <p:sp>
            <p:nvSpPr>
              <p:cNvPr id="20" name="圓角矩形 5"/>
              <p:cNvSpPr>
                <a:spLocks noChangeArrowheads="1"/>
              </p:cNvSpPr>
              <p:nvPr/>
            </p:nvSpPr>
            <p:spPr bwMode="auto">
              <a:xfrm>
                <a:off x="4438545" y="1207547"/>
                <a:ext cx="2500169" cy="1389061"/>
              </a:xfrm>
              <a:prstGeom prst="roundRect">
                <a:avLst>
                  <a:gd name="adj" fmla="val 16667"/>
                </a:avLst>
              </a:prstGeom>
              <a:solidFill>
                <a:srgbClr val="E5B350"/>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21" name="橢圓 9"/>
              <p:cNvSpPr>
                <a:spLocks noChangeArrowheads="1"/>
              </p:cNvSpPr>
              <p:nvPr/>
            </p:nvSpPr>
            <p:spPr bwMode="auto">
              <a:xfrm>
                <a:off x="6527576" y="982122"/>
                <a:ext cx="695285" cy="695324"/>
              </a:xfrm>
              <a:prstGeom prst="ellipse">
                <a:avLst/>
              </a:prstGeom>
              <a:solidFill>
                <a:srgbClr val="E5B350"/>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02</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grpSp>
        <p:grpSp>
          <p:nvGrpSpPr>
            <p:cNvPr id="30734" name="组合 34"/>
            <p:cNvGrpSpPr>
              <a:grpSpLocks/>
            </p:cNvGrpSpPr>
            <p:nvPr/>
          </p:nvGrpSpPr>
          <p:grpSpPr bwMode="auto">
            <a:xfrm>
              <a:off x="7068458" y="981076"/>
              <a:ext cx="4000041" cy="1862801"/>
              <a:chOff x="7068458" y="981076"/>
              <a:chExt cx="4000041" cy="1862801"/>
            </a:xfrm>
          </p:grpSpPr>
          <p:sp>
            <p:nvSpPr>
              <p:cNvPr id="30735" name="TextBox 25"/>
              <p:cNvSpPr txBox="1">
                <a:spLocks noChangeArrowheads="1"/>
              </p:cNvSpPr>
              <p:nvPr/>
            </p:nvSpPr>
            <p:spPr bwMode="auto">
              <a:xfrm>
                <a:off x="7068458" y="1551215"/>
                <a:ext cx="2532060" cy="1292662"/>
              </a:xfrm>
              <a:prstGeom prst="rect">
                <a:avLst/>
              </a:prstGeom>
              <a:noFill/>
              <a:ln w="9525">
                <a:noFill/>
                <a:miter lim="800000"/>
                <a:headEnd/>
                <a:tailEnd/>
              </a:ln>
            </p:spPr>
            <p:txBody>
              <a:bodyPr>
                <a:spAutoFit/>
              </a:bodyPr>
              <a:lstStyle/>
              <a:p>
                <a:pPr algn="r">
                  <a:lnSpc>
                    <a:spcPct val="150000"/>
                  </a:lnSpc>
                </a:pPr>
                <a:r>
                  <a:rPr lang="zh-CN" altLang="en-US" sz="2000">
                    <a:solidFill>
                      <a:srgbClr val="173246"/>
                    </a:solidFill>
                    <a:latin typeface="微软雅黑" pitchFamily="34" charset="-122"/>
                    <a:ea typeface="微软雅黑" pitchFamily="34" charset="-122"/>
                  </a:rPr>
                  <a:t>活泼好动、灵活、</a:t>
                </a:r>
                <a:endParaRPr lang="en-US" altLang="zh-CN" sz="2000">
                  <a:solidFill>
                    <a:srgbClr val="173246"/>
                  </a:solidFill>
                  <a:latin typeface="微软雅黑" pitchFamily="34" charset="-122"/>
                  <a:ea typeface="微软雅黑" pitchFamily="34" charset="-122"/>
                </a:endParaRPr>
              </a:p>
              <a:p>
                <a:pPr algn="r">
                  <a:lnSpc>
                    <a:spcPct val="150000"/>
                  </a:lnSpc>
                </a:pPr>
                <a:r>
                  <a:rPr lang="zh-CN" altLang="en-US" sz="2000">
                    <a:solidFill>
                      <a:srgbClr val="173246"/>
                    </a:solidFill>
                    <a:latin typeface="微软雅黑" pitchFamily="34" charset="-122"/>
                    <a:ea typeface="微软雅黑" pitchFamily="34" charset="-122"/>
                  </a:rPr>
                  <a:t>善交际、兴趣易变</a:t>
                </a:r>
                <a:r>
                  <a:rPr lang="zh-CN" altLang="en-US" sz="2000">
                    <a:solidFill>
                      <a:srgbClr val="EEECE1"/>
                    </a:solidFill>
                    <a:latin typeface="微软雅黑" pitchFamily="34" charset="-122"/>
                    <a:ea typeface="微软雅黑" pitchFamily="34" charset="-122"/>
                  </a:rPr>
                  <a:t> </a:t>
                </a:r>
              </a:p>
              <a:p>
                <a:endParaRPr lang="zh-CN" altLang="en-US">
                  <a:latin typeface="等线"/>
                  <a:ea typeface="等线"/>
                  <a:cs typeface="等线"/>
                </a:endParaRPr>
              </a:p>
            </p:txBody>
          </p:sp>
          <p:sp>
            <p:nvSpPr>
              <p:cNvPr id="30736" name="TextBox 29"/>
              <p:cNvSpPr txBox="1">
                <a:spLocks noChangeArrowheads="1"/>
              </p:cNvSpPr>
              <p:nvPr/>
            </p:nvSpPr>
            <p:spPr bwMode="auto">
              <a:xfrm>
                <a:off x="8182424" y="981076"/>
                <a:ext cx="2886075" cy="477054"/>
              </a:xfrm>
              <a:prstGeom prst="rect">
                <a:avLst/>
              </a:prstGeom>
              <a:noFill/>
              <a:ln w="9525">
                <a:noFill/>
                <a:miter lim="800000"/>
                <a:headEnd/>
                <a:tailEnd/>
              </a:ln>
            </p:spPr>
            <p:txBody>
              <a:bodyPr>
                <a:spAutoFit/>
              </a:bodyPr>
              <a:lstStyle/>
              <a:p>
                <a:r>
                  <a:rPr lang="zh-CN" altLang="en-US" sz="2500" b="1">
                    <a:solidFill>
                      <a:srgbClr val="173246"/>
                    </a:solidFill>
                    <a:latin typeface="微软雅黑" pitchFamily="34" charset="-122"/>
                    <a:ea typeface="微软雅黑" pitchFamily="34" charset="-122"/>
                  </a:rPr>
                  <a:t>多 血 质</a:t>
                </a:r>
                <a:endParaRPr lang="en-US" altLang="zh-CN" sz="2500">
                  <a:solidFill>
                    <a:srgbClr val="173246"/>
                  </a:solidFill>
                  <a:latin typeface="微软雅黑" pitchFamily="34" charset="-122"/>
                  <a:ea typeface="微软雅黑" pitchFamily="34" charset="-122"/>
                </a:endParaRPr>
              </a:p>
            </p:txBody>
          </p:sp>
        </p:grpSp>
      </p:grpSp>
      <p:grpSp>
        <p:nvGrpSpPr>
          <p:cNvPr id="37" name="组合 36"/>
          <p:cNvGrpSpPr>
            <a:grpSpLocks/>
          </p:cNvGrpSpPr>
          <p:nvPr/>
        </p:nvGrpSpPr>
        <p:grpSpPr bwMode="auto">
          <a:xfrm>
            <a:off x="1366838" y="3819525"/>
            <a:ext cx="4448175" cy="2684463"/>
            <a:chOff x="1366714" y="3819778"/>
            <a:chExt cx="4447967" cy="2684122"/>
          </a:xfrm>
        </p:grpSpPr>
        <p:grpSp>
          <p:nvGrpSpPr>
            <p:cNvPr id="12" name="组合 18"/>
            <p:cNvGrpSpPr>
              <a:grpSpLocks/>
            </p:cNvGrpSpPr>
            <p:nvPr/>
          </p:nvGrpSpPr>
          <p:grpSpPr bwMode="auto">
            <a:xfrm>
              <a:off x="1366714" y="3819778"/>
              <a:ext cx="4447967" cy="2684122"/>
              <a:chOff x="1517036" y="3026566"/>
              <a:chExt cx="2701018" cy="1631636"/>
            </a:xfrm>
            <a:solidFill>
              <a:srgbClr val="87AD41"/>
            </a:solidFill>
          </p:grpSpPr>
          <p:sp>
            <p:nvSpPr>
              <p:cNvPr id="18" name="圓角矩形 6"/>
              <p:cNvSpPr>
                <a:spLocks noChangeArrowheads="1"/>
              </p:cNvSpPr>
              <p:nvPr/>
            </p:nvSpPr>
            <p:spPr bwMode="auto">
              <a:xfrm>
                <a:off x="1718581" y="3026566"/>
                <a:ext cx="2499473" cy="1388558"/>
              </a:xfrm>
              <a:prstGeom prst="roundRect">
                <a:avLst>
                  <a:gd name="adj" fmla="val 16667"/>
                </a:avLst>
              </a:prstGeom>
              <a:solidFill>
                <a:srgbClr val="E5B350"/>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19" name="橢圓 10"/>
              <p:cNvSpPr>
                <a:spLocks noChangeArrowheads="1"/>
              </p:cNvSpPr>
              <p:nvPr/>
            </p:nvSpPr>
            <p:spPr bwMode="auto">
              <a:xfrm>
                <a:off x="1517036" y="3963922"/>
                <a:ext cx="695092" cy="694280"/>
              </a:xfrm>
              <a:prstGeom prst="ellipse">
                <a:avLst/>
              </a:prstGeom>
              <a:solidFill>
                <a:srgbClr val="E5B350"/>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03</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grpSp>
        <p:sp>
          <p:nvSpPr>
            <p:cNvPr id="30731" name="TextBox 26"/>
            <p:cNvSpPr txBox="1">
              <a:spLocks noChangeArrowheads="1"/>
            </p:cNvSpPr>
            <p:nvPr/>
          </p:nvSpPr>
          <p:spPr bwMode="auto">
            <a:xfrm>
              <a:off x="2510972" y="4242031"/>
              <a:ext cx="2466295" cy="1292662"/>
            </a:xfrm>
            <a:prstGeom prst="rect">
              <a:avLst/>
            </a:prstGeom>
            <a:noFill/>
            <a:ln w="9525">
              <a:noFill/>
              <a:miter lim="800000"/>
              <a:headEnd/>
              <a:tailEnd/>
            </a:ln>
          </p:spPr>
          <p:txBody>
            <a:bodyPr>
              <a:spAutoFit/>
            </a:bodyPr>
            <a:lstStyle/>
            <a:p>
              <a:pPr>
                <a:lnSpc>
                  <a:spcPct val="150000"/>
                </a:lnSpc>
              </a:pPr>
              <a:r>
                <a:rPr lang="zh-CN" altLang="en-US" sz="2000">
                  <a:solidFill>
                    <a:srgbClr val="173246"/>
                  </a:solidFill>
                  <a:latin typeface="微软雅黑" pitchFamily="34" charset="-122"/>
                  <a:ea typeface="微软雅黑" pitchFamily="34" charset="-122"/>
                </a:rPr>
                <a:t>稳重、安静、迟缓、不好交际、节制</a:t>
              </a:r>
            </a:p>
            <a:p>
              <a:endParaRPr lang="zh-CN" altLang="en-US">
                <a:latin typeface="等线"/>
                <a:ea typeface="等线"/>
                <a:cs typeface="等线"/>
              </a:endParaRPr>
            </a:p>
          </p:txBody>
        </p:sp>
        <p:sp>
          <p:nvSpPr>
            <p:cNvPr id="30732" name="TextBox 30"/>
            <p:cNvSpPr txBox="1">
              <a:spLocks noChangeArrowheads="1"/>
            </p:cNvSpPr>
            <p:nvPr/>
          </p:nvSpPr>
          <p:spPr bwMode="auto">
            <a:xfrm>
              <a:off x="2558142" y="5502246"/>
              <a:ext cx="2886075" cy="754053"/>
            </a:xfrm>
            <a:prstGeom prst="rect">
              <a:avLst/>
            </a:prstGeom>
            <a:noFill/>
            <a:ln w="9525">
              <a:noFill/>
              <a:miter lim="800000"/>
              <a:headEnd/>
              <a:tailEnd/>
            </a:ln>
          </p:spPr>
          <p:txBody>
            <a:bodyPr>
              <a:spAutoFit/>
            </a:bodyPr>
            <a:lstStyle/>
            <a:p>
              <a:r>
                <a:rPr lang="zh-CN" altLang="en-US" sz="2500" b="1">
                  <a:solidFill>
                    <a:srgbClr val="173246"/>
                  </a:solidFill>
                  <a:latin typeface="微软雅黑" pitchFamily="34" charset="-122"/>
                  <a:ea typeface="微软雅黑" pitchFamily="34" charset="-122"/>
                </a:rPr>
                <a:t>粘 液 质</a:t>
              </a:r>
              <a:endParaRPr lang="en-US" altLang="zh-CN" sz="2500">
                <a:solidFill>
                  <a:srgbClr val="173246"/>
                </a:solidFill>
                <a:latin typeface="微软雅黑" pitchFamily="34" charset="-122"/>
                <a:ea typeface="微软雅黑" pitchFamily="34" charset="-122"/>
              </a:endParaRPr>
            </a:p>
            <a:p>
              <a:endParaRPr lang="zh-CN" altLang="en-US">
                <a:latin typeface="等线"/>
                <a:ea typeface="等线"/>
                <a:cs typeface="等线"/>
              </a:endParaRPr>
            </a:p>
          </p:txBody>
        </p:sp>
      </p:grpSp>
      <p:grpSp>
        <p:nvGrpSpPr>
          <p:cNvPr id="38" name="组合 37"/>
          <p:cNvGrpSpPr>
            <a:grpSpLocks/>
          </p:cNvGrpSpPr>
          <p:nvPr/>
        </p:nvGrpSpPr>
        <p:grpSpPr bwMode="auto">
          <a:xfrm>
            <a:off x="6178550" y="3819525"/>
            <a:ext cx="4962525" cy="2776538"/>
            <a:chOff x="6177941" y="3819778"/>
            <a:chExt cx="4963132" cy="2775595"/>
          </a:xfrm>
        </p:grpSpPr>
        <p:grpSp>
          <p:nvGrpSpPr>
            <p:cNvPr id="13" name="组合 22"/>
            <p:cNvGrpSpPr>
              <a:grpSpLocks/>
            </p:cNvGrpSpPr>
            <p:nvPr/>
          </p:nvGrpSpPr>
          <p:grpSpPr bwMode="auto">
            <a:xfrm>
              <a:off x="6177941" y="3819778"/>
              <a:ext cx="4680556" cy="2775595"/>
              <a:chOff x="4438545" y="3026566"/>
              <a:chExt cx="2844338" cy="1686758"/>
            </a:xfrm>
            <a:solidFill>
              <a:srgbClr val="4C830A"/>
            </a:solidFill>
          </p:grpSpPr>
          <p:sp>
            <p:nvSpPr>
              <p:cNvPr id="15" name="圓角矩形 7"/>
              <p:cNvSpPr>
                <a:spLocks noChangeArrowheads="1"/>
              </p:cNvSpPr>
              <p:nvPr/>
            </p:nvSpPr>
            <p:spPr bwMode="auto">
              <a:xfrm>
                <a:off x="4438545" y="3026566"/>
                <a:ext cx="2499715" cy="1389749"/>
              </a:xfrm>
              <a:prstGeom prst="roundRect">
                <a:avLst>
                  <a:gd name="adj" fmla="val 16667"/>
                </a:avLst>
              </a:prstGeom>
              <a:solidFill>
                <a:srgbClr val="D9742C"/>
              </a:solidFill>
              <a:ln>
                <a:noFill/>
              </a:ln>
            </p:spPr>
            <p:txBody>
              <a:bodyPr anchor="ctr"/>
              <a:lstStyle/>
              <a:p>
                <a:pPr algn="ctr" fontAlgn="auto">
                  <a:spcBef>
                    <a:spcPts val="0"/>
                  </a:spcBef>
                  <a:spcAft>
                    <a:spcPts val="0"/>
                  </a:spcAft>
                  <a:defRPr/>
                </a:pPr>
                <a:endParaRPr lang="zh-CN" altLang="zh-CN" kern="0">
                  <a:solidFill>
                    <a:srgbClr val="FFFFFF"/>
                  </a:solidFill>
                  <a:latin typeface="Microsoft JhengHei" pitchFamily="34" charset="-120"/>
                  <a:ea typeface="Microsoft JhengHei" pitchFamily="34" charset="-120"/>
                  <a:sym typeface="Microsoft JhengHei" pitchFamily="34" charset="-120"/>
                </a:endParaRPr>
              </a:p>
            </p:txBody>
          </p:sp>
          <p:sp>
            <p:nvSpPr>
              <p:cNvPr id="17" name="橢圓 22"/>
              <p:cNvSpPr>
                <a:spLocks noChangeArrowheads="1"/>
              </p:cNvSpPr>
              <p:nvPr/>
            </p:nvSpPr>
            <p:spPr bwMode="auto">
              <a:xfrm>
                <a:off x="6588871" y="4019244"/>
                <a:ext cx="694012" cy="694080"/>
              </a:xfrm>
              <a:prstGeom prst="ellipse">
                <a:avLst/>
              </a:prstGeom>
              <a:solidFill>
                <a:srgbClr val="D9742C"/>
              </a:solidFill>
              <a:ln w="57150" cap="flat" cmpd="sng">
                <a:solidFill>
                  <a:srgbClr val="FFFFFF"/>
                </a:solidFill>
                <a:bevel/>
                <a:headEnd/>
                <a:tailEnd/>
              </a:ln>
            </p:spPr>
            <p:txBody>
              <a:bodyPr anchor="ctr"/>
              <a:lstStyle/>
              <a:p>
                <a:pPr algn="ctr" fontAlgn="auto">
                  <a:spcBef>
                    <a:spcPts val="0"/>
                  </a:spcBef>
                  <a:spcAft>
                    <a:spcPts val="0"/>
                  </a:spcAft>
                  <a:defRPr/>
                </a:pPr>
                <a:r>
                  <a:rPr lang="en-US" sz="1600" b="1" kern="0" dirty="0">
                    <a:solidFill>
                      <a:srgbClr val="FFFFFF"/>
                    </a:solidFill>
                    <a:latin typeface="+mn-lt"/>
                    <a:ea typeface="+mn-ea"/>
                    <a:cs typeface="Arial" pitchFamily="34" charset="0"/>
                    <a:sym typeface="Arial" pitchFamily="34" charset="0"/>
                  </a:rPr>
                  <a:t>04</a:t>
                </a:r>
                <a:endParaRPr lang="zh-CN" altLang="en-US" sz="1600" b="1" kern="0" dirty="0">
                  <a:solidFill>
                    <a:srgbClr val="FFFFFF"/>
                  </a:solidFill>
                  <a:latin typeface="Microsoft JhengHei" pitchFamily="34" charset="-120"/>
                  <a:ea typeface="Microsoft JhengHei" pitchFamily="34" charset="-120"/>
                  <a:sym typeface="Microsoft JhengHei" pitchFamily="34" charset="-120"/>
                </a:endParaRPr>
              </a:p>
            </p:txBody>
          </p:sp>
        </p:grpSp>
        <p:sp>
          <p:nvSpPr>
            <p:cNvPr id="30728" name="TextBox 27"/>
            <p:cNvSpPr txBox="1">
              <a:spLocks noChangeArrowheads="1"/>
            </p:cNvSpPr>
            <p:nvPr/>
          </p:nvSpPr>
          <p:spPr bwMode="auto">
            <a:xfrm>
              <a:off x="6618293" y="4239306"/>
              <a:ext cx="2700338" cy="1292662"/>
            </a:xfrm>
            <a:prstGeom prst="rect">
              <a:avLst/>
            </a:prstGeom>
            <a:noFill/>
            <a:ln w="9525">
              <a:noFill/>
              <a:miter lim="800000"/>
              <a:headEnd/>
              <a:tailEnd/>
            </a:ln>
          </p:spPr>
          <p:txBody>
            <a:bodyPr>
              <a:spAutoFit/>
            </a:bodyPr>
            <a:lstStyle/>
            <a:p>
              <a:pPr algn="r">
                <a:lnSpc>
                  <a:spcPct val="150000"/>
                </a:lnSpc>
              </a:pPr>
              <a:r>
                <a:rPr lang="zh-CN" altLang="en-US" sz="2000">
                  <a:solidFill>
                    <a:srgbClr val="EEECE1"/>
                  </a:solidFill>
                  <a:latin typeface="微软雅黑" pitchFamily="34" charset="-122"/>
                  <a:ea typeface="微软雅黑" pitchFamily="34" charset="-122"/>
                </a:rPr>
                <a:t>孤僻、畏缩、</a:t>
              </a:r>
              <a:endParaRPr lang="en-US" altLang="zh-CN" sz="2000">
                <a:solidFill>
                  <a:srgbClr val="EEECE1"/>
                </a:solidFill>
                <a:latin typeface="微软雅黑" pitchFamily="34" charset="-122"/>
                <a:ea typeface="微软雅黑" pitchFamily="34" charset="-122"/>
              </a:endParaRPr>
            </a:p>
            <a:p>
              <a:pPr algn="r">
                <a:lnSpc>
                  <a:spcPct val="150000"/>
                </a:lnSpc>
              </a:pPr>
              <a:r>
                <a:rPr lang="zh-CN" altLang="en-US" sz="2000">
                  <a:solidFill>
                    <a:srgbClr val="EEECE1"/>
                  </a:solidFill>
                  <a:latin typeface="微软雅黑" pitchFamily="34" charset="-122"/>
                  <a:ea typeface="微软雅黑" pitchFamily="34" charset="-122"/>
                </a:rPr>
                <a:t>情绪体验深刻</a:t>
              </a:r>
            </a:p>
            <a:p>
              <a:endParaRPr lang="zh-CN" altLang="en-US">
                <a:latin typeface="等线"/>
                <a:ea typeface="等线"/>
                <a:cs typeface="等线"/>
              </a:endParaRPr>
            </a:p>
          </p:txBody>
        </p:sp>
        <p:sp>
          <p:nvSpPr>
            <p:cNvPr id="32" name="TextBox 31"/>
            <p:cNvSpPr txBox="1"/>
            <p:nvPr/>
          </p:nvSpPr>
          <p:spPr>
            <a:xfrm>
              <a:off x="8254645" y="5495609"/>
              <a:ext cx="2886428" cy="753807"/>
            </a:xfrm>
            <a:prstGeom prst="rect">
              <a:avLst/>
            </a:prstGeom>
            <a:noFill/>
          </p:spPr>
          <p:txBody>
            <a:bodyPr>
              <a:spAutoFit/>
            </a:bodyPr>
            <a:lstStyle/>
            <a:p>
              <a:pPr fontAlgn="auto">
                <a:spcBef>
                  <a:spcPts val="0"/>
                </a:spcBef>
                <a:spcAft>
                  <a:spcPts val="0"/>
                </a:spcAft>
                <a:defRPr/>
              </a:pPr>
              <a:r>
                <a:rPr lang="zh-CN" altLang="en-US" sz="2500" b="1" dirty="0">
                  <a:solidFill>
                    <a:schemeClr val="bg1">
                      <a:lumMod val="95000"/>
                    </a:schemeClr>
                  </a:solidFill>
                  <a:latin typeface="微软雅黑" pitchFamily="34" charset="-122"/>
                  <a:ea typeface="微软雅黑" pitchFamily="34" charset="-122"/>
                </a:rPr>
                <a:t>抑 郁 质</a:t>
              </a:r>
              <a:endParaRPr lang="en-US" altLang="zh-CN" sz="2500" dirty="0">
                <a:solidFill>
                  <a:schemeClr val="bg1">
                    <a:lumMod val="95000"/>
                  </a:schemeClr>
                </a:solidFill>
                <a:latin typeface="微软雅黑" pitchFamily="34" charset="-122"/>
                <a:ea typeface="微软雅黑" pitchFamily="34" charset="-122"/>
              </a:endParaRPr>
            </a:p>
            <a:p>
              <a:pPr fontAlgn="auto">
                <a:spcBef>
                  <a:spcPts val="0"/>
                </a:spcBef>
                <a:spcAft>
                  <a:spcPts val="0"/>
                </a:spcAft>
                <a:defRPr/>
              </a:pPr>
              <a:endParaRPr lang="zh-CN" altLang="en-US" dirty="0">
                <a:latin typeface="+mn-lt"/>
                <a:ea typeface="+mn-ea"/>
              </a:endParaRPr>
            </a:p>
          </p:txBody>
        </p:sp>
      </p:grpSp>
      <p:sp>
        <p:nvSpPr>
          <p:cNvPr id="14" name="橢圓 19"/>
          <p:cNvSpPr>
            <a:spLocks noChangeArrowheads="1"/>
          </p:cNvSpPr>
          <p:nvPr/>
        </p:nvSpPr>
        <p:spPr bwMode="auto">
          <a:xfrm>
            <a:off x="4797425" y="2274888"/>
            <a:ext cx="2287588" cy="2287587"/>
          </a:xfrm>
          <a:prstGeom prst="ellipse">
            <a:avLst/>
          </a:prstGeom>
          <a:solidFill>
            <a:srgbClr val="FFFFFF"/>
          </a:solidFill>
          <a:ln w="57150" cap="flat" cmpd="sng">
            <a:solidFill>
              <a:srgbClr val="FFFFFF"/>
            </a:solidFill>
            <a:bevel/>
            <a:headEnd/>
            <a:tailEnd/>
          </a:ln>
        </p:spPr>
        <p:txBody>
          <a:bodyPr anchor="ctr"/>
          <a:lstStyle/>
          <a:p>
            <a:pPr algn="ctr" fontAlgn="auto">
              <a:spcBef>
                <a:spcPts val="0"/>
              </a:spcBef>
              <a:spcAft>
                <a:spcPts val="0"/>
              </a:spcAft>
              <a:defRPr/>
            </a:pPr>
            <a:r>
              <a:rPr lang="zh-CN" altLang="en-US" sz="2800" b="1" kern="0" dirty="0">
                <a:solidFill>
                  <a:srgbClr val="D9742C"/>
                </a:solidFill>
                <a:latin typeface="微软雅黑" pitchFamily="34" charset="-122"/>
                <a:ea typeface="微软雅黑" pitchFamily="34" charset="-122"/>
                <a:sym typeface="黑体" pitchFamily="49" charset="-122"/>
              </a:rPr>
              <a:t>气质的</a:t>
            </a:r>
            <a:endParaRPr lang="en-US" altLang="zh-CN" sz="2800" b="1" kern="0" dirty="0">
              <a:solidFill>
                <a:srgbClr val="D9742C"/>
              </a:solidFill>
              <a:latin typeface="微软雅黑" pitchFamily="34" charset="-122"/>
              <a:ea typeface="微软雅黑" pitchFamily="34" charset="-122"/>
              <a:sym typeface="黑体" pitchFamily="49" charset="-122"/>
            </a:endParaRPr>
          </a:p>
          <a:p>
            <a:pPr algn="ctr" fontAlgn="auto">
              <a:spcBef>
                <a:spcPts val="0"/>
              </a:spcBef>
              <a:spcAft>
                <a:spcPts val="0"/>
              </a:spcAft>
              <a:defRPr/>
            </a:pPr>
            <a:r>
              <a:rPr lang="zh-CN" altLang="en-US" sz="2800" b="1" kern="0" dirty="0">
                <a:solidFill>
                  <a:srgbClr val="D9742C"/>
                </a:solidFill>
                <a:latin typeface="微软雅黑" pitchFamily="34" charset="-122"/>
                <a:ea typeface="微软雅黑" pitchFamily="34" charset="-122"/>
                <a:sym typeface="黑体" pitchFamily="49" charset="-122"/>
              </a:rPr>
              <a:t>四种类型</a:t>
            </a:r>
            <a:endParaRPr lang="zh-CN" altLang="en-US" sz="2800" b="1" kern="0" dirty="0">
              <a:solidFill>
                <a:srgbClr val="D9742C"/>
              </a:solidFill>
              <a:latin typeface="微软雅黑" pitchFamily="34" charset="-122"/>
              <a:ea typeface="微软雅黑" pitchFamily="34" charset="-122"/>
              <a:sym typeface="Microsoft JhengHei" pitchFamily="34" charset="-120"/>
            </a:endParaRPr>
          </a:p>
        </p:txBody>
      </p:sp>
      <p:pic>
        <p:nvPicPr>
          <p:cNvPr id="30"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Effect transition="in" filter="fade">
                                      <p:cBhvr>
                                        <p:cTn id="9" dur="1000"/>
                                        <p:tgtEl>
                                          <p:spTgt spid="34"/>
                                        </p:tgtEl>
                                      </p:cBhvr>
                                    </p:animEffect>
                                  </p:childTnLst>
                                </p:cTn>
                              </p:par>
                              <p:par>
                                <p:cTn id="10" presetID="53" presetClass="entr" presetSubtype="0" fill="hold" nodeType="withEffect">
                                  <p:stCondLst>
                                    <p:cond delay="50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000" fill="hold"/>
                                        <p:tgtEl>
                                          <p:spTgt spid="36"/>
                                        </p:tgtEl>
                                        <p:attrNameLst>
                                          <p:attrName>ppt_w</p:attrName>
                                        </p:attrNameLst>
                                      </p:cBhvr>
                                      <p:tavLst>
                                        <p:tav tm="0">
                                          <p:val>
                                            <p:fltVal val="0"/>
                                          </p:val>
                                        </p:tav>
                                        <p:tav tm="100000">
                                          <p:val>
                                            <p:strVal val="#ppt_w"/>
                                          </p:val>
                                        </p:tav>
                                      </p:tavLst>
                                    </p:anim>
                                    <p:anim calcmode="lin" valueType="num">
                                      <p:cBhvr>
                                        <p:cTn id="13" dur="1000" fill="hold"/>
                                        <p:tgtEl>
                                          <p:spTgt spid="36"/>
                                        </p:tgtEl>
                                        <p:attrNameLst>
                                          <p:attrName>ppt_h</p:attrName>
                                        </p:attrNameLst>
                                      </p:cBhvr>
                                      <p:tavLst>
                                        <p:tav tm="0">
                                          <p:val>
                                            <p:fltVal val="0"/>
                                          </p:val>
                                        </p:tav>
                                        <p:tav tm="100000">
                                          <p:val>
                                            <p:strVal val="#ppt_h"/>
                                          </p:val>
                                        </p:tav>
                                      </p:tavLst>
                                    </p:anim>
                                    <p:animEffect transition="in" filter="fade">
                                      <p:cBhvr>
                                        <p:cTn id="14" dur="1000"/>
                                        <p:tgtEl>
                                          <p:spTgt spid="36"/>
                                        </p:tgtEl>
                                      </p:cBhvr>
                                    </p:animEffect>
                                  </p:childTnLst>
                                </p:cTn>
                              </p:par>
                              <p:par>
                                <p:cTn id="15" presetID="53" presetClass="entr" presetSubtype="0" fill="hold" nodeType="withEffect">
                                  <p:stCondLst>
                                    <p:cond delay="1100"/>
                                  </p:stCondLst>
                                  <p:childTnLst>
                                    <p:set>
                                      <p:cBhvr>
                                        <p:cTn id="16" dur="1" fill="hold">
                                          <p:stCondLst>
                                            <p:cond delay="0"/>
                                          </p:stCondLst>
                                        </p:cTn>
                                        <p:tgtEl>
                                          <p:spTgt spid="37"/>
                                        </p:tgtEl>
                                        <p:attrNameLst>
                                          <p:attrName>style.visibility</p:attrName>
                                        </p:attrNameLst>
                                      </p:cBhvr>
                                      <p:to>
                                        <p:strVal val="visible"/>
                                      </p:to>
                                    </p:set>
                                    <p:anim calcmode="lin" valueType="num">
                                      <p:cBhvr>
                                        <p:cTn id="17" dur="1000" fill="hold"/>
                                        <p:tgtEl>
                                          <p:spTgt spid="37"/>
                                        </p:tgtEl>
                                        <p:attrNameLst>
                                          <p:attrName>ppt_w</p:attrName>
                                        </p:attrNameLst>
                                      </p:cBhvr>
                                      <p:tavLst>
                                        <p:tav tm="0">
                                          <p:val>
                                            <p:fltVal val="0"/>
                                          </p:val>
                                        </p:tav>
                                        <p:tav tm="100000">
                                          <p:val>
                                            <p:strVal val="#ppt_w"/>
                                          </p:val>
                                        </p:tav>
                                      </p:tavLst>
                                    </p:anim>
                                    <p:anim calcmode="lin" valueType="num">
                                      <p:cBhvr>
                                        <p:cTn id="18" dur="1000" fill="hold"/>
                                        <p:tgtEl>
                                          <p:spTgt spid="37"/>
                                        </p:tgtEl>
                                        <p:attrNameLst>
                                          <p:attrName>ppt_h</p:attrName>
                                        </p:attrNameLst>
                                      </p:cBhvr>
                                      <p:tavLst>
                                        <p:tav tm="0">
                                          <p:val>
                                            <p:fltVal val="0"/>
                                          </p:val>
                                        </p:tav>
                                        <p:tav tm="100000">
                                          <p:val>
                                            <p:strVal val="#ppt_h"/>
                                          </p:val>
                                        </p:tav>
                                      </p:tavLst>
                                    </p:anim>
                                    <p:animEffect transition="in" filter="fade">
                                      <p:cBhvr>
                                        <p:cTn id="19" dur="1000"/>
                                        <p:tgtEl>
                                          <p:spTgt spid="37"/>
                                        </p:tgtEl>
                                      </p:cBhvr>
                                    </p:animEffect>
                                  </p:childTnLst>
                                </p:cTn>
                              </p:par>
                              <p:par>
                                <p:cTn id="20" presetID="53" presetClass="entr" presetSubtype="0" fill="hold" nodeType="withEffect">
                                  <p:stCondLst>
                                    <p:cond delay="1600"/>
                                  </p:stCondLst>
                                  <p:childTnLst>
                                    <p:set>
                                      <p:cBhvr>
                                        <p:cTn id="21" dur="1" fill="hold">
                                          <p:stCondLst>
                                            <p:cond delay="0"/>
                                          </p:stCondLst>
                                        </p:cTn>
                                        <p:tgtEl>
                                          <p:spTgt spid="38"/>
                                        </p:tgtEl>
                                        <p:attrNameLst>
                                          <p:attrName>style.visibility</p:attrName>
                                        </p:attrNameLst>
                                      </p:cBhvr>
                                      <p:to>
                                        <p:strVal val="visible"/>
                                      </p:to>
                                    </p:set>
                                    <p:anim calcmode="lin" valueType="num">
                                      <p:cBhvr>
                                        <p:cTn id="22" dur="1000" fill="hold"/>
                                        <p:tgtEl>
                                          <p:spTgt spid="38"/>
                                        </p:tgtEl>
                                        <p:attrNameLst>
                                          <p:attrName>ppt_w</p:attrName>
                                        </p:attrNameLst>
                                      </p:cBhvr>
                                      <p:tavLst>
                                        <p:tav tm="0">
                                          <p:val>
                                            <p:fltVal val="0"/>
                                          </p:val>
                                        </p:tav>
                                        <p:tav tm="100000">
                                          <p:val>
                                            <p:strVal val="#ppt_w"/>
                                          </p:val>
                                        </p:tav>
                                      </p:tavLst>
                                    </p:anim>
                                    <p:anim calcmode="lin" valueType="num">
                                      <p:cBhvr>
                                        <p:cTn id="23" dur="1000" fill="hold"/>
                                        <p:tgtEl>
                                          <p:spTgt spid="38"/>
                                        </p:tgtEl>
                                        <p:attrNameLst>
                                          <p:attrName>ppt_h</p:attrName>
                                        </p:attrNameLst>
                                      </p:cBhvr>
                                      <p:tavLst>
                                        <p:tav tm="0">
                                          <p:val>
                                            <p:fltVal val="0"/>
                                          </p:val>
                                        </p:tav>
                                        <p:tav tm="100000">
                                          <p:val>
                                            <p:strVal val="#ppt_h"/>
                                          </p:val>
                                        </p:tav>
                                      </p:tavLst>
                                    </p:anim>
                                    <p:animEffect transition="in" filter="fade">
                                      <p:cBhvr>
                                        <p:cTn id="24" dur="1000"/>
                                        <p:tgtEl>
                                          <p:spTgt spid="38"/>
                                        </p:tgtEl>
                                      </p:cBhvr>
                                    </p:animEffect>
                                  </p:childTnLst>
                                </p:cTn>
                              </p:par>
                              <p:par>
                                <p:cTn id="25" presetID="23" presetClass="entr" presetSubtype="16" fill="hold" grpId="0" nodeType="withEffect">
                                  <p:stCondLst>
                                    <p:cond delay="28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600" fill="hold"/>
                                        <p:tgtEl>
                                          <p:spTgt spid="14"/>
                                        </p:tgtEl>
                                        <p:attrNameLst>
                                          <p:attrName>ppt_w</p:attrName>
                                        </p:attrNameLst>
                                      </p:cBhvr>
                                      <p:tavLst>
                                        <p:tav tm="0">
                                          <p:val>
                                            <p:fltVal val="0"/>
                                          </p:val>
                                        </p:tav>
                                        <p:tav tm="100000">
                                          <p:val>
                                            <p:strVal val="#ppt_w"/>
                                          </p:val>
                                        </p:tav>
                                      </p:tavLst>
                                    </p:anim>
                                    <p:anim calcmode="lin" valueType="num">
                                      <p:cBhvr>
                                        <p:cTn id="28" dur="6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7258050" cy="6858000"/>
          </a:xfrm>
          <a:prstGeom prst="rect">
            <a:avLst/>
          </a:prstGeom>
          <a:solidFill>
            <a:srgbClr val="D974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Calibri" panose="020F0502020204030204" pitchFamily="34" charset="0"/>
            </a:endParaRPr>
          </a:p>
        </p:txBody>
      </p:sp>
      <p:sp>
        <p:nvSpPr>
          <p:cNvPr id="31746" name="TextBox 21"/>
          <p:cNvSpPr txBox="1">
            <a:spLocks noChangeArrowheads="1"/>
          </p:cNvSpPr>
          <p:nvPr/>
        </p:nvSpPr>
        <p:spPr bwMode="auto">
          <a:xfrm>
            <a:off x="541338" y="490538"/>
            <a:ext cx="5659437" cy="492125"/>
          </a:xfrm>
          <a:prstGeom prst="rect">
            <a:avLst/>
          </a:prstGeom>
          <a:noFill/>
          <a:ln w="9525">
            <a:noFill/>
            <a:miter lim="800000"/>
            <a:headEnd/>
            <a:tailEnd/>
          </a:ln>
        </p:spPr>
        <p:txBody>
          <a:bodyPr>
            <a:spAutoFit/>
          </a:bodyPr>
          <a:lstStyle/>
          <a:p>
            <a:pPr>
              <a:spcBef>
                <a:spcPct val="50000"/>
              </a:spcBef>
            </a:pPr>
            <a:r>
              <a:rPr lang="zh-CN" altLang="en-US" sz="2600" b="1">
                <a:solidFill>
                  <a:srgbClr val="FFFF00"/>
                </a:solidFill>
                <a:latin typeface="微软雅黑" pitchFamily="34" charset="-122"/>
                <a:ea typeface="微软雅黑" pitchFamily="34" charset="-122"/>
              </a:rPr>
              <a:t>代表人物：小燕子 </a:t>
            </a:r>
            <a:r>
              <a:rPr lang="en-US" altLang="zh-CN" sz="2600" b="1">
                <a:solidFill>
                  <a:srgbClr val="FFFF00"/>
                </a:solidFill>
                <a:latin typeface="微软雅黑" pitchFamily="34" charset="-122"/>
                <a:ea typeface="微软雅黑" pitchFamily="34" charset="-122"/>
              </a:rPr>
              <a:t>——《</a:t>
            </a:r>
            <a:r>
              <a:rPr lang="zh-CN" altLang="en-US" sz="2600" b="1">
                <a:solidFill>
                  <a:srgbClr val="FFFF00"/>
                </a:solidFill>
                <a:latin typeface="微软雅黑" pitchFamily="34" charset="-122"/>
                <a:ea typeface="微软雅黑" pitchFamily="34" charset="-122"/>
              </a:rPr>
              <a:t>还珠格格</a:t>
            </a:r>
            <a:r>
              <a:rPr lang="en-US" altLang="zh-CN" sz="2600" b="1">
                <a:solidFill>
                  <a:srgbClr val="FFFF00"/>
                </a:solidFill>
                <a:latin typeface="微软雅黑" pitchFamily="34" charset="-122"/>
                <a:ea typeface="微软雅黑" pitchFamily="34" charset="-122"/>
              </a:rPr>
              <a:t>》</a:t>
            </a:r>
          </a:p>
        </p:txBody>
      </p:sp>
      <p:pic>
        <p:nvPicPr>
          <p:cNvPr id="31747" name="Picture 7" descr="e1fe9925bc315c60b2064f2689b1cb1348547763"/>
          <p:cNvPicPr>
            <a:picLocks noChangeAspect="1" noChangeArrowheads="1"/>
          </p:cNvPicPr>
          <p:nvPr/>
        </p:nvPicPr>
        <p:blipFill>
          <a:blip r:embed="rId2"/>
          <a:srcRect/>
          <a:stretch>
            <a:fillRect/>
          </a:stretch>
        </p:blipFill>
        <p:spPr bwMode="auto">
          <a:xfrm>
            <a:off x="7256463" y="0"/>
            <a:ext cx="4935537" cy="6862763"/>
          </a:xfrm>
          <a:prstGeom prst="rect">
            <a:avLst/>
          </a:prstGeom>
          <a:noFill/>
          <a:ln w="9525">
            <a:noFill/>
            <a:miter lim="800000"/>
            <a:headEnd/>
            <a:tailEnd/>
          </a:ln>
        </p:spPr>
      </p:pic>
      <p:sp>
        <p:nvSpPr>
          <p:cNvPr id="20" name="TextBox 19"/>
          <p:cNvSpPr txBox="1">
            <a:spLocks noChangeArrowheads="1"/>
          </p:cNvSpPr>
          <p:nvPr/>
        </p:nvSpPr>
        <p:spPr bwMode="auto">
          <a:xfrm>
            <a:off x="7405688" y="5303838"/>
            <a:ext cx="4094162" cy="1281112"/>
          </a:xfrm>
          <a:prstGeom prst="rect">
            <a:avLst/>
          </a:prstGeom>
          <a:noFill/>
          <a:ln w="9525">
            <a:noFill/>
            <a:miter lim="800000"/>
            <a:headEnd/>
            <a:tailEnd/>
          </a:ln>
        </p:spPr>
        <p:txBody>
          <a:bodyPr>
            <a:spAutoFit/>
          </a:bodyPr>
          <a:lstStyle/>
          <a:p>
            <a:r>
              <a:rPr lang="zh-CN" altLang="en-US" sz="3000" b="1">
                <a:solidFill>
                  <a:srgbClr val="7030A0"/>
                </a:solidFill>
                <a:latin typeface="微软雅黑" pitchFamily="34" charset="-122"/>
                <a:ea typeface="微软雅黑" pitchFamily="34" charset="-122"/>
              </a:rPr>
              <a:t>胆汁质</a:t>
            </a:r>
            <a:endParaRPr lang="en-US" altLang="zh-CN" sz="3000" b="1">
              <a:solidFill>
                <a:srgbClr val="7030A0"/>
              </a:solidFill>
              <a:latin typeface="微软雅黑" pitchFamily="34" charset="-122"/>
              <a:ea typeface="微软雅黑" pitchFamily="34" charset="-122"/>
            </a:endParaRPr>
          </a:p>
          <a:p>
            <a:r>
              <a:rPr lang="en-US" altLang="zh-CN" sz="3000" b="1">
                <a:solidFill>
                  <a:srgbClr val="7030A0"/>
                </a:solidFill>
                <a:latin typeface="微软雅黑" pitchFamily="34" charset="-122"/>
                <a:ea typeface="微软雅黑" pitchFamily="34" charset="-122"/>
              </a:rPr>
              <a:t>       </a:t>
            </a:r>
            <a:r>
              <a:rPr lang="en-US" altLang="zh-CN" sz="2600" b="1">
                <a:solidFill>
                  <a:srgbClr val="7030A0"/>
                </a:solidFill>
                <a:latin typeface="微软雅黑" pitchFamily="34" charset="-122"/>
                <a:ea typeface="微软雅黑" pitchFamily="34" charset="-122"/>
              </a:rPr>
              <a:t>——</a:t>
            </a:r>
            <a:r>
              <a:rPr lang="zh-CN" altLang="en-US" sz="2600" b="1">
                <a:solidFill>
                  <a:srgbClr val="7030A0"/>
                </a:solidFill>
                <a:latin typeface="微软雅黑" pitchFamily="34" charset="-122"/>
                <a:ea typeface="微软雅黑" pitchFamily="34" charset="-122"/>
              </a:rPr>
              <a:t>夏天里的一团火</a:t>
            </a:r>
          </a:p>
          <a:p>
            <a:endParaRPr lang="zh-CN" altLang="en-US">
              <a:latin typeface="等线"/>
              <a:ea typeface="等线"/>
              <a:cs typeface="等线"/>
            </a:endParaRPr>
          </a:p>
        </p:txBody>
      </p:sp>
      <p:grpSp>
        <p:nvGrpSpPr>
          <p:cNvPr id="14" name="组合 13"/>
          <p:cNvGrpSpPr>
            <a:grpSpLocks/>
          </p:cNvGrpSpPr>
          <p:nvPr/>
        </p:nvGrpSpPr>
        <p:grpSpPr bwMode="auto">
          <a:xfrm>
            <a:off x="325438" y="1292225"/>
            <a:ext cx="6343650" cy="2100263"/>
            <a:chOff x="314321" y="904863"/>
            <a:chExt cx="6343654" cy="2552711"/>
          </a:xfrm>
        </p:grpSpPr>
        <p:pic>
          <p:nvPicPr>
            <p:cNvPr id="31753" name="图片 10" descr="22.gif"/>
            <p:cNvPicPr>
              <a:picLocks noChangeAspect="1"/>
            </p:cNvPicPr>
            <p:nvPr/>
          </p:nvPicPr>
          <p:blipFill>
            <a:blip r:embed="rId3"/>
            <a:srcRect/>
            <a:stretch>
              <a:fillRect/>
            </a:stretch>
          </p:blipFill>
          <p:spPr bwMode="auto">
            <a:xfrm>
              <a:off x="314321" y="904863"/>
              <a:ext cx="6343654" cy="2552711"/>
            </a:xfrm>
            <a:prstGeom prst="rect">
              <a:avLst/>
            </a:prstGeom>
            <a:noFill/>
            <a:ln w="9525">
              <a:noFill/>
              <a:miter lim="800000"/>
              <a:headEnd/>
              <a:tailEnd/>
            </a:ln>
          </p:spPr>
        </p:pic>
        <p:sp>
          <p:nvSpPr>
            <p:cNvPr id="31754" name="TextBox 7"/>
            <p:cNvSpPr txBox="1">
              <a:spLocks noChangeArrowheads="1"/>
            </p:cNvSpPr>
            <p:nvPr/>
          </p:nvSpPr>
          <p:spPr bwMode="auto">
            <a:xfrm>
              <a:off x="681425" y="1149952"/>
              <a:ext cx="4786316" cy="1795581"/>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en-US" sz="2000" b="1">
                  <a:solidFill>
                    <a:srgbClr val="7030A0"/>
                  </a:solidFill>
                  <a:latin typeface="微软雅黑" pitchFamily="34" charset="-122"/>
                  <a:ea typeface="微软雅黑" pitchFamily="34" charset="-122"/>
                </a:rPr>
                <a:t>心理特点：</a:t>
              </a:r>
              <a:r>
                <a:rPr lang="zh-CN" altLang="en-US" sz="2000">
                  <a:solidFill>
                    <a:srgbClr val="000000"/>
                  </a:solidFill>
                  <a:latin typeface="微软雅黑" pitchFamily="34" charset="-122"/>
                  <a:ea typeface="等线"/>
                  <a:cs typeface="等线"/>
                </a:rPr>
                <a:t>坦率热情；精力旺盛，</a:t>
              </a:r>
              <a:endParaRPr lang="en-US" altLang="zh-CN" sz="2000">
                <a:solidFill>
                  <a:srgbClr val="000000"/>
                </a:solidFill>
                <a:latin typeface="微软雅黑" pitchFamily="34" charset="-122"/>
                <a:ea typeface="等线"/>
                <a:cs typeface="等线"/>
              </a:endParaRPr>
            </a:p>
            <a:p>
              <a:pPr>
                <a:lnSpc>
                  <a:spcPct val="150000"/>
                </a:lnSpc>
              </a:pPr>
              <a:r>
                <a:rPr lang="zh-CN" altLang="en-US" sz="2000">
                  <a:solidFill>
                    <a:srgbClr val="000000"/>
                  </a:solidFill>
                  <a:latin typeface="微软雅黑" pitchFamily="34" charset="-122"/>
                  <a:ea typeface="等线"/>
                  <a:cs typeface="等线"/>
                </a:rPr>
                <a:t>容易冲动；脾气暴躁；思维敏捷；但准确性差；情感外露，但持续时间不长。</a:t>
              </a:r>
              <a:r>
                <a:rPr lang="zh-CN" altLang="en-US" sz="2000">
                  <a:latin typeface="微软雅黑" pitchFamily="34" charset="-122"/>
                  <a:ea typeface="等线"/>
                  <a:cs typeface="等线"/>
                </a:rPr>
                <a:t> </a:t>
              </a:r>
              <a:endParaRPr lang="zh-CN" altLang="en-US">
                <a:latin typeface="微软雅黑" pitchFamily="34" charset="-122"/>
                <a:ea typeface="等线"/>
                <a:cs typeface="等线"/>
              </a:endParaRPr>
            </a:p>
          </p:txBody>
        </p:sp>
      </p:grpSp>
      <p:grpSp>
        <p:nvGrpSpPr>
          <p:cNvPr id="13" name="组合 12"/>
          <p:cNvGrpSpPr>
            <a:grpSpLocks/>
          </p:cNvGrpSpPr>
          <p:nvPr/>
        </p:nvGrpSpPr>
        <p:grpSpPr bwMode="auto">
          <a:xfrm>
            <a:off x="328613" y="3721100"/>
            <a:ext cx="6296025" cy="2849563"/>
            <a:chOff x="328612" y="3605202"/>
            <a:chExt cx="6272213" cy="2552711"/>
          </a:xfrm>
        </p:grpSpPr>
        <p:pic>
          <p:nvPicPr>
            <p:cNvPr id="31751" name="图片 11" descr="22.gif"/>
            <p:cNvPicPr>
              <a:picLocks noChangeAspect="1"/>
            </p:cNvPicPr>
            <p:nvPr/>
          </p:nvPicPr>
          <p:blipFill>
            <a:blip r:embed="rId3"/>
            <a:srcRect/>
            <a:stretch>
              <a:fillRect/>
            </a:stretch>
          </p:blipFill>
          <p:spPr bwMode="auto">
            <a:xfrm>
              <a:off x="328612" y="3605202"/>
              <a:ext cx="6272213" cy="2552711"/>
            </a:xfrm>
            <a:prstGeom prst="rect">
              <a:avLst/>
            </a:prstGeom>
            <a:noFill/>
            <a:ln w="9525">
              <a:noFill/>
              <a:miter lim="800000"/>
              <a:headEnd/>
              <a:tailEnd/>
            </a:ln>
          </p:spPr>
        </p:pic>
        <p:sp>
          <p:nvSpPr>
            <p:cNvPr id="31752" name="TextBox 8"/>
            <p:cNvSpPr txBox="1">
              <a:spLocks noChangeArrowheads="1"/>
            </p:cNvSpPr>
            <p:nvPr/>
          </p:nvSpPr>
          <p:spPr bwMode="auto">
            <a:xfrm>
              <a:off x="612110" y="3744001"/>
              <a:ext cx="5551385" cy="2150570"/>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en-US" sz="2000" b="1">
                  <a:solidFill>
                    <a:srgbClr val="7030A0"/>
                  </a:solidFill>
                  <a:latin typeface="微软雅黑" pitchFamily="34" charset="-122"/>
                  <a:ea typeface="微软雅黑" pitchFamily="34" charset="-122"/>
                </a:rPr>
                <a:t>典型表现：</a:t>
              </a:r>
              <a:r>
                <a:rPr lang="zh-CN" altLang="en-US" sz="2000">
                  <a:solidFill>
                    <a:srgbClr val="000000"/>
                  </a:solidFill>
                  <a:latin typeface="微软雅黑" pitchFamily="34" charset="-122"/>
                  <a:ea typeface="等线"/>
                  <a:cs typeface="等线"/>
                </a:rPr>
                <a:t>胆汁质又称战斗型。特</a:t>
              </a:r>
              <a:endParaRPr lang="en-US" altLang="zh-CN" sz="2000">
                <a:solidFill>
                  <a:srgbClr val="000000"/>
                </a:solidFill>
                <a:latin typeface="微软雅黑" pitchFamily="34" charset="-122"/>
                <a:ea typeface="等线"/>
                <a:cs typeface="等线"/>
              </a:endParaRPr>
            </a:p>
            <a:p>
              <a:pPr>
                <a:lnSpc>
                  <a:spcPct val="150000"/>
                </a:lnSpc>
              </a:pPr>
              <a:r>
                <a:rPr lang="zh-CN" altLang="en-US" sz="2000">
                  <a:solidFill>
                    <a:srgbClr val="000000"/>
                  </a:solidFill>
                  <a:latin typeface="微软雅黑" pitchFamily="34" charset="-122"/>
                  <a:ea typeface="等线"/>
                  <a:cs typeface="等线"/>
                </a:rPr>
                <a:t>征是外向性、行动性和直觉性。具有强烈的兴奋过程和比较弱的抑郁过程，情绪易激动，反应迅速，行动敏捷，暴躁而有力；在语言上，表情上，姿态上都有一种强烈而迅速的情感表现。 </a:t>
              </a:r>
            </a:p>
          </p:txBody>
        </p:sp>
      </p:grpSp>
      <p:pic>
        <p:nvPicPr>
          <p:cNvPr id="12"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par>
                                <p:cTn id="11" presetID="22" presetClass="entr" presetSubtype="8"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6562725" cy="6858000"/>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Calibri" panose="020F0502020204030204" pitchFamily="34" charset="0"/>
            </a:endParaRPr>
          </a:p>
        </p:txBody>
      </p:sp>
      <p:sp>
        <p:nvSpPr>
          <p:cNvPr id="5" name="矩形 4"/>
          <p:cNvSpPr/>
          <p:nvPr/>
        </p:nvSpPr>
        <p:spPr>
          <a:xfrm>
            <a:off x="6200775" y="0"/>
            <a:ext cx="6003925"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Calibri" panose="020F0502020204030204" pitchFamily="34" charset="0"/>
            </a:endParaRPr>
          </a:p>
        </p:txBody>
      </p:sp>
      <p:grpSp>
        <p:nvGrpSpPr>
          <p:cNvPr id="17" name="组合 16"/>
          <p:cNvGrpSpPr>
            <a:grpSpLocks/>
          </p:cNvGrpSpPr>
          <p:nvPr/>
        </p:nvGrpSpPr>
        <p:grpSpPr bwMode="auto">
          <a:xfrm>
            <a:off x="6061075" y="415925"/>
            <a:ext cx="6369050" cy="2949575"/>
            <a:chOff x="6060089" y="0"/>
            <a:chExt cx="5774723" cy="3191790"/>
          </a:xfrm>
        </p:grpSpPr>
        <p:grpSp>
          <p:nvGrpSpPr>
            <p:cNvPr id="32777" name="组合 11"/>
            <p:cNvGrpSpPr>
              <a:grpSpLocks/>
            </p:cNvGrpSpPr>
            <p:nvPr/>
          </p:nvGrpSpPr>
          <p:grpSpPr bwMode="auto">
            <a:xfrm>
              <a:off x="6060089" y="0"/>
              <a:ext cx="5774723" cy="3191790"/>
              <a:chOff x="6000748" y="2185988"/>
              <a:chExt cx="5774723" cy="3191790"/>
            </a:xfrm>
          </p:grpSpPr>
          <p:pic>
            <p:nvPicPr>
              <p:cNvPr id="32779" name="图片 10" descr="素材中国-sccnn.gif"/>
              <p:cNvPicPr>
                <a:picLocks noChangeAspect="1"/>
              </p:cNvPicPr>
              <p:nvPr/>
            </p:nvPicPr>
            <p:blipFill>
              <a:blip r:embed="rId2"/>
              <a:srcRect/>
              <a:stretch>
                <a:fillRect/>
              </a:stretch>
            </p:blipFill>
            <p:spPr bwMode="auto">
              <a:xfrm>
                <a:off x="6000748" y="2185988"/>
                <a:ext cx="5774723" cy="3143250"/>
              </a:xfrm>
              <a:prstGeom prst="rect">
                <a:avLst/>
              </a:prstGeom>
              <a:noFill/>
              <a:ln w="9525">
                <a:noFill/>
                <a:miter lim="800000"/>
                <a:headEnd/>
                <a:tailEnd/>
              </a:ln>
            </p:spPr>
          </p:pic>
          <p:sp>
            <p:nvSpPr>
              <p:cNvPr id="32780" name="TextBox 7"/>
              <p:cNvSpPr txBox="1">
                <a:spLocks noChangeArrowheads="1"/>
              </p:cNvSpPr>
              <p:nvPr/>
            </p:nvSpPr>
            <p:spPr bwMode="auto">
              <a:xfrm>
                <a:off x="6528994" y="3271526"/>
                <a:ext cx="4686565" cy="2106252"/>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en-US" sz="1900" b="1" dirty="0">
                    <a:solidFill>
                      <a:srgbClr val="0000FF"/>
                    </a:solidFill>
                    <a:latin typeface="微软雅黑" pitchFamily="34" charset="-122"/>
                    <a:ea typeface="微软雅黑" pitchFamily="34" charset="-122"/>
                  </a:rPr>
                  <a:t>心理特点：</a:t>
                </a:r>
                <a:r>
                  <a:rPr lang="zh-CN" altLang="zh-CN" dirty="0">
                    <a:ea typeface="微软雅黑" pitchFamily="34" charset="-122"/>
                  </a:rPr>
                  <a:t>活泼好动,善于交际；思维敏 捷；容易接受新鲜事物；情绪情感容易产生也容易变化和消失，容易外露；体验不深刻等。</a:t>
                </a:r>
              </a:p>
              <a:p>
                <a:endParaRPr lang="zh-CN" altLang="en-US" sz="2000" dirty="0">
                  <a:solidFill>
                    <a:srgbClr val="0000FF"/>
                  </a:solidFill>
                  <a:latin typeface="微软雅黑" pitchFamily="34" charset="-122"/>
                  <a:ea typeface="微软雅黑" pitchFamily="34" charset="-122"/>
                </a:endParaRPr>
              </a:p>
              <a:p>
                <a:endParaRPr lang="zh-CN" altLang="en-US" dirty="0">
                  <a:latin typeface="等线"/>
                  <a:ea typeface="等线"/>
                  <a:cs typeface="等线"/>
                </a:endParaRPr>
              </a:p>
            </p:txBody>
          </p:sp>
        </p:grpSp>
        <p:sp>
          <p:nvSpPr>
            <p:cNvPr id="32778" name="TextBox 9"/>
            <p:cNvSpPr txBox="1">
              <a:spLocks noChangeArrowheads="1"/>
            </p:cNvSpPr>
            <p:nvPr/>
          </p:nvSpPr>
          <p:spPr bwMode="auto">
            <a:xfrm>
              <a:off x="6844542" y="601168"/>
              <a:ext cx="4662095" cy="726555"/>
            </a:xfrm>
            <a:prstGeom prst="rect">
              <a:avLst/>
            </a:prstGeom>
            <a:noFill/>
            <a:ln w="9525">
              <a:noFill/>
              <a:miter lim="800000"/>
              <a:headEnd/>
              <a:tailEnd/>
            </a:ln>
          </p:spPr>
          <p:txBody>
            <a:bodyPr>
              <a:spAutoFit/>
            </a:bodyPr>
            <a:lstStyle/>
            <a:p>
              <a:r>
                <a:rPr lang="zh-CN" altLang="en-US" sz="2000" b="1" dirty="0">
                  <a:solidFill>
                    <a:srgbClr val="0000FF"/>
                  </a:solidFill>
                  <a:latin typeface="微软雅黑" pitchFamily="34" charset="-122"/>
                  <a:ea typeface="微软雅黑" pitchFamily="34" charset="-122"/>
                </a:rPr>
                <a:t>代表人物</a:t>
              </a:r>
              <a:r>
                <a:rPr lang="zh-CN" altLang="en-US" sz="2000" b="1" dirty="0" smtClean="0">
                  <a:solidFill>
                    <a:srgbClr val="0000FF"/>
                  </a:solidFill>
                  <a:latin typeface="微软雅黑" pitchFamily="34" charset="-122"/>
                  <a:ea typeface="微软雅黑" pitchFamily="34" charset="-122"/>
                </a:rPr>
                <a:t>：王熙凤</a:t>
              </a:r>
              <a:r>
                <a:rPr lang="en-US" altLang="zh-CN" sz="2000" b="1" dirty="0" smtClean="0">
                  <a:solidFill>
                    <a:srgbClr val="000000"/>
                  </a:solidFill>
                  <a:latin typeface="微软雅黑" pitchFamily="34" charset="-122"/>
                  <a:ea typeface="微软雅黑" pitchFamily="34" charset="-122"/>
                </a:rPr>
                <a:t>——《</a:t>
              </a:r>
              <a:r>
                <a:rPr lang="zh-CN" altLang="en-US" sz="2000" b="1" dirty="0" smtClean="0">
                  <a:solidFill>
                    <a:srgbClr val="000000"/>
                  </a:solidFill>
                  <a:latin typeface="微软雅黑" pitchFamily="34" charset="-122"/>
                  <a:ea typeface="微软雅黑" pitchFamily="34" charset="-122"/>
                </a:rPr>
                <a:t>红楼梦</a:t>
              </a:r>
              <a:r>
                <a:rPr lang="en-US" altLang="zh-CN" sz="2000" b="1" dirty="0" smtClean="0">
                  <a:solidFill>
                    <a:srgbClr val="000000"/>
                  </a:solidFill>
                  <a:latin typeface="微软雅黑" pitchFamily="34" charset="-122"/>
                  <a:ea typeface="微软雅黑" pitchFamily="34" charset="-122"/>
                </a:rPr>
                <a:t>》</a:t>
              </a:r>
              <a:endParaRPr lang="en-US" altLang="zh-CN" sz="2000" b="1" dirty="0">
                <a:solidFill>
                  <a:srgbClr val="000000"/>
                </a:solidFill>
                <a:latin typeface="微软雅黑" pitchFamily="34" charset="-122"/>
                <a:ea typeface="微软雅黑" pitchFamily="34" charset="-122"/>
              </a:endParaRPr>
            </a:p>
            <a:p>
              <a:endParaRPr lang="zh-CN" altLang="en-US" dirty="0">
                <a:latin typeface="等线"/>
                <a:ea typeface="等线"/>
                <a:cs typeface="等线"/>
              </a:endParaRPr>
            </a:p>
          </p:txBody>
        </p:sp>
      </p:grpSp>
      <p:grpSp>
        <p:nvGrpSpPr>
          <p:cNvPr id="16" name="组合 15"/>
          <p:cNvGrpSpPr>
            <a:grpSpLocks/>
          </p:cNvGrpSpPr>
          <p:nvPr/>
        </p:nvGrpSpPr>
        <p:grpSpPr bwMode="auto">
          <a:xfrm>
            <a:off x="6061075" y="3332163"/>
            <a:ext cx="6345238" cy="3244850"/>
            <a:chOff x="6053132" y="2795590"/>
            <a:chExt cx="5774723" cy="4515836"/>
          </a:xfrm>
        </p:grpSpPr>
        <p:pic>
          <p:nvPicPr>
            <p:cNvPr id="32775" name="图片 13" descr="素材中国-sccnn.gif"/>
            <p:cNvPicPr>
              <a:picLocks noChangeAspect="1"/>
            </p:cNvPicPr>
            <p:nvPr/>
          </p:nvPicPr>
          <p:blipFill>
            <a:blip r:embed="rId2"/>
            <a:srcRect/>
            <a:stretch>
              <a:fillRect/>
            </a:stretch>
          </p:blipFill>
          <p:spPr bwMode="auto">
            <a:xfrm>
              <a:off x="6053132" y="2795590"/>
              <a:ext cx="5774723" cy="4119562"/>
            </a:xfrm>
            <a:prstGeom prst="rect">
              <a:avLst/>
            </a:prstGeom>
            <a:noFill/>
            <a:ln w="9525">
              <a:noFill/>
              <a:miter lim="800000"/>
              <a:headEnd/>
              <a:tailEnd/>
            </a:ln>
          </p:spPr>
        </p:pic>
        <p:sp>
          <p:nvSpPr>
            <p:cNvPr id="32776" name="TextBox 8"/>
            <p:cNvSpPr txBox="1">
              <a:spLocks noChangeArrowheads="1"/>
            </p:cNvSpPr>
            <p:nvPr/>
          </p:nvSpPr>
          <p:spPr bwMode="auto">
            <a:xfrm>
              <a:off x="6600698" y="3657054"/>
              <a:ext cx="4485993" cy="3654372"/>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en-US" sz="1900" b="1">
                  <a:solidFill>
                    <a:srgbClr val="0000FF"/>
                  </a:solidFill>
                  <a:latin typeface="微软雅黑" pitchFamily="34" charset="-122"/>
                  <a:ea typeface="微软雅黑" pitchFamily="34" charset="-122"/>
                </a:rPr>
                <a:t>典型表现：</a:t>
              </a:r>
              <a:r>
                <a:rPr lang="zh-CN" altLang="zh-CN">
                  <a:ea typeface="微软雅黑" pitchFamily="34" charset="-122"/>
                </a:rPr>
                <a:t>多血质又称活泼型，敏捷好动，善于交际，在新的环境里不感到拘束。在工作学习上富有精力而效率高，表现出机敏的工作能力，善于适应环境变化。</a:t>
              </a:r>
            </a:p>
            <a:p>
              <a:endParaRPr lang="zh-CN" altLang="zh-CN">
                <a:ea typeface="微软雅黑" pitchFamily="34" charset="-122"/>
              </a:endParaRPr>
            </a:p>
            <a:p>
              <a:pPr>
                <a:lnSpc>
                  <a:spcPts val="2300"/>
                </a:lnSpc>
              </a:pPr>
              <a:endParaRPr lang="zh-CN" altLang="en-US">
                <a:solidFill>
                  <a:srgbClr val="000000"/>
                </a:solidFill>
                <a:latin typeface="微软雅黑" pitchFamily="34" charset="-122"/>
                <a:ea typeface="微软雅黑" pitchFamily="34" charset="-122"/>
              </a:endParaRPr>
            </a:p>
            <a:p>
              <a:endParaRPr lang="zh-CN" altLang="en-US">
                <a:latin typeface="等线"/>
                <a:ea typeface="等线"/>
                <a:cs typeface="等线"/>
              </a:endParaRPr>
            </a:p>
          </p:txBody>
        </p:sp>
      </p:grpSp>
      <p:pic>
        <p:nvPicPr>
          <p:cNvPr id="38915" name="Picture 3"/>
          <p:cNvPicPr>
            <a:picLocks noChangeAspect="1" noChangeArrowheads="1"/>
          </p:cNvPicPr>
          <p:nvPr/>
        </p:nvPicPr>
        <p:blipFill>
          <a:blip r:embed="rId3"/>
          <a:srcRect/>
          <a:stretch>
            <a:fillRect/>
          </a:stretch>
        </p:blipFill>
        <p:spPr bwMode="auto">
          <a:xfrm>
            <a:off x="0" y="0"/>
            <a:ext cx="5748618" cy="6858000"/>
          </a:xfrm>
          <a:prstGeom prst="rect">
            <a:avLst/>
          </a:prstGeom>
          <a:noFill/>
          <a:ln w="9525">
            <a:noFill/>
            <a:miter lim="800000"/>
            <a:headEnd/>
            <a:tailEnd/>
          </a:ln>
          <a:effectLst/>
        </p:spPr>
      </p:pic>
      <p:sp>
        <p:nvSpPr>
          <p:cNvPr id="20" name="TextBox 19"/>
          <p:cNvSpPr txBox="1">
            <a:spLocks noChangeArrowheads="1"/>
          </p:cNvSpPr>
          <p:nvPr/>
        </p:nvSpPr>
        <p:spPr bwMode="auto">
          <a:xfrm>
            <a:off x="849313" y="5743575"/>
            <a:ext cx="4232275" cy="1281113"/>
          </a:xfrm>
          <a:prstGeom prst="rect">
            <a:avLst/>
          </a:prstGeom>
          <a:noFill/>
          <a:ln w="9525">
            <a:noFill/>
            <a:miter lim="800000"/>
            <a:headEnd/>
            <a:tailEnd/>
          </a:ln>
        </p:spPr>
        <p:txBody>
          <a:bodyPr>
            <a:spAutoFit/>
          </a:bodyPr>
          <a:lstStyle/>
          <a:p>
            <a:r>
              <a:rPr lang="zh-CN" altLang="en-US" sz="3000" b="1" dirty="0">
                <a:solidFill>
                  <a:schemeClr val="bg1"/>
                </a:solidFill>
                <a:latin typeface="微软雅黑" pitchFamily="34" charset="-122"/>
                <a:ea typeface="微软雅黑" pitchFamily="34" charset="-122"/>
              </a:rPr>
              <a:t>多血质</a:t>
            </a:r>
            <a:endParaRPr lang="en-US" altLang="zh-CN" sz="3000" b="1" dirty="0">
              <a:solidFill>
                <a:schemeClr val="bg1"/>
              </a:solidFill>
              <a:latin typeface="微软雅黑" pitchFamily="34" charset="-122"/>
              <a:ea typeface="微软雅黑" pitchFamily="34" charset="-122"/>
            </a:endParaRPr>
          </a:p>
          <a:p>
            <a:r>
              <a:rPr lang="en-US" altLang="zh-CN" sz="3000" b="1" dirty="0">
                <a:solidFill>
                  <a:schemeClr val="bg1"/>
                </a:solidFill>
                <a:latin typeface="微软雅黑" pitchFamily="34" charset="-122"/>
                <a:ea typeface="微软雅黑" pitchFamily="34" charset="-122"/>
              </a:rPr>
              <a:t>       </a:t>
            </a:r>
            <a:r>
              <a:rPr lang="en-US" altLang="zh-CN" sz="2600" b="1" dirty="0">
                <a:solidFill>
                  <a:schemeClr val="bg1"/>
                </a:solidFill>
                <a:latin typeface="微软雅黑" pitchFamily="34" charset="-122"/>
                <a:ea typeface="微软雅黑" pitchFamily="34" charset="-122"/>
              </a:rPr>
              <a:t>——</a:t>
            </a:r>
            <a:r>
              <a:rPr lang="zh-CN" altLang="en-US" sz="2600" b="1" dirty="0">
                <a:solidFill>
                  <a:schemeClr val="bg1"/>
                </a:solidFill>
                <a:latin typeface="微软雅黑" pitchFamily="34" charset="-122"/>
                <a:ea typeface="微软雅黑" pitchFamily="34" charset="-122"/>
              </a:rPr>
              <a:t>春天里的一阵风</a:t>
            </a:r>
          </a:p>
          <a:p>
            <a:endParaRPr lang="zh-CN" altLang="en-US" dirty="0">
              <a:latin typeface="等线"/>
              <a:ea typeface="等线"/>
              <a:cs typeface="等线"/>
            </a:endParaRPr>
          </a:p>
        </p:txBody>
      </p:sp>
      <p:pic>
        <p:nvPicPr>
          <p:cNvPr id="14"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8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34" presetClass="entr" presetSubtype="0" fill="hold" grpId="0" nodeType="withEffect">
                                  <p:stCondLst>
                                    <p:cond delay="800"/>
                                  </p:stCondLst>
                                  <p:childTnLst>
                                    <p:set>
                                      <p:cBhvr>
                                        <p:cTn id="12" dur="1" fill="hold">
                                          <p:stCondLst>
                                            <p:cond delay="0"/>
                                          </p:stCondLst>
                                        </p:cTn>
                                        <p:tgtEl>
                                          <p:spTgt spid="20"/>
                                        </p:tgtEl>
                                        <p:attrNameLst>
                                          <p:attrName>style.visibility</p:attrName>
                                        </p:attrNameLst>
                                      </p:cBhvr>
                                      <p:to>
                                        <p:strVal val="visible"/>
                                      </p:to>
                                    </p:set>
                                    <p:anim from="(-#ppt_w/2)" to="(#ppt_x)" calcmode="lin" valueType="num">
                                      <p:cBhvr>
                                        <p:cTn id="13" dur="600" fill="hold">
                                          <p:stCondLst>
                                            <p:cond delay="0"/>
                                          </p:stCondLst>
                                        </p:cTn>
                                        <p:tgtEl>
                                          <p:spTgt spid="20"/>
                                        </p:tgtEl>
                                        <p:attrNameLst>
                                          <p:attrName>ppt_x</p:attrName>
                                        </p:attrNameLst>
                                      </p:cBhvr>
                                    </p:anim>
                                    <p:anim from="0" to="-1.0" calcmode="lin" valueType="num">
                                      <p:cBhvr>
                                        <p:cTn id="14" dur="200" decel="50000" autoRev="1" fill="hold">
                                          <p:stCondLst>
                                            <p:cond delay="600"/>
                                          </p:stCondLst>
                                        </p:cTn>
                                        <p:tgtEl>
                                          <p:spTgt spid="20"/>
                                        </p:tgtEl>
                                        <p:attrNameLst>
                                          <p:attrName>xshear</p:attrName>
                                        </p:attrNameLst>
                                      </p:cBhvr>
                                    </p:anim>
                                    <p:animScale>
                                      <p:cBhvr>
                                        <p:cTn id="15" dur="200" decel="100000" autoRev="1" fill="hold">
                                          <p:stCondLst>
                                            <p:cond delay="600"/>
                                          </p:stCondLst>
                                        </p:cTn>
                                        <p:tgtEl>
                                          <p:spTgt spid="20"/>
                                        </p:tgtEl>
                                      </p:cBhvr>
                                      <p:from x="100000" y="100000"/>
                                      <p:to x="80000" y="100000"/>
                                    </p:animScale>
                                    <p:anim by="(#ppt_h/3+#ppt_w*0.1)" calcmode="lin" valueType="num">
                                      <p:cBhvr additive="sum">
                                        <p:cTn id="16" dur="200" decel="100000" autoRev="1" fill="hold">
                                          <p:stCondLst>
                                            <p:cond delay="600"/>
                                          </p:stCondLst>
                                        </p:cTn>
                                        <p:tgtEl>
                                          <p:spTgt spid="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986338" y="0"/>
            <a:ext cx="7205662" cy="6858000"/>
          </a:xfrm>
          <a:prstGeom prst="rect">
            <a:avLst/>
          </a:prstGeom>
          <a:solidFill>
            <a:srgbClr val="E5B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Calibri" panose="020F0502020204030204" pitchFamily="34" charset="0"/>
            </a:endParaRPr>
          </a:p>
        </p:txBody>
      </p:sp>
      <p:pic>
        <p:nvPicPr>
          <p:cNvPr id="33794" name="Picture 5" descr="904d42b73c79b16e9c4d7405888056e3"/>
          <p:cNvPicPr>
            <a:picLocks noChangeAspect="1" noChangeArrowheads="1"/>
          </p:cNvPicPr>
          <p:nvPr/>
        </p:nvPicPr>
        <p:blipFill>
          <a:blip r:embed="rId2"/>
          <a:srcRect/>
          <a:stretch>
            <a:fillRect/>
          </a:stretch>
        </p:blipFill>
        <p:spPr bwMode="auto">
          <a:xfrm>
            <a:off x="0" y="0"/>
            <a:ext cx="4986338" cy="6877050"/>
          </a:xfrm>
          <a:prstGeom prst="rect">
            <a:avLst/>
          </a:prstGeom>
          <a:noFill/>
          <a:ln w="9525">
            <a:noFill/>
            <a:miter lim="800000"/>
            <a:headEnd/>
            <a:tailEnd/>
          </a:ln>
        </p:spPr>
      </p:pic>
      <p:grpSp>
        <p:nvGrpSpPr>
          <p:cNvPr id="33795" name="组合 13"/>
          <p:cNvGrpSpPr>
            <a:grpSpLocks/>
          </p:cNvGrpSpPr>
          <p:nvPr/>
        </p:nvGrpSpPr>
        <p:grpSpPr bwMode="auto">
          <a:xfrm>
            <a:off x="5191125" y="-298450"/>
            <a:ext cx="7600950" cy="7000875"/>
            <a:chOff x="5191432" y="-298655"/>
            <a:chExt cx="7600643" cy="7000874"/>
          </a:xfrm>
        </p:grpSpPr>
        <p:pic>
          <p:nvPicPr>
            <p:cNvPr id="33802" name="图片 12" descr="333.gif"/>
            <p:cNvPicPr>
              <a:picLocks noChangeAspect="1"/>
            </p:cNvPicPr>
            <p:nvPr/>
          </p:nvPicPr>
          <p:blipFill>
            <a:blip r:embed="rId3"/>
            <a:srcRect/>
            <a:stretch>
              <a:fillRect/>
            </a:stretch>
          </p:blipFill>
          <p:spPr bwMode="auto">
            <a:xfrm>
              <a:off x="5191432" y="-298655"/>
              <a:ext cx="7600643" cy="7000874"/>
            </a:xfrm>
            <a:prstGeom prst="rect">
              <a:avLst/>
            </a:prstGeom>
            <a:noFill/>
            <a:ln w="9525">
              <a:noFill/>
              <a:miter lim="800000"/>
              <a:headEnd/>
              <a:tailEnd/>
            </a:ln>
          </p:spPr>
        </p:pic>
        <p:sp>
          <p:nvSpPr>
            <p:cNvPr id="33803" name="TextBox 9"/>
            <p:cNvSpPr txBox="1">
              <a:spLocks noChangeArrowheads="1"/>
            </p:cNvSpPr>
            <p:nvPr/>
          </p:nvSpPr>
          <p:spPr bwMode="auto">
            <a:xfrm>
              <a:off x="5793484" y="1573538"/>
              <a:ext cx="5832505" cy="1754326"/>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en-US" sz="2000" b="1">
                  <a:solidFill>
                    <a:srgbClr val="0000FF"/>
                  </a:solidFill>
                  <a:latin typeface="微软雅黑" pitchFamily="34" charset="-122"/>
                  <a:ea typeface="微软雅黑" pitchFamily="34" charset="-122"/>
                </a:rPr>
                <a:t>心理特点：</a:t>
              </a:r>
              <a:r>
                <a:rPr lang="zh-CN" altLang="en-US" sz="2000">
                  <a:solidFill>
                    <a:srgbClr val="000000"/>
                  </a:solidFill>
                  <a:latin typeface="微软雅黑" pitchFamily="34" charset="-122"/>
                  <a:ea typeface="微软雅黑" pitchFamily="34" charset="-122"/>
                </a:rPr>
                <a:t>稳重，考虑问题全面；安静，沉默，善于克制自己；善于忍耐。情绪不易外露；注意力稳定而不容易转移。</a:t>
              </a:r>
              <a:endParaRPr lang="zh-CN" altLang="en-US" sz="2000">
                <a:solidFill>
                  <a:srgbClr val="0000FF"/>
                </a:solidFill>
                <a:latin typeface="微软雅黑" pitchFamily="34" charset="-122"/>
                <a:ea typeface="微软雅黑" pitchFamily="34" charset="-122"/>
              </a:endParaRPr>
            </a:p>
            <a:p>
              <a:endParaRPr lang="zh-CN" altLang="en-US">
                <a:latin typeface="等线"/>
                <a:ea typeface="等线"/>
                <a:cs typeface="等线"/>
              </a:endParaRPr>
            </a:p>
          </p:txBody>
        </p:sp>
        <p:sp>
          <p:nvSpPr>
            <p:cNvPr id="33804" name="TextBox 10"/>
            <p:cNvSpPr txBox="1">
              <a:spLocks noChangeArrowheads="1"/>
            </p:cNvSpPr>
            <p:nvPr/>
          </p:nvSpPr>
          <p:spPr bwMode="auto">
            <a:xfrm>
              <a:off x="5786394" y="3290889"/>
              <a:ext cx="5970218" cy="3139321"/>
            </a:xfrm>
            <a:prstGeom prst="rect">
              <a:avLst/>
            </a:prstGeom>
            <a:noFill/>
            <a:ln w="9525">
              <a:noFill/>
              <a:miter lim="800000"/>
              <a:headEnd/>
              <a:tailEnd/>
            </a:ln>
          </p:spPr>
          <p:txBody>
            <a:bodyPr>
              <a:spAutoFit/>
            </a:bodyPr>
            <a:lstStyle/>
            <a:p>
              <a:pPr>
                <a:lnSpc>
                  <a:spcPct val="150000"/>
                </a:lnSpc>
                <a:buFont typeface="Wingdings" pitchFamily="2" charset="2"/>
                <a:buChar char="u"/>
              </a:pPr>
              <a:r>
                <a:rPr lang="zh-CN" altLang="en-US" sz="2000" b="1">
                  <a:solidFill>
                    <a:srgbClr val="0000FF"/>
                  </a:solidFill>
                  <a:latin typeface="微软雅黑" pitchFamily="34" charset="-122"/>
                  <a:ea typeface="微软雅黑" pitchFamily="34" charset="-122"/>
                </a:rPr>
                <a:t>典型表现：</a:t>
              </a:r>
              <a:r>
                <a:rPr lang="zh-CN" altLang="en-US" sz="2000">
                  <a:solidFill>
                    <a:srgbClr val="000000"/>
                  </a:solidFill>
                  <a:latin typeface="微软雅黑" pitchFamily="34" charset="-122"/>
                  <a:ea typeface="微软雅黑" pitchFamily="34" charset="-122"/>
                </a:rPr>
                <a:t>这种人又称为安静型。粘液质的人行动缓慢而沉着，严格恪守既定的生活秩序和工作制度，不为无所谓的动因而分心。态度持重，交际适度，不作空泛的清谈，情感上不易激动，不易发脾气，也不易流露情感，能自治，也不常常显露自己的才能。 </a:t>
              </a:r>
            </a:p>
            <a:p>
              <a:endParaRPr lang="zh-CN" altLang="en-US">
                <a:latin typeface="等线"/>
                <a:ea typeface="等线"/>
                <a:cs typeface="等线"/>
              </a:endParaRPr>
            </a:p>
          </p:txBody>
        </p:sp>
        <p:sp>
          <p:nvSpPr>
            <p:cNvPr id="33805" name="TextBox 11"/>
            <p:cNvSpPr txBox="1">
              <a:spLocks noChangeArrowheads="1"/>
            </p:cNvSpPr>
            <p:nvPr/>
          </p:nvSpPr>
          <p:spPr bwMode="auto">
            <a:xfrm>
              <a:off x="5722838" y="977540"/>
              <a:ext cx="5589176" cy="738664"/>
            </a:xfrm>
            <a:prstGeom prst="rect">
              <a:avLst/>
            </a:prstGeom>
            <a:noFill/>
            <a:ln w="9525">
              <a:noFill/>
              <a:miter lim="800000"/>
              <a:headEnd/>
              <a:tailEnd/>
            </a:ln>
          </p:spPr>
          <p:txBody>
            <a:bodyPr>
              <a:spAutoFit/>
            </a:bodyPr>
            <a:lstStyle/>
            <a:p>
              <a:r>
                <a:rPr lang="zh-CN" altLang="en-US" sz="2400" b="1">
                  <a:solidFill>
                    <a:srgbClr val="0000FF"/>
                  </a:solidFill>
                  <a:latin typeface="微软雅黑" pitchFamily="34" charset="-122"/>
                  <a:ea typeface="微软雅黑" pitchFamily="34" charset="-122"/>
                </a:rPr>
                <a:t>代表人物：郭靖 </a:t>
              </a:r>
              <a:r>
                <a:rPr lang="en-US" altLang="zh-CN" sz="2400" b="1">
                  <a:solidFill>
                    <a:srgbClr val="0000FF"/>
                  </a:solidFill>
                  <a:latin typeface="微软雅黑" pitchFamily="34" charset="-122"/>
                  <a:ea typeface="微软雅黑" pitchFamily="34" charset="-122"/>
                </a:rPr>
                <a:t>——《</a:t>
              </a:r>
              <a:r>
                <a:rPr lang="zh-CN" altLang="en-US" sz="2400" b="1">
                  <a:solidFill>
                    <a:srgbClr val="0000FF"/>
                  </a:solidFill>
                  <a:latin typeface="微软雅黑" pitchFamily="34" charset="-122"/>
                  <a:ea typeface="微软雅黑" pitchFamily="34" charset="-122"/>
                </a:rPr>
                <a:t>射雕英雄传</a:t>
              </a:r>
              <a:r>
                <a:rPr lang="en-US" altLang="zh-CN" sz="2400" b="1">
                  <a:solidFill>
                    <a:srgbClr val="0000FF"/>
                  </a:solidFill>
                  <a:latin typeface="微软雅黑" pitchFamily="34" charset="-122"/>
                  <a:ea typeface="微软雅黑" pitchFamily="34" charset="-122"/>
                </a:rPr>
                <a:t>》</a:t>
              </a:r>
            </a:p>
            <a:p>
              <a:endParaRPr lang="zh-CN" altLang="en-US">
                <a:latin typeface="等线"/>
                <a:ea typeface="等线"/>
                <a:cs typeface="等线"/>
              </a:endParaRPr>
            </a:p>
          </p:txBody>
        </p:sp>
      </p:grpSp>
      <p:grpSp>
        <p:nvGrpSpPr>
          <p:cNvPr id="25" name="组合 24"/>
          <p:cNvGrpSpPr>
            <a:grpSpLocks/>
          </p:cNvGrpSpPr>
          <p:nvPr/>
        </p:nvGrpSpPr>
        <p:grpSpPr bwMode="auto">
          <a:xfrm>
            <a:off x="-117475" y="309563"/>
            <a:ext cx="1430338" cy="5927725"/>
            <a:chOff x="-117984" y="309730"/>
            <a:chExt cx="1430603" cy="5928348"/>
          </a:xfrm>
        </p:grpSpPr>
        <p:sp>
          <p:nvSpPr>
            <p:cNvPr id="20" name="TextBox 19"/>
            <p:cNvSpPr txBox="1"/>
            <p:nvPr/>
          </p:nvSpPr>
          <p:spPr>
            <a:xfrm>
              <a:off x="-117984" y="1425859"/>
              <a:ext cx="1062235" cy="4812219"/>
            </a:xfrm>
            <a:prstGeom prst="rect">
              <a:avLst/>
            </a:prstGeom>
            <a:noFill/>
          </p:spPr>
          <p:txBody>
            <a:bodyPr vert="eaVert">
              <a:spAutoFit/>
            </a:bodyPr>
            <a:lstStyle/>
            <a:p>
              <a:pPr fontAlgn="auto">
                <a:lnSpc>
                  <a:spcPct val="150000"/>
                </a:lnSpc>
                <a:spcBef>
                  <a:spcPts val="0"/>
                </a:spcBef>
                <a:spcAft>
                  <a:spcPts val="0"/>
                </a:spcAft>
                <a:defRPr/>
              </a:pPr>
              <a:r>
                <a:rPr lang="en-US" altLang="zh-CN" sz="2600" b="1" dirty="0">
                  <a:solidFill>
                    <a:schemeClr val="accent6">
                      <a:lumMod val="20000"/>
                      <a:lumOff val="80000"/>
                    </a:schemeClr>
                  </a:solidFill>
                  <a:latin typeface="微软雅黑" pitchFamily="34" charset="-122"/>
                  <a:ea typeface="微软雅黑" pitchFamily="34" charset="-122"/>
                </a:rPr>
                <a:t>——</a:t>
              </a:r>
              <a:r>
                <a:rPr lang="zh-CN" altLang="en-US" sz="2600" b="1" dirty="0">
                  <a:solidFill>
                    <a:schemeClr val="accent6">
                      <a:lumMod val="20000"/>
                      <a:lumOff val="80000"/>
                    </a:schemeClr>
                  </a:solidFill>
                  <a:latin typeface="微软雅黑" pitchFamily="34" charset="-122"/>
                  <a:ea typeface="微软雅黑" pitchFamily="34" charset="-122"/>
                </a:rPr>
                <a:t>冬天里的一场雪</a:t>
              </a:r>
            </a:p>
            <a:p>
              <a:pPr fontAlgn="auto">
                <a:spcBef>
                  <a:spcPts val="0"/>
                </a:spcBef>
                <a:spcAft>
                  <a:spcPts val="0"/>
                </a:spcAft>
                <a:defRPr/>
              </a:pPr>
              <a:endParaRPr lang="zh-CN" altLang="en-US" dirty="0">
                <a:latin typeface="+mn-lt"/>
                <a:ea typeface="+mn-ea"/>
              </a:endParaRPr>
            </a:p>
          </p:txBody>
        </p:sp>
        <p:grpSp>
          <p:nvGrpSpPr>
            <p:cNvPr id="33798" name="组合 23"/>
            <p:cNvGrpSpPr>
              <a:grpSpLocks/>
            </p:cNvGrpSpPr>
            <p:nvPr/>
          </p:nvGrpSpPr>
          <p:grpSpPr bwMode="auto">
            <a:xfrm>
              <a:off x="648943" y="309730"/>
              <a:ext cx="663676" cy="1615895"/>
              <a:chOff x="1135627" y="825910"/>
              <a:chExt cx="663676" cy="1615895"/>
            </a:xfrm>
          </p:grpSpPr>
          <p:sp>
            <p:nvSpPr>
              <p:cNvPr id="33799" name="TextBox 15"/>
              <p:cNvSpPr txBox="1">
                <a:spLocks noChangeArrowheads="1"/>
              </p:cNvSpPr>
              <p:nvPr/>
            </p:nvSpPr>
            <p:spPr bwMode="auto">
              <a:xfrm>
                <a:off x="1152972" y="825910"/>
                <a:ext cx="646331" cy="575187"/>
              </a:xfrm>
              <a:prstGeom prst="rect">
                <a:avLst/>
              </a:prstGeom>
              <a:noFill/>
              <a:ln w="9525">
                <a:noFill/>
                <a:miter lim="800000"/>
                <a:headEnd/>
                <a:tailEnd/>
              </a:ln>
            </p:spPr>
            <p:txBody>
              <a:bodyPr vert="eaVert">
                <a:spAutoFit/>
              </a:bodyPr>
              <a:lstStyle/>
              <a:p>
                <a:r>
                  <a:rPr lang="zh-CN" altLang="en-US" sz="3000" b="1">
                    <a:solidFill>
                      <a:schemeClr val="bg1"/>
                    </a:solidFill>
                    <a:latin typeface="微软雅黑" pitchFamily="34" charset="-122"/>
                    <a:ea typeface="微软雅黑" pitchFamily="34" charset="-122"/>
                  </a:rPr>
                  <a:t>粘</a:t>
                </a:r>
                <a:r>
                  <a:rPr lang="zh-CN" altLang="en-US" sz="3000" b="1">
                    <a:latin typeface="微软雅黑" pitchFamily="34" charset="-122"/>
                    <a:ea typeface="微软雅黑" pitchFamily="34" charset="-122"/>
                  </a:rPr>
                  <a:t> </a:t>
                </a:r>
              </a:p>
            </p:txBody>
          </p:sp>
          <p:sp>
            <p:nvSpPr>
              <p:cNvPr id="33800" name="TextBox 17"/>
              <p:cNvSpPr txBox="1">
                <a:spLocks noChangeArrowheads="1"/>
              </p:cNvSpPr>
              <p:nvPr/>
            </p:nvSpPr>
            <p:spPr bwMode="auto">
              <a:xfrm>
                <a:off x="1135627" y="1312611"/>
                <a:ext cx="569387" cy="553998"/>
              </a:xfrm>
              <a:prstGeom prst="rect">
                <a:avLst/>
              </a:prstGeom>
              <a:noFill/>
              <a:ln w="9525">
                <a:noFill/>
                <a:miter lim="800000"/>
                <a:headEnd/>
                <a:tailEnd/>
              </a:ln>
            </p:spPr>
            <p:txBody>
              <a:bodyPr wrap="none">
                <a:spAutoFit/>
              </a:bodyPr>
              <a:lstStyle/>
              <a:p>
                <a:r>
                  <a:rPr lang="zh-CN" altLang="en-US" sz="3000" b="1">
                    <a:solidFill>
                      <a:schemeClr val="bg1"/>
                    </a:solidFill>
                    <a:latin typeface="微软雅黑" pitchFamily="34" charset="-122"/>
                    <a:ea typeface="微软雅黑" pitchFamily="34" charset="-122"/>
                  </a:rPr>
                  <a:t>液</a:t>
                </a:r>
              </a:p>
            </p:txBody>
          </p:sp>
          <p:sp>
            <p:nvSpPr>
              <p:cNvPr id="33801" name="TextBox 18"/>
              <p:cNvSpPr txBox="1">
                <a:spLocks noChangeArrowheads="1"/>
              </p:cNvSpPr>
              <p:nvPr/>
            </p:nvSpPr>
            <p:spPr bwMode="auto">
              <a:xfrm>
                <a:off x="1150382" y="1887807"/>
                <a:ext cx="569387" cy="553998"/>
              </a:xfrm>
              <a:prstGeom prst="rect">
                <a:avLst/>
              </a:prstGeom>
              <a:noFill/>
              <a:ln w="9525">
                <a:noFill/>
                <a:miter lim="800000"/>
                <a:headEnd/>
                <a:tailEnd/>
              </a:ln>
            </p:spPr>
            <p:txBody>
              <a:bodyPr wrap="none">
                <a:spAutoFit/>
              </a:bodyPr>
              <a:lstStyle/>
              <a:p>
                <a:r>
                  <a:rPr lang="zh-CN" altLang="en-US" sz="3000" b="1">
                    <a:solidFill>
                      <a:schemeClr val="bg1"/>
                    </a:solidFill>
                    <a:latin typeface="微软雅黑" pitchFamily="34" charset="-122"/>
                    <a:ea typeface="微软雅黑" pitchFamily="34" charset="-122"/>
                  </a:rPr>
                  <a:t>质</a:t>
                </a:r>
              </a:p>
            </p:txBody>
          </p:sp>
        </p:grpSp>
      </p:grpSp>
      <p:pic>
        <p:nvPicPr>
          <p:cNvPr id="15"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6548438" cy="685800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Calibri" panose="020F0502020204030204" pitchFamily="34" charset="0"/>
            </a:endParaRPr>
          </a:p>
        </p:txBody>
      </p:sp>
      <p:pic>
        <p:nvPicPr>
          <p:cNvPr id="34818" name="Picture 5" descr="000150237edb063aef7a7b356afb61c0"/>
          <p:cNvPicPr>
            <a:picLocks noChangeAspect="1" noChangeArrowheads="1"/>
          </p:cNvPicPr>
          <p:nvPr/>
        </p:nvPicPr>
        <p:blipFill>
          <a:blip r:embed="rId2"/>
          <a:srcRect/>
          <a:stretch>
            <a:fillRect/>
          </a:stretch>
        </p:blipFill>
        <p:spPr bwMode="auto">
          <a:xfrm>
            <a:off x="6543675" y="0"/>
            <a:ext cx="6096000" cy="6858000"/>
          </a:xfrm>
          <a:prstGeom prst="rect">
            <a:avLst/>
          </a:prstGeom>
          <a:noFill/>
          <a:ln w="9525">
            <a:noFill/>
            <a:miter lim="800000"/>
            <a:headEnd/>
            <a:tailEnd/>
          </a:ln>
        </p:spPr>
      </p:pic>
      <p:sp>
        <p:nvSpPr>
          <p:cNvPr id="20" name="TextBox 19"/>
          <p:cNvSpPr txBox="1">
            <a:spLocks noChangeArrowheads="1"/>
          </p:cNvSpPr>
          <p:nvPr/>
        </p:nvSpPr>
        <p:spPr bwMode="auto">
          <a:xfrm>
            <a:off x="6886575" y="5775325"/>
            <a:ext cx="4913313" cy="1220788"/>
          </a:xfrm>
          <a:prstGeom prst="rect">
            <a:avLst/>
          </a:prstGeom>
          <a:noFill/>
          <a:ln w="9525">
            <a:noFill/>
            <a:miter lim="800000"/>
            <a:headEnd/>
            <a:tailEnd/>
          </a:ln>
        </p:spPr>
        <p:txBody>
          <a:bodyPr>
            <a:spAutoFit/>
          </a:bodyPr>
          <a:lstStyle/>
          <a:p>
            <a:r>
              <a:rPr lang="zh-CN" altLang="en-US" sz="3000" b="1">
                <a:solidFill>
                  <a:schemeClr val="bg1"/>
                </a:solidFill>
                <a:latin typeface="微软雅黑" pitchFamily="34" charset="-122"/>
                <a:ea typeface="微软雅黑" pitchFamily="34" charset="-122"/>
              </a:rPr>
              <a:t>抑郁质</a:t>
            </a:r>
            <a:endParaRPr lang="en-US" altLang="zh-CN" sz="3000" b="1">
              <a:solidFill>
                <a:schemeClr val="bg1"/>
              </a:solidFill>
              <a:latin typeface="微软雅黑" pitchFamily="34" charset="-122"/>
              <a:ea typeface="微软雅黑" pitchFamily="34" charset="-122"/>
            </a:endParaRPr>
          </a:p>
          <a:p>
            <a:r>
              <a:rPr lang="en-US" altLang="zh-CN" sz="2600" b="1">
                <a:solidFill>
                  <a:schemeClr val="bg1"/>
                </a:solidFill>
                <a:latin typeface="微软雅黑" pitchFamily="34" charset="-122"/>
                <a:ea typeface="微软雅黑" pitchFamily="34" charset="-122"/>
              </a:rPr>
              <a:t>        ——</a:t>
            </a:r>
            <a:r>
              <a:rPr lang="zh-CN" altLang="en-US" sz="2600" b="1">
                <a:solidFill>
                  <a:schemeClr val="bg1"/>
                </a:solidFill>
                <a:latin typeface="微软雅黑" pitchFamily="34" charset="-122"/>
                <a:ea typeface="微软雅黑" pitchFamily="34" charset="-122"/>
              </a:rPr>
              <a:t>秋风中的一片落叶</a:t>
            </a:r>
          </a:p>
          <a:p>
            <a:endParaRPr lang="zh-CN" altLang="en-US">
              <a:latin typeface="等线"/>
              <a:ea typeface="等线"/>
              <a:cs typeface="等线"/>
            </a:endParaRPr>
          </a:p>
        </p:txBody>
      </p:sp>
      <p:pic>
        <p:nvPicPr>
          <p:cNvPr id="34820" name="图片 7" descr="55.gif"/>
          <p:cNvPicPr>
            <a:picLocks noChangeAspect="1"/>
          </p:cNvPicPr>
          <p:nvPr/>
        </p:nvPicPr>
        <p:blipFill>
          <a:blip r:embed="rId3"/>
          <a:srcRect/>
          <a:stretch>
            <a:fillRect/>
          </a:stretch>
        </p:blipFill>
        <p:spPr bwMode="auto">
          <a:xfrm>
            <a:off x="363538" y="-103188"/>
            <a:ext cx="5521325" cy="7653338"/>
          </a:xfrm>
          <a:prstGeom prst="rect">
            <a:avLst/>
          </a:prstGeom>
          <a:noFill/>
          <a:ln w="9525">
            <a:noFill/>
            <a:miter lim="800000"/>
            <a:headEnd/>
            <a:tailEnd/>
          </a:ln>
        </p:spPr>
      </p:pic>
      <p:sp>
        <p:nvSpPr>
          <p:cNvPr id="22" name="TextBox 21"/>
          <p:cNvSpPr txBox="1"/>
          <p:nvPr/>
        </p:nvSpPr>
        <p:spPr>
          <a:xfrm>
            <a:off x="927100" y="1108075"/>
            <a:ext cx="4264025" cy="5083175"/>
          </a:xfrm>
          <a:prstGeom prst="rect">
            <a:avLst/>
          </a:prstGeom>
          <a:noFill/>
        </p:spPr>
        <p:txBody>
          <a:bodyPr>
            <a:spAutoFit/>
          </a:bodyPr>
          <a:lstStyle/>
          <a:p>
            <a:pPr fontAlgn="auto">
              <a:spcBef>
                <a:spcPts val="0"/>
              </a:spcBef>
              <a:spcAft>
                <a:spcPts val="0"/>
              </a:spcAft>
              <a:defRPr/>
            </a:pPr>
            <a:r>
              <a:rPr lang="zh-CN" altLang="en-US" sz="2200" b="1" dirty="0">
                <a:solidFill>
                  <a:srgbClr val="C00000"/>
                </a:solidFill>
                <a:latin typeface="微软雅黑" pitchFamily="34" charset="-122"/>
                <a:ea typeface="微软雅黑" pitchFamily="34" charset="-122"/>
              </a:rPr>
              <a:t>代表人物：</a:t>
            </a:r>
            <a:r>
              <a:rPr lang="zh-CN" altLang="en-US" sz="2200" b="1" dirty="0">
                <a:solidFill>
                  <a:srgbClr val="FF0000"/>
                </a:solidFill>
                <a:latin typeface="微软雅黑" pitchFamily="34" charset="-122"/>
                <a:ea typeface="微软雅黑" pitchFamily="34" charset="-122"/>
              </a:rPr>
              <a:t>林黛玉</a:t>
            </a:r>
            <a:r>
              <a:rPr lang="en-US" altLang="zh-CN" sz="2200" b="1" dirty="0">
                <a:solidFill>
                  <a:srgbClr val="FF0000"/>
                </a:solidFill>
                <a:latin typeface="微软雅黑" pitchFamily="34" charset="-122"/>
                <a:ea typeface="微软雅黑" pitchFamily="34" charset="-122"/>
              </a:rPr>
              <a:t>——《</a:t>
            </a:r>
            <a:r>
              <a:rPr lang="zh-CN" altLang="en-US" sz="2200" b="1" dirty="0">
                <a:solidFill>
                  <a:srgbClr val="FF0000"/>
                </a:solidFill>
                <a:latin typeface="微软雅黑" pitchFamily="34" charset="-122"/>
                <a:ea typeface="微软雅黑" pitchFamily="34" charset="-122"/>
              </a:rPr>
              <a:t>红楼梦</a:t>
            </a:r>
            <a:r>
              <a:rPr lang="en-US" altLang="zh-CN" sz="2200" b="1" dirty="0">
                <a:solidFill>
                  <a:srgbClr val="FF0000"/>
                </a:solidFill>
                <a:latin typeface="微软雅黑" pitchFamily="34" charset="-122"/>
                <a:ea typeface="微软雅黑" pitchFamily="34" charset="-122"/>
              </a:rPr>
              <a:t>》</a:t>
            </a:r>
          </a:p>
          <a:p>
            <a:pPr fontAlgn="auto">
              <a:spcBef>
                <a:spcPts val="0"/>
              </a:spcBef>
              <a:spcAft>
                <a:spcPts val="0"/>
              </a:spcAft>
              <a:defRPr/>
            </a:pPr>
            <a:endParaRPr lang="en-US" altLang="zh-CN" sz="2000" dirty="0">
              <a:solidFill>
                <a:srgbClr val="0000FF"/>
              </a:solidFill>
              <a:latin typeface="微软雅黑" pitchFamily="34" charset="-122"/>
              <a:ea typeface="微软雅黑" pitchFamily="34" charset="-122"/>
            </a:endParaRPr>
          </a:p>
          <a:p>
            <a:pPr fontAlgn="auto">
              <a:lnSpc>
                <a:spcPct val="150000"/>
              </a:lnSpc>
              <a:spcBef>
                <a:spcPts val="0"/>
              </a:spcBef>
              <a:spcAft>
                <a:spcPts val="0"/>
              </a:spcAft>
              <a:buFont typeface="Wingdings" pitchFamily="2" charset="2"/>
              <a:buChar char="u"/>
              <a:defRPr/>
            </a:pPr>
            <a:r>
              <a:rPr lang="zh-CN" altLang="en-US" sz="2100" b="1" dirty="0">
                <a:solidFill>
                  <a:srgbClr val="FF0000"/>
                </a:solidFill>
                <a:latin typeface="微软雅黑" pitchFamily="34" charset="-122"/>
                <a:ea typeface="微软雅黑" pitchFamily="34" charset="-122"/>
              </a:rPr>
              <a:t>心理特点：</a:t>
            </a:r>
            <a:r>
              <a:rPr lang="zh-CN" altLang="en-US" sz="2100" dirty="0">
                <a:solidFill>
                  <a:schemeClr val="accent2">
                    <a:lumMod val="50000"/>
                  </a:schemeClr>
                </a:solidFill>
                <a:latin typeface="微软雅黑" pitchFamily="34" charset="-122"/>
                <a:ea typeface="微软雅黑" pitchFamily="34" charset="-122"/>
              </a:rPr>
              <a:t>抑郁质的人为人小心谨慎，思考透彻，在困难面前容易优柔寡断。 </a:t>
            </a:r>
            <a:endParaRPr lang="en-US" altLang="zh-CN" sz="2100" dirty="0">
              <a:solidFill>
                <a:schemeClr val="accent2">
                  <a:lumMod val="50000"/>
                </a:schemeClr>
              </a:solidFill>
              <a:latin typeface="微软雅黑" pitchFamily="34" charset="-122"/>
              <a:ea typeface="微软雅黑" pitchFamily="34" charset="-122"/>
            </a:endParaRPr>
          </a:p>
          <a:p>
            <a:pPr fontAlgn="auto">
              <a:lnSpc>
                <a:spcPts val="3100"/>
              </a:lnSpc>
              <a:spcBef>
                <a:spcPts val="0"/>
              </a:spcBef>
              <a:spcAft>
                <a:spcPts val="0"/>
              </a:spcAft>
              <a:defRPr/>
            </a:pPr>
            <a:endParaRPr lang="zh-CN" altLang="en-US" sz="2100" dirty="0">
              <a:solidFill>
                <a:schemeClr val="accent2">
                  <a:lumMod val="50000"/>
                </a:schemeClr>
              </a:solidFill>
              <a:latin typeface="微软雅黑" pitchFamily="34" charset="-122"/>
              <a:ea typeface="微软雅黑" pitchFamily="34" charset="-122"/>
            </a:endParaRPr>
          </a:p>
          <a:p>
            <a:pPr fontAlgn="auto">
              <a:lnSpc>
                <a:spcPct val="150000"/>
              </a:lnSpc>
              <a:spcBef>
                <a:spcPts val="0"/>
              </a:spcBef>
              <a:spcAft>
                <a:spcPts val="0"/>
              </a:spcAft>
              <a:buFont typeface="Wingdings" pitchFamily="2" charset="2"/>
              <a:buChar char="u"/>
              <a:defRPr/>
            </a:pPr>
            <a:r>
              <a:rPr lang="zh-CN" altLang="en-US" sz="2100" b="1" dirty="0">
                <a:solidFill>
                  <a:srgbClr val="FF0000"/>
                </a:solidFill>
                <a:latin typeface="微软雅黑" pitchFamily="34" charset="-122"/>
                <a:ea typeface="微软雅黑" pitchFamily="34" charset="-122"/>
              </a:rPr>
              <a:t>典型表现：</a:t>
            </a:r>
            <a:r>
              <a:rPr lang="zh-CN" altLang="en-US" sz="2100" dirty="0">
                <a:solidFill>
                  <a:schemeClr val="accent2">
                    <a:lumMod val="50000"/>
                  </a:schemeClr>
                </a:solidFill>
                <a:latin typeface="微软雅黑" pitchFamily="34" charset="-122"/>
                <a:ea typeface="微软雅黑" pitchFamily="34" charset="-122"/>
              </a:rPr>
              <a:t>抑郁质的人一般表现为行为孤僻、不太合群、观察细致、非常敏感、表情腼腆、多愁善感、行动迟缓、优柔寡断，具有明显的内倾性。</a:t>
            </a:r>
            <a:r>
              <a:rPr lang="zh-CN" altLang="en-US" sz="2400" b="1" dirty="0">
                <a:solidFill>
                  <a:schemeClr val="accent2">
                    <a:lumMod val="50000"/>
                  </a:schemeClr>
                </a:solidFill>
                <a:latin typeface="黑体" pitchFamily="2" charset="-122"/>
                <a:ea typeface="黑体" pitchFamily="2" charset="-122"/>
              </a:rPr>
              <a:t> </a:t>
            </a:r>
          </a:p>
        </p:txBody>
      </p:sp>
      <p:pic>
        <p:nvPicPr>
          <p:cNvPr id="7"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流程图: 手动输入 3"/>
          <p:cNvSpPr/>
          <p:nvPr/>
        </p:nvSpPr>
        <p:spPr>
          <a:xfrm rot="5400000">
            <a:off x="-39687" y="23812"/>
            <a:ext cx="6858000" cy="6778625"/>
          </a:xfrm>
          <a:prstGeom prst="flowChartManualInput">
            <a:avLst/>
          </a:prstGeom>
          <a:solidFill>
            <a:srgbClr val="E2E6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6" name="椭圆 5"/>
          <p:cNvSpPr/>
          <p:nvPr/>
        </p:nvSpPr>
        <p:spPr>
          <a:xfrm>
            <a:off x="9101138" y="0"/>
            <a:ext cx="1206500" cy="1206500"/>
          </a:xfrm>
          <a:prstGeom prst="ellipse">
            <a:avLst/>
          </a:prstGeom>
          <a:solidFill>
            <a:srgbClr val="E2E6C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Calibri" panose="020F0502020204030204" pitchFamily="34" charset="0"/>
            </a:endParaRPr>
          </a:p>
        </p:txBody>
      </p:sp>
      <p:sp>
        <p:nvSpPr>
          <p:cNvPr id="5" name="椭圆 4"/>
          <p:cNvSpPr/>
          <p:nvPr/>
        </p:nvSpPr>
        <p:spPr>
          <a:xfrm>
            <a:off x="7272338" y="2463800"/>
            <a:ext cx="1676400" cy="1676400"/>
          </a:xfrm>
          <a:prstGeom prst="ellipse">
            <a:avLst/>
          </a:prstGeom>
          <a:solidFill>
            <a:srgbClr val="994C5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Calibri" panose="020F0502020204030204" pitchFamily="34" charset="0"/>
            </a:endParaRPr>
          </a:p>
        </p:txBody>
      </p:sp>
      <p:sp>
        <p:nvSpPr>
          <p:cNvPr id="7" name="椭圆 6"/>
          <p:cNvSpPr/>
          <p:nvPr/>
        </p:nvSpPr>
        <p:spPr>
          <a:xfrm>
            <a:off x="10079038" y="4521200"/>
            <a:ext cx="1301750" cy="1301750"/>
          </a:xfrm>
          <a:prstGeom prst="ellipse">
            <a:avLst/>
          </a:prstGeom>
          <a:solidFill>
            <a:srgbClr val="D9742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Calibri" panose="020F0502020204030204" pitchFamily="34" charset="0"/>
            </a:endParaRPr>
          </a:p>
        </p:txBody>
      </p:sp>
      <p:sp>
        <p:nvSpPr>
          <p:cNvPr id="12" name="椭圆 11"/>
          <p:cNvSpPr/>
          <p:nvPr/>
        </p:nvSpPr>
        <p:spPr>
          <a:xfrm>
            <a:off x="8021638" y="5594350"/>
            <a:ext cx="927100" cy="927100"/>
          </a:xfrm>
          <a:prstGeom prst="ellipse">
            <a:avLst/>
          </a:prstGeom>
          <a:solidFill>
            <a:srgbClr val="E5B3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 name="圆角矩形 1"/>
          <p:cNvSpPr/>
          <p:nvPr/>
        </p:nvSpPr>
        <p:spPr>
          <a:xfrm>
            <a:off x="509588" y="442913"/>
            <a:ext cx="3201987" cy="674687"/>
          </a:xfrm>
          <a:prstGeom prst="roundRect">
            <a:avLst>
              <a:gd name="adj" fmla="val 50000"/>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dirty="0" smtClean="0">
                <a:latin typeface="微软雅黑" pitchFamily="34" charset="-122"/>
                <a:ea typeface="微软雅黑" pitchFamily="34" charset="-122"/>
              </a:rPr>
              <a:t>课后测试</a:t>
            </a:r>
            <a:endParaRPr lang="zh-CN" altLang="en-US" sz="3200" dirty="0">
              <a:latin typeface="微软雅黑" pitchFamily="34" charset="-122"/>
              <a:ea typeface="微软雅黑" pitchFamily="34" charset="-122"/>
            </a:endParaRPr>
          </a:p>
        </p:txBody>
      </p:sp>
      <p:sp>
        <p:nvSpPr>
          <p:cNvPr id="35859" name="文本框 12"/>
          <p:cNvSpPr txBox="1">
            <a:spLocks noChangeArrowheads="1"/>
          </p:cNvSpPr>
          <p:nvPr/>
        </p:nvSpPr>
        <p:spPr bwMode="auto">
          <a:xfrm>
            <a:off x="885825" y="5270500"/>
            <a:ext cx="5224463" cy="1212850"/>
          </a:xfrm>
          <a:prstGeom prst="rect">
            <a:avLst/>
          </a:prstGeom>
          <a:noFill/>
          <a:ln w="9525">
            <a:noFill/>
            <a:miter lim="800000"/>
            <a:headEnd/>
            <a:tailEnd/>
          </a:ln>
        </p:spPr>
        <p:txBody>
          <a:bodyPr>
            <a:spAutoFit/>
          </a:bodyPr>
          <a:lstStyle/>
          <a:p>
            <a:pPr>
              <a:lnSpc>
                <a:spcPts val="3000"/>
              </a:lnSpc>
            </a:pPr>
            <a:r>
              <a:rPr lang="zh-CN" altLang="en-US" sz="2000" b="1">
                <a:solidFill>
                  <a:srgbClr val="C0504D"/>
                </a:solidFill>
                <a:latin typeface="微软雅黑" pitchFamily="34" charset="-122"/>
                <a:ea typeface="微软雅黑" pitchFamily="34" charset="-122"/>
              </a:rPr>
              <a:t>       在现实生活中，只有极少数人具有上述四种典型形态的气质类型，大多数人都是中间型或混合型气质类型的人。</a:t>
            </a:r>
            <a:r>
              <a:rPr lang="zh-CN" altLang="en-US" sz="2000">
                <a:solidFill>
                  <a:srgbClr val="C0504D"/>
                </a:solidFill>
                <a:latin typeface="等线"/>
              </a:rPr>
              <a:t> </a:t>
            </a:r>
          </a:p>
        </p:txBody>
      </p:sp>
      <p:graphicFrame>
        <p:nvGraphicFramePr>
          <p:cNvPr id="35851" name="Object 11"/>
          <p:cNvGraphicFramePr>
            <a:graphicFrameLocks/>
          </p:cNvGraphicFramePr>
          <p:nvPr/>
        </p:nvGraphicFramePr>
        <p:xfrm>
          <a:off x="746125" y="1274763"/>
          <a:ext cx="4371975" cy="3517900"/>
        </p:xfrm>
        <a:graphic>
          <a:graphicData uri="http://schemas.openxmlformats.org/presentationml/2006/ole">
            <mc:AlternateContent xmlns:mc="http://schemas.openxmlformats.org/markup-compatibility/2006">
              <mc:Choice xmlns:v="urn:schemas-microsoft-com:vml" Requires="v">
                <p:oleObj spid="_x0000_s35865" r:id="rId4" imgW="4377307" imgH="3517697" progId="Excel.Sheet.8">
                  <p:embed/>
                </p:oleObj>
              </mc:Choice>
              <mc:Fallback>
                <p:oleObj r:id="rId4" imgW="4377307" imgH="3517697" progId="Excel.Sheet.8">
                  <p:embed/>
                  <p:pic>
                    <p:nvPicPr>
                      <p:cNvPr id="0" name="Picture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125" y="1274763"/>
                        <a:ext cx="4371975" cy="3517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矩形 15"/>
          <p:cNvSpPr/>
          <p:nvPr/>
        </p:nvSpPr>
        <p:spPr>
          <a:xfrm>
            <a:off x="-223838" y="0"/>
            <a:ext cx="465138" cy="6858000"/>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35861" name="矩形 10"/>
          <p:cNvSpPr>
            <a:spLocks noChangeArrowheads="1"/>
          </p:cNvSpPr>
          <p:nvPr/>
        </p:nvSpPr>
        <p:spPr bwMode="auto">
          <a:xfrm>
            <a:off x="0" y="4616450"/>
            <a:ext cx="4908550" cy="508000"/>
          </a:xfrm>
          <a:prstGeom prst="rect">
            <a:avLst/>
          </a:prstGeom>
          <a:noFill/>
          <a:ln w="9525">
            <a:noFill/>
            <a:miter lim="800000"/>
            <a:headEnd/>
            <a:tailEnd/>
          </a:ln>
        </p:spPr>
        <p:txBody>
          <a:bodyPr>
            <a:spAutoFit/>
          </a:bodyPr>
          <a:lstStyle/>
          <a:p>
            <a:pPr algn="ctr">
              <a:lnSpc>
                <a:spcPct val="150000"/>
              </a:lnSpc>
            </a:pPr>
            <a:r>
              <a:rPr lang="zh-CN" altLang="en-US" b="1">
                <a:latin typeface="微软雅黑" pitchFamily="34" charset="-122"/>
                <a:ea typeface="微软雅黑" pitchFamily="34" charset="-122"/>
              </a:rPr>
              <a:t>测测你是哪一类气质：气质类型</a:t>
            </a:r>
            <a:r>
              <a:rPr lang="en-US" altLang="zh-CN" b="1">
                <a:latin typeface="微软雅黑" pitchFamily="34" charset="-122"/>
                <a:ea typeface="微软雅黑" pitchFamily="34" charset="-122"/>
              </a:rPr>
              <a:t>60</a:t>
            </a:r>
            <a:r>
              <a:rPr lang="zh-CN" altLang="en-US" b="1">
                <a:latin typeface="微软雅黑" pitchFamily="34" charset="-122"/>
                <a:ea typeface="微软雅黑" pitchFamily="34" charset="-122"/>
              </a:rPr>
              <a:t>问</a:t>
            </a:r>
          </a:p>
        </p:txBody>
      </p:sp>
      <p:pic>
        <p:nvPicPr>
          <p:cNvPr id="13" name="图片 13" descr="logo带字横板.png"/>
          <p:cNvPicPr>
            <a:picLocks noChangeAspect="1"/>
          </p:cNvPicPr>
          <p:nvPr/>
        </p:nvPicPr>
        <p:blipFill>
          <a:blip r:embed="rId6"/>
          <a:stretch>
            <a:fillRect/>
          </a:stretch>
        </p:blipFill>
        <p:spPr>
          <a:xfrm>
            <a:off x="9317218" y="0"/>
            <a:ext cx="2699792" cy="625820"/>
          </a:xfrm>
          <a:prstGeom prst="rect">
            <a:avLst/>
          </a:prstGeom>
          <a:noFill/>
          <a:ln w="9525">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383167069"/>
              </p:ext>
            </p:extLst>
          </p:nvPr>
        </p:nvGraphicFramePr>
        <p:xfrm>
          <a:off x="294968" y="1628354"/>
          <a:ext cx="5959078" cy="4178436"/>
        </p:xfrm>
        <a:graphic>
          <a:graphicData uri="http://schemas.openxmlformats.org/drawingml/2006/table">
            <a:tbl>
              <a:tblPr firstRow="1" firstCol="1" bandRow="1">
                <a:tableStyleId>{5C22544A-7EE6-4342-B048-85BDC9FD1C3A}</a:tableStyleId>
              </a:tblPr>
              <a:tblGrid>
                <a:gridCol w="1302514">
                  <a:extLst>
                    <a:ext uri="{9D8B030D-6E8A-4147-A177-3AD203B41FA5}">
                      <a16:colId xmlns:a16="http://schemas.microsoft.com/office/drawing/2014/main" xmlns="" val="20000"/>
                    </a:ext>
                  </a:extLst>
                </a:gridCol>
                <a:gridCol w="768973">
                  <a:extLst>
                    <a:ext uri="{9D8B030D-6E8A-4147-A177-3AD203B41FA5}">
                      <a16:colId xmlns:a16="http://schemas.microsoft.com/office/drawing/2014/main" xmlns="" val="20001"/>
                    </a:ext>
                  </a:extLst>
                </a:gridCol>
                <a:gridCol w="3887591">
                  <a:extLst>
                    <a:ext uri="{9D8B030D-6E8A-4147-A177-3AD203B41FA5}">
                      <a16:colId xmlns:a16="http://schemas.microsoft.com/office/drawing/2014/main" xmlns="" val="20002"/>
                    </a:ext>
                  </a:extLst>
                </a:gridCol>
              </a:tblGrid>
              <a:tr h="426720">
                <a:tc>
                  <a:txBody>
                    <a:bodyPr/>
                    <a:lstStyle/>
                    <a:p>
                      <a:pPr algn="ctr">
                        <a:lnSpc>
                          <a:spcPct val="150000"/>
                        </a:lnSpc>
                        <a:spcAft>
                          <a:spcPts val="0"/>
                        </a:spcAft>
                      </a:pPr>
                      <a:r>
                        <a:rPr lang="zh-CN" sz="1900" kern="100" dirty="0">
                          <a:effectLst/>
                          <a:latin typeface="微软雅黑" panose="020B0503020204020204" pitchFamily="34" charset="-122"/>
                          <a:ea typeface="微软雅黑" panose="020B0503020204020204" pitchFamily="34" charset="-122"/>
                        </a:rPr>
                        <a:t>内容</a:t>
                      </a:r>
                      <a:endParaRPr lang="zh-CN" sz="15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50000"/>
                        </a:lnSpc>
                        <a:spcAft>
                          <a:spcPts val="0"/>
                        </a:spcAft>
                      </a:pPr>
                      <a:r>
                        <a:rPr lang="zh-CN" sz="1900" kern="100">
                          <a:effectLst/>
                          <a:latin typeface="微软雅黑" panose="020B0503020204020204" pitchFamily="34" charset="-122"/>
                          <a:ea typeface="微软雅黑" panose="020B0503020204020204" pitchFamily="34" charset="-122"/>
                        </a:rPr>
                        <a:t>分值</a:t>
                      </a:r>
                      <a:endParaRPr lang="zh-CN" sz="15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50000"/>
                        </a:lnSpc>
                        <a:spcAft>
                          <a:spcPts val="0"/>
                        </a:spcAft>
                      </a:pPr>
                      <a:r>
                        <a:rPr lang="zh-CN" sz="1900" kern="100">
                          <a:effectLst/>
                          <a:latin typeface="微软雅黑" panose="020B0503020204020204" pitchFamily="34" charset="-122"/>
                          <a:ea typeface="微软雅黑" panose="020B0503020204020204" pitchFamily="34" charset="-122"/>
                        </a:rPr>
                        <a:t>备注</a:t>
                      </a:r>
                      <a:endParaRPr lang="zh-CN" sz="1500" kern="100">
                        <a:effectLst/>
                        <a:latin typeface="微软雅黑" panose="020B0503020204020204" pitchFamily="34" charset="-122"/>
                        <a:ea typeface="微软雅黑" panose="020B0503020204020204" pitchFamily="34" charset="-122"/>
                      </a:endParaRPr>
                    </a:p>
                  </a:txBody>
                  <a:tcPr marL="68580" marR="68580" marT="0" marB="0" anchor="ctr"/>
                </a:tc>
                <a:extLst>
                  <a:ext uri="{0D108BD9-81ED-4DB2-BD59-A6C34878D82A}">
                    <a16:rowId xmlns:a16="http://schemas.microsoft.com/office/drawing/2014/main" xmlns="" val="10000"/>
                  </a:ext>
                </a:extLst>
              </a:tr>
              <a:tr h="449583">
                <a:tc>
                  <a:txBody>
                    <a:bodyPr/>
                    <a:lstStyle/>
                    <a:p>
                      <a:pPr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课堂考勤 </a:t>
                      </a:r>
                      <a:endParaRPr lang="zh-CN" sz="12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50000"/>
                        </a:lnSpc>
                        <a:spcAft>
                          <a:spcPts val="0"/>
                        </a:spcAft>
                      </a:pPr>
                      <a:r>
                        <a:rPr lang="en-US" sz="1600" kern="100" dirty="0">
                          <a:effectLst/>
                          <a:latin typeface="微软雅黑" panose="020B0503020204020204" pitchFamily="34" charset="-122"/>
                          <a:ea typeface="微软雅黑" panose="020B0503020204020204" pitchFamily="34" charset="-122"/>
                        </a:rPr>
                        <a:t>20</a:t>
                      </a:r>
                      <a:r>
                        <a:rPr lang="zh-CN" sz="1600" kern="100" dirty="0">
                          <a:effectLst/>
                          <a:latin typeface="微软雅黑" panose="020B0503020204020204" pitchFamily="34" charset="-122"/>
                          <a:ea typeface="微软雅黑" panose="020B0503020204020204" pitchFamily="34" charset="-122"/>
                        </a:rPr>
                        <a:t>分</a:t>
                      </a:r>
                    </a:p>
                  </a:txBody>
                  <a:tcPr marL="68580" marR="68580" marT="0" marB="0" anchor="ctr"/>
                </a:tc>
                <a:tc>
                  <a:txBody>
                    <a:bodyPr/>
                    <a:lstStyle/>
                    <a:p>
                      <a:pPr algn="ctr">
                        <a:lnSpc>
                          <a:spcPct val="150000"/>
                        </a:lnSpc>
                        <a:spcAft>
                          <a:spcPts val="0"/>
                        </a:spcAft>
                      </a:pPr>
                      <a:r>
                        <a:rPr lang="zh-CN" altLang="en-US" sz="1900" kern="100" dirty="0">
                          <a:effectLst/>
                          <a:latin typeface="微软雅黑" panose="020B0503020204020204" pitchFamily="34" charset="-122"/>
                          <a:ea typeface="微软雅黑" panose="020B0503020204020204" pitchFamily="34" charset="-122"/>
                        </a:rPr>
                        <a:t>必须完成</a:t>
                      </a:r>
                      <a:endParaRPr lang="zh-CN" sz="1500" kern="100" dirty="0">
                        <a:effectLst/>
                        <a:latin typeface="微软雅黑" panose="020B0503020204020204" pitchFamily="34" charset="-122"/>
                        <a:ea typeface="微软雅黑" panose="020B0503020204020204" pitchFamily="34" charset="-122"/>
                      </a:endParaRPr>
                    </a:p>
                  </a:txBody>
                  <a:tcPr marL="68580" marR="68580" marT="0" marB="0" anchor="ctr"/>
                </a:tc>
                <a:extLst>
                  <a:ext uri="{0D108BD9-81ED-4DB2-BD59-A6C34878D82A}">
                    <a16:rowId xmlns:a16="http://schemas.microsoft.com/office/drawing/2014/main" xmlns="" val="10001"/>
                  </a:ext>
                </a:extLst>
              </a:tr>
              <a:tr h="502141">
                <a:tc>
                  <a:txBody>
                    <a:bodyPr/>
                    <a:lstStyle/>
                    <a:p>
                      <a:pPr algn="ctr">
                        <a:lnSpc>
                          <a:spcPct val="150000"/>
                        </a:lnSpc>
                        <a:spcAft>
                          <a:spcPts val="0"/>
                        </a:spcAft>
                      </a:pPr>
                      <a:r>
                        <a:rPr lang="zh-CN" sz="1600" kern="100" dirty="0">
                          <a:effectLst/>
                          <a:latin typeface="微软雅黑" panose="020B0503020204020204" pitchFamily="34" charset="-122"/>
                          <a:ea typeface="微软雅黑" panose="020B0503020204020204" pitchFamily="34" charset="-122"/>
                        </a:rPr>
                        <a:t>中心</a:t>
                      </a:r>
                      <a:r>
                        <a:rPr lang="zh-CN" sz="1600" kern="100" dirty="0" smtClean="0">
                          <a:effectLst/>
                          <a:latin typeface="微软雅黑" panose="020B0503020204020204" pitchFamily="34" charset="-122"/>
                          <a:ea typeface="微软雅黑" panose="020B0503020204020204" pitchFamily="34" charset="-122"/>
                        </a:rPr>
                        <a:t>打卡</a:t>
                      </a:r>
                      <a:endParaRPr lang="en-US" altLang="zh-CN" sz="1600" kern="100" dirty="0" smtClean="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altLang="en-US" sz="1600" kern="100" dirty="0" smtClean="0">
                          <a:effectLst/>
                          <a:latin typeface="微软雅黑" panose="020B0503020204020204" pitchFamily="34" charset="-122"/>
                          <a:ea typeface="微软雅黑" panose="020B0503020204020204" pitchFamily="34" charset="-122"/>
                        </a:rPr>
                        <a:t>（</a:t>
                      </a:r>
                      <a:r>
                        <a:rPr lang="en-US" altLang="zh-CN" sz="1400" kern="100" dirty="0" smtClean="0">
                          <a:effectLst/>
                          <a:latin typeface="微软雅黑" panose="020B0503020204020204" pitchFamily="34" charset="-122"/>
                          <a:ea typeface="微软雅黑" panose="020B0503020204020204" pitchFamily="34" charset="-122"/>
                        </a:rPr>
                        <a:t>10</a:t>
                      </a:r>
                      <a:r>
                        <a:rPr lang="zh-CN" altLang="en-US" sz="1400" kern="100" dirty="0" smtClean="0">
                          <a:effectLst/>
                          <a:latin typeface="微软雅黑" panose="020B0503020204020204" pitchFamily="34" charset="-122"/>
                          <a:ea typeface="微软雅黑" panose="020B0503020204020204" pitchFamily="34" charset="-122"/>
                        </a:rPr>
                        <a:t>月</a:t>
                      </a:r>
                      <a:r>
                        <a:rPr lang="en-US" altLang="zh-CN" sz="1400" b="1" kern="100" dirty="0" smtClean="0">
                          <a:solidFill>
                            <a:schemeClr val="lt1"/>
                          </a:solidFill>
                          <a:effectLst/>
                          <a:latin typeface="微软雅黑" panose="020B0503020204020204" pitchFamily="34" charset="-122"/>
                          <a:ea typeface="微软雅黑" panose="020B0503020204020204" pitchFamily="34" charset="-122"/>
                          <a:cs typeface="+mn-cs"/>
                        </a:rPr>
                        <a:t>14</a:t>
                      </a:r>
                      <a:r>
                        <a:rPr lang="zh-CN" altLang="en-US" sz="1400" kern="100" dirty="0" smtClean="0">
                          <a:effectLst/>
                          <a:latin typeface="微软雅黑" panose="020B0503020204020204" pitchFamily="34" charset="-122"/>
                          <a:ea typeface="微软雅黑" panose="020B0503020204020204" pitchFamily="34" charset="-122"/>
                        </a:rPr>
                        <a:t>日</a:t>
                      </a:r>
                      <a:r>
                        <a:rPr lang="zh-CN" altLang="en-US" sz="1600" kern="100" dirty="0" smtClean="0">
                          <a:effectLst/>
                          <a:latin typeface="微软雅黑" panose="020B0503020204020204" pitchFamily="34" charset="-122"/>
                          <a:ea typeface="微软雅黑" panose="020B0503020204020204" pitchFamily="34" charset="-122"/>
                        </a:rPr>
                        <a:t>）</a:t>
                      </a:r>
                      <a:endParaRPr lang="zh-CN" sz="12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50000"/>
                        </a:lnSpc>
                        <a:spcAft>
                          <a:spcPts val="0"/>
                        </a:spcAft>
                      </a:pPr>
                      <a:r>
                        <a:rPr lang="en-US" sz="1600" kern="100" dirty="0">
                          <a:effectLst/>
                          <a:latin typeface="微软雅黑" panose="020B0503020204020204" pitchFamily="34" charset="-122"/>
                          <a:ea typeface="微软雅黑" panose="020B0503020204020204" pitchFamily="34" charset="-122"/>
                        </a:rPr>
                        <a:t>15</a:t>
                      </a:r>
                      <a:r>
                        <a:rPr lang="zh-CN" sz="1600" kern="100" dirty="0">
                          <a:effectLst/>
                          <a:latin typeface="微软雅黑" panose="020B0503020204020204" pitchFamily="34" charset="-122"/>
                          <a:ea typeface="微软雅黑" panose="020B0503020204020204" pitchFamily="34" charset="-122"/>
                        </a:rPr>
                        <a:t>分</a:t>
                      </a:r>
                    </a:p>
                  </a:txBody>
                  <a:tcPr marL="68580" marR="68580" marT="0" marB="0" anchor="ctr"/>
                </a:tc>
                <a:tc>
                  <a:txBody>
                    <a:bodyPr/>
                    <a:lstStyle/>
                    <a:p>
                      <a:pPr algn="ctr">
                        <a:lnSpc>
                          <a:spcPct val="150000"/>
                        </a:lnSpc>
                        <a:spcAft>
                          <a:spcPts val="0"/>
                        </a:spcAft>
                      </a:pPr>
                      <a:r>
                        <a:rPr lang="zh-CN" sz="1900" kern="100">
                          <a:effectLst/>
                          <a:latin typeface="微软雅黑" panose="020B0503020204020204" pitchFamily="34" charset="-122"/>
                          <a:ea typeface="微软雅黑" panose="020B0503020204020204" pitchFamily="34" charset="-122"/>
                        </a:rPr>
                        <a:t>南北校区打卡均可</a:t>
                      </a:r>
                      <a:endParaRPr lang="zh-CN" sz="1500" kern="100">
                        <a:effectLst/>
                        <a:latin typeface="微软雅黑" panose="020B0503020204020204" pitchFamily="34" charset="-122"/>
                        <a:ea typeface="微软雅黑" panose="020B0503020204020204" pitchFamily="34" charset="-122"/>
                      </a:endParaRPr>
                    </a:p>
                  </a:txBody>
                  <a:tcPr marL="68580" marR="68580" marT="0" marB="0" anchor="ctr"/>
                </a:tc>
                <a:extLst>
                  <a:ext uri="{0D108BD9-81ED-4DB2-BD59-A6C34878D82A}">
                    <a16:rowId xmlns:a16="http://schemas.microsoft.com/office/drawing/2014/main" xmlns="" val="10002"/>
                  </a:ext>
                </a:extLst>
              </a:tr>
              <a:tr h="449583">
                <a:tc>
                  <a:txBody>
                    <a:bodyPr/>
                    <a:lstStyle/>
                    <a:p>
                      <a:pPr algn="ctr">
                        <a:lnSpc>
                          <a:spcPct val="150000"/>
                        </a:lnSpc>
                        <a:spcAft>
                          <a:spcPts val="0"/>
                        </a:spcAft>
                      </a:pPr>
                      <a:r>
                        <a:rPr lang="zh-CN" sz="1600" kern="100">
                          <a:effectLst/>
                          <a:latin typeface="微软雅黑" panose="020B0503020204020204" pitchFamily="34" charset="-122"/>
                          <a:ea typeface="微软雅黑" panose="020B0503020204020204" pitchFamily="34" charset="-122"/>
                        </a:rPr>
                        <a:t>新生测评</a:t>
                      </a:r>
                      <a:endParaRPr lang="zh-CN" sz="12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15</a:t>
                      </a:r>
                      <a:r>
                        <a:rPr lang="zh-CN" sz="1600" kern="100">
                          <a:effectLst/>
                          <a:latin typeface="微软雅黑" panose="020B0503020204020204" pitchFamily="34" charset="-122"/>
                          <a:ea typeface="微软雅黑" panose="020B0503020204020204" pitchFamily="34" charset="-122"/>
                        </a:rPr>
                        <a:t>分</a:t>
                      </a:r>
                    </a:p>
                  </a:txBody>
                  <a:tcPr marL="68580" marR="68580" marT="0" marB="0" anchor="ctr"/>
                </a:tc>
                <a:tc>
                  <a:txBody>
                    <a:bodyPr/>
                    <a:lstStyle/>
                    <a:p>
                      <a:pPr algn="ctr">
                        <a:lnSpc>
                          <a:spcPct val="150000"/>
                        </a:lnSpc>
                        <a:spcAft>
                          <a:spcPts val="0"/>
                        </a:spcAft>
                      </a:pPr>
                      <a:r>
                        <a:rPr lang="zh-CN" altLang="en-US" sz="1900" kern="100" dirty="0">
                          <a:solidFill>
                            <a:schemeClr val="dk1"/>
                          </a:solidFill>
                          <a:effectLst/>
                          <a:latin typeface="微软雅黑" panose="020B0503020204020204" pitchFamily="34" charset="-122"/>
                          <a:ea typeface="微软雅黑" panose="020B0503020204020204" pitchFamily="34" charset="-122"/>
                          <a:cs typeface="+mn-cs"/>
                        </a:rPr>
                        <a:t>未完成，平时成绩直接计为</a:t>
                      </a:r>
                      <a:r>
                        <a:rPr lang="en-US" altLang="zh-CN" sz="1900" kern="100" dirty="0">
                          <a:solidFill>
                            <a:schemeClr val="dk1"/>
                          </a:solidFill>
                          <a:effectLst/>
                          <a:latin typeface="微软雅黑" panose="020B0503020204020204" pitchFamily="34" charset="-122"/>
                          <a:ea typeface="微软雅黑" panose="020B0503020204020204" pitchFamily="34" charset="-122"/>
                          <a:cs typeface="+mn-cs"/>
                        </a:rPr>
                        <a:t>0 </a:t>
                      </a:r>
                      <a:r>
                        <a:rPr lang="zh-CN" altLang="en-US" sz="1900" kern="100" dirty="0">
                          <a:solidFill>
                            <a:schemeClr val="dk1"/>
                          </a:solidFill>
                          <a:effectLst/>
                          <a:latin typeface="微软雅黑" panose="020B0503020204020204" pitchFamily="34" charset="-122"/>
                          <a:ea typeface="微软雅黑" panose="020B0503020204020204" pitchFamily="34" charset="-122"/>
                          <a:cs typeface="+mn-cs"/>
                        </a:rPr>
                        <a:t>分</a:t>
                      </a:r>
                      <a:endParaRPr lang="zh-CN" sz="1900" kern="100" dirty="0">
                        <a:solidFill>
                          <a:schemeClr val="dk1"/>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3"/>
                  </a:ext>
                </a:extLst>
              </a:tr>
              <a:tr h="1706880">
                <a:tc>
                  <a:txBody>
                    <a:bodyPr/>
                    <a:lstStyle/>
                    <a:p>
                      <a:pPr algn="ctr">
                        <a:lnSpc>
                          <a:spcPct val="150000"/>
                        </a:lnSpc>
                        <a:spcAft>
                          <a:spcPts val="0"/>
                        </a:spcAft>
                      </a:pPr>
                      <a:r>
                        <a:rPr lang="zh-CN" sz="1600" kern="100" dirty="0">
                          <a:effectLst/>
                          <a:latin typeface="微软雅黑" panose="020B0503020204020204" pitchFamily="34" charset="-122"/>
                          <a:ea typeface="微软雅黑" panose="020B0503020204020204" pitchFamily="34" charset="-122"/>
                        </a:rPr>
                        <a:t>智慧树</a:t>
                      </a:r>
                      <a:r>
                        <a:rPr lang="en-US" sz="1600" kern="100" dirty="0" smtClean="0">
                          <a:effectLst/>
                          <a:latin typeface="微软雅黑" panose="020B0503020204020204" pitchFamily="34" charset="-122"/>
                          <a:ea typeface="微软雅黑" panose="020B0503020204020204" pitchFamily="34" charset="-122"/>
                        </a:rPr>
                        <a:t>APP</a:t>
                      </a:r>
                    </a:p>
                    <a:p>
                      <a:pPr algn="ctr">
                        <a:lnSpc>
                          <a:spcPct val="150000"/>
                        </a:lnSpc>
                        <a:spcAft>
                          <a:spcPts val="0"/>
                        </a:spcAft>
                      </a:pPr>
                      <a:r>
                        <a:rPr lang="zh-CN" altLang="en-US" sz="1400" kern="100" dirty="0" smtClean="0">
                          <a:effectLst/>
                          <a:latin typeface="微软雅黑" panose="020B0503020204020204" pitchFamily="34" charset="-122"/>
                          <a:ea typeface="微软雅黑" panose="020B0503020204020204" pitchFamily="34" charset="-122"/>
                        </a:rPr>
                        <a:t>（</a:t>
                      </a:r>
                      <a:r>
                        <a:rPr lang="en-US" altLang="zh-CN" sz="1400" kern="100" dirty="0" smtClean="0">
                          <a:effectLst/>
                          <a:latin typeface="微软雅黑" panose="020B0503020204020204" pitchFamily="34" charset="-122"/>
                          <a:ea typeface="微软雅黑" panose="020B0503020204020204" pitchFamily="34" charset="-122"/>
                        </a:rPr>
                        <a:t>11</a:t>
                      </a:r>
                      <a:r>
                        <a:rPr lang="zh-CN" altLang="en-US" sz="1400" kern="100" dirty="0" smtClean="0">
                          <a:effectLst/>
                          <a:latin typeface="微软雅黑" panose="020B0503020204020204" pitchFamily="34" charset="-122"/>
                          <a:ea typeface="微软雅黑" panose="020B0503020204020204" pitchFamily="34" charset="-122"/>
                        </a:rPr>
                        <a:t>月</a:t>
                      </a:r>
                      <a:r>
                        <a:rPr lang="en-US" altLang="zh-CN" sz="1400" kern="100" dirty="0" smtClean="0">
                          <a:effectLst/>
                          <a:latin typeface="微软雅黑" panose="020B0503020204020204" pitchFamily="34" charset="-122"/>
                          <a:ea typeface="微软雅黑" panose="020B0503020204020204" pitchFamily="34" charset="-122"/>
                        </a:rPr>
                        <a:t>3</a:t>
                      </a:r>
                      <a:r>
                        <a:rPr lang="zh-CN" altLang="en-US" sz="1400" kern="100" dirty="0" smtClean="0">
                          <a:effectLst/>
                          <a:latin typeface="微软雅黑" panose="020B0503020204020204" pitchFamily="34" charset="-122"/>
                          <a:ea typeface="微软雅黑" panose="020B0503020204020204" pitchFamily="34" charset="-122"/>
                        </a:rPr>
                        <a:t>日）</a:t>
                      </a:r>
                      <a:endParaRPr lang="zh-CN" sz="11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50000"/>
                        </a:lnSpc>
                        <a:spcAft>
                          <a:spcPts val="0"/>
                        </a:spcAft>
                      </a:pPr>
                      <a:r>
                        <a:rPr lang="en-US" sz="1600" kern="100">
                          <a:effectLst/>
                          <a:latin typeface="微软雅黑" panose="020B0503020204020204" pitchFamily="34" charset="-122"/>
                          <a:ea typeface="微软雅黑" panose="020B0503020204020204" pitchFamily="34" charset="-122"/>
                        </a:rPr>
                        <a:t>30</a:t>
                      </a:r>
                      <a:r>
                        <a:rPr lang="zh-CN" sz="1600" kern="100">
                          <a:effectLst/>
                          <a:latin typeface="微软雅黑" panose="020B0503020204020204" pitchFamily="34" charset="-122"/>
                          <a:ea typeface="微软雅黑" panose="020B0503020204020204" pitchFamily="34" charset="-122"/>
                        </a:rPr>
                        <a:t>分</a:t>
                      </a:r>
                    </a:p>
                  </a:txBody>
                  <a:tcPr marL="68580" marR="68580" marT="0" marB="0" anchor="ctr"/>
                </a:tc>
                <a:tc>
                  <a:txBody>
                    <a:bodyPr/>
                    <a:lstStyle/>
                    <a:p>
                      <a:pPr algn="l">
                        <a:lnSpc>
                          <a:spcPct val="150000"/>
                        </a:lnSpc>
                        <a:spcAft>
                          <a:spcPts val="0"/>
                        </a:spcAft>
                      </a:pPr>
                      <a:r>
                        <a:rPr lang="zh-CN" sz="1900" kern="100" dirty="0">
                          <a:effectLst/>
                          <a:latin typeface="微软雅黑" panose="020B0503020204020204" pitchFamily="34" charset="-122"/>
                          <a:ea typeface="微软雅黑" panose="020B0503020204020204" pitchFamily="34" charset="-122"/>
                        </a:rPr>
                        <a:t>任选其中一个专题学习，学习进度每</a:t>
                      </a:r>
                      <a:r>
                        <a:rPr lang="en-US" sz="1900" kern="100" dirty="0">
                          <a:effectLst/>
                          <a:latin typeface="微软雅黑" panose="020B0503020204020204" pitchFamily="34" charset="-122"/>
                          <a:ea typeface="微软雅黑" panose="020B0503020204020204" pitchFamily="34" charset="-122"/>
                        </a:rPr>
                        <a:t>1%</a:t>
                      </a:r>
                      <a:r>
                        <a:rPr lang="zh-CN" sz="1900" kern="100" dirty="0">
                          <a:effectLst/>
                          <a:latin typeface="微软雅黑" panose="020B0503020204020204" pitchFamily="34" charset="-122"/>
                          <a:ea typeface="微软雅黑" panose="020B0503020204020204" pitchFamily="34" charset="-122"/>
                        </a:rPr>
                        <a:t>为</a:t>
                      </a:r>
                      <a:r>
                        <a:rPr lang="en-US" sz="1900" kern="100" dirty="0">
                          <a:effectLst/>
                          <a:latin typeface="微软雅黑" panose="020B0503020204020204" pitchFamily="34" charset="-122"/>
                          <a:ea typeface="微软雅黑" panose="020B0503020204020204" pitchFamily="34" charset="-122"/>
                        </a:rPr>
                        <a:t>1.5</a:t>
                      </a:r>
                      <a:r>
                        <a:rPr lang="zh-CN" sz="1900" kern="100" dirty="0">
                          <a:effectLst/>
                          <a:latin typeface="微软雅黑" panose="020B0503020204020204" pitchFamily="34" charset="-122"/>
                          <a:ea typeface="微软雅黑" panose="020B0503020204020204" pitchFamily="34" charset="-122"/>
                        </a:rPr>
                        <a:t>分，按实际完成时间计算，完成</a:t>
                      </a:r>
                      <a:r>
                        <a:rPr lang="en-US" sz="1900" kern="100" dirty="0">
                          <a:effectLst/>
                          <a:latin typeface="微软雅黑" panose="020B0503020204020204" pitchFamily="34" charset="-122"/>
                          <a:ea typeface="微软雅黑" panose="020B0503020204020204" pitchFamily="34" charset="-122"/>
                        </a:rPr>
                        <a:t>20%</a:t>
                      </a:r>
                      <a:r>
                        <a:rPr lang="zh-CN" sz="1900" kern="100" dirty="0">
                          <a:effectLst/>
                          <a:latin typeface="微软雅黑" panose="020B0503020204020204" pitchFamily="34" charset="-122"/>
                          <a:ea typeface="微软雅黑" panose="020B0503020204020204" pitchFamily="34" charset="-122"/>
                        </a:rPr>
                        <a:t>即可获得满分</a:t>
                      </a:r>
                      <a:r>
                        <a:rPr lang="en-US" sz="1900" kern="100" dirty="0">
                          <a:effectLst/>
                          <a:latin typeface="微软雅黑" panose="020B0503020204020204" pitchFamily="34" charset="-122"/>
                          <a:ea typeface="微软雅黑" panose="020B0503020204020204" pitchFamily="34" charset="-122"/>
                        </a:rPr>
                        <a:t>30</a:t>
                      </a:r>
                      <a:r>
                        <a:rPr lang="zh-CN" sz="1900" kern="100" dirty="0">
                          <a:effectLst/>
                          <a:latin typeface="微软雅黑" panose="020B0503020204020204" pitchFamily="34" charset="-122"/>
                          <a:ea typeface="微软雅黑" panose="020B0503020204020204" pitchFamily="34" charset="-122"/>
                        </a:rPr>
                        <a:t>分，超过</a:t>
                      </a:r>
                      <a:r>
                        <a:rPr lang="en-US" sz="1900" kern="100" dirty="0">
                          <a:effectLst/>
                          <a:latin typeface="微软雅黑" panose="020B0503020204020204" pitchFamily="34" charset="-122"/>
                          <a:ea typeface="微软雅黑" panose="020B0503020204020204" pitchFamily="34" charset="-122"/>
                        </a:rPr>
                        <a:t>20%</a:t>
                      </a:r>
                      <a:r>
                        <a:rPr lang="zh-CN" sz="1900" kern="100" dirty="0">
                          <a:effectLst/>
                          <a:latin typeface="微软雅黑" panose="020B0503020204020204" pitchFamily="34" charset="-122"/>
                          <a:ea typeface="微软雅黑" panose="020B0503020204020204" pitchFamily="34" charset="-122"/>
                        </a:rPr>
                        <a:t>按满分计算。</a:t>
                      </a:r>
                      <a:endParaRPr lang="zh-CN" sz="1500" kern="100" dirty="0">
                        <a:effectLst/>
                        <a:latin typeface="微软雅黑" panose="020B0503020204020204" pitchFamily="34" charset="-122"/>
                        <a:ea typeface="微软雅黑" panose="020B0503020204020204" pitchFamily="34" charset="-122"/>
                      </a:endParaRPr>
                    </a:p>
                  </a:txBody>
                  <a:tcPr marL="68580" marR="68580" marT="0" marB="0" anchor="ctr"/>
                </a:tc>
                <a:extLst>
                  <a:ext uri="{0D108BD9-81ED-4DB2-BD59-A6C34878D82A}">
                    <a16:rowId xmlns:a16="http://schemas.microsoft.com/office/drawing/2014/main" xmlns="" val="10004"/>
                  </a:ext>
                </a:extLst>
              </a:tr>
              <a:tr h="449583">
                <a:tc>
                  <a:txBody>
                    <a:bodyPr/>
                    <a:lstStyle/>
                    <a:p>
                      <a:pPr algn="ctr">
                        <a:lnSpc>
                          <a:spcPct val="150000"/>
                        </a:lnSpc>
                        <a:spcAft>
                          <a:spcPts val="0"/>
                        </a:spcAft>
                      </a:pPr>
                      <a:r>
                        <a:rPr lang="zh-CN" sz="1600" b="1" kern="100" dirty="0">
                          <a:solidFill>
                            <a:schemeClr val="lt1"/>
                          </a:solidFill>
                          <a:effectLst/>
                          <a:latin typeface="微软雅黑" panose="020B0503020204020204" pitchFamily="34" charset="-122"/>
                          <a:ea typeface="微软雅黑" panose="020B0503020204020204" pitchFamily="34" charset="-122"/>
                          <a:cs typeface="+mn-cs"/>
                        </a:rPr>
                        <a:t>课后作业</a:t>
                      </a:r>
                    </a:p>
                  </a:txBody>
                  <a:tcPr marL="68580" marR="68580" marT="0" marB="0" anchor="ctr"/>
                </a:tc>
                <a:tc>
                  <a:txBody>
                    <a:bodyPr/>
                    <a:lstStyle/>
                    <a:p>
                      <a:pPr algn="ctr">
                        <a:lnSpc>
                          <a:spcPct val="150000"/>
                        </a:lnSpc>
                        <a:spcAft>
                          <a:spcPts val="0"/>
                        </a:spcAft>
                      </a:pPr>
                      <a:r>
                        <a:rPr lang="en-US" sz="1900" kern="100" dirty="0">
                          <a:solidFill>
                            <a:schemeClr val="dk1"/>
                          </a:solidFill>
                          <a:effectLst/>
                          <a:latin typeface="微软雅黑" panose="020B0503020204020204" pitchFamily="34" charset="-122"/>
                          <a:ea typeface="微软雅黑" panose="020B0503020204020204" pitchFamily="34" charset="-122"/>
                          <a:cs typeface="+mn-cs"/>
                        </a:rPr>
                        <a:t>20</a:t>
                      </a:r>
                      <a:r>
                        <a:rPr lang="zh-CN" sz="1900" kern="100" dirty="0">
                          <a:solidFill>
                            <a:schemeClr val="dk1"/>
                          </a:solidFill>
                          <a:effectLst/>
                          <a:latin typeface="微软雅黑" panose="020B0503020204020204" pitchFamily="34" charset="-122"/>
                          <a:ea typeface="微软雅黑" panose="020B0503020204020204" pitchFamily="34" charset="-122"/>
                          <a:cs typeface="+mn-cs"/>
                        </a:rPr>
                        <a:t>分</a:t>
                      </a:r>
                    </a:p>
                  </a:txBody>
                  <a:tcPr marL="68580" marR="68580" marT="0" marB="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sz="1900" kern="100" dirty="0">
                          <a:solidFill>
                            <a:schemeClr val="dk1"/>
                          </a:solidFill>
                          <a:effectLst/>
                          <a:latin typeface="微软雅黑" panose="020B0503020204020204" pitchFamily="34" charset="-122"/>
                          <a:ea typeface="微软雅黑" panose="020B0503020204020204" pitchFamily="34" charset="-122"/>
                          <a:cs typeface="+mn-cs"/>
                        </a:rPr>
                        <a:t> </a:t>
                      </a:r>
                      <a:r>
                        <a:rPr lang="zh-CN" altLang="en-US" sz="1900" kern="100" noProof="0" dirty="0">
                          <a:solidFill>
                            <a:schemeClr val="dk1"/>
                          </a:solidFill>
                          <a:effectLst/>
                          <a:latin typeface="微软雅黑" panose="020B0503020204020204" pitchFamily="34" charset="-122"/>
                          <a:ea typeface="微软雅黑" panose="020B0503020204020204" pitchFamily="34" charset="-122"/>
                          <a:cs typeface="+mn-cs"/>
                        </a:rPr>
                        <a:t>必须完成</a:t>
                      </a:r>
                      <a:endParaRPr lang="zh-CN" sz="1900" kern="100" dirty="0">
                        <a:solidFill>
                          <a:schemeClr val="dk1"/>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5"/>
                  </a:ext>
                </a:extLst>
              </a:tr>
            </a:tbl>
          </a:graphicData>
        </a:graphic>
      </p:graphicFrame>
      <p:sp>
        <p:nvSpPr>
          <p:cNvPr id="3" name="文本框 2"/>
          <p:cNvSpPr txBox="1"/>
          <p:nvPr/>
        </p:nvSpPr>
        <p:spPr>
          <a:xfrm>
            <a:off x="7326353" y="5084956"/>
            <a:ext cx="184731" cy="369332"/>
          </a:xfrm>
          <a:prstGeom prst="rect">
            <a:avLst/>
          </a:prstGeom>
          <a:noFill/>
        </p:spPr>
        <p:txBody>
          <a:bodyPr wrap="none" rtlCol="0">
            <a:spAutoFit/>
          </a:bodyPr>
          <a:lstStyle/>
          <a:p>
            <a:endParaRPr lang="zh-CN" altLang="en-US"/>
          </a:p>
        </p:txBody>
      </p:sp>
      <p:sp>
        <p:nvSpPr>
          <p:cNvPr id="8" name="矩形 7"/>
          <p:cNvSpPr/>
          <p:nvPr/>
        </p:nvSpPr>
        <p:spPr>
          <a:xfrm>
            <a:off x="6333067" y="1625599"/>
            <a:ext cx="5497688" cy="42242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微软雅黑" panose="020B0503020204020204" pitchFamily="34" charset="-122"/>
                <a:ea typeface="微软雅黑" panose="020B0503020204020204" pitchFamily="34" charset="-122"/>
              </a:rPr>
              <a:t>保  密</a:t>
            </a:r>
          </a:p>
        </p:txBody>
      </p:sp>
      <p:pic>
        <p:nvPicPr>
          <p:cNvPr id="16" name="图片 15"/>
          <p:cNvPicPr>
            <a:picLocks noChangeAspect="1"/>
          </p:cNvPicPr>
          <p:nvPr/>
        </p:nvPicPr>
        <p:blipFill>
          <a:blip r:embed="rId2"/>
          <a:stretch>
            <a:fillRect/>
          </a:stretch>
        </p:blipFill>
        <p:spPr>
          <a:xfrm>
            <a:off x="582496" y="865757"/>
            <a:ext cx="5450296" cy="755971"/>
          </a:xfrm>
          <a:prstGeom prst="rect">
            <a:avLst/>
          </a:prstGeom>
        </p:spPr>
      </p:pic>
      <p:pic>
        <p:nvPicPr>
          <p:cNvPr id="19" name="图片 18"/>
          <p:cNvPicPr>
            <a:picLocks noChangeAspect="1"/>
          </p:cNvPicPr>
          <p:nvPr/>
        </p:nvPicPr>
        <p:blipFill>
          <a:blip r:embed="rId3"/>
          <a:stretch>
            <a:fillRect/>
          </a:stretch>
        </p:blipFill>
        <p:spPr>
          <a:xfrm>
            <a:off x="6333067" y="865760"/>
            <a:ext cx="5371043" cy="749873"/>
          </a:xfrm>
          <a:prstGeom prst="rect">
            <a:avLst/>
          </a:prstGeom>
        </p:spPr>
      </p:pic>
      <p:pic>
        <p:nvPicPr>
          <p:cNvPr id="9"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extLst>
      <p:ext uri="{BB962C8B-B14F-4D97-AF65-F5344CB8AC3E}">
        <p14:creationId xmlns:p14="http://schemas.microsoft.com/office/powerpoint/2010/main" val="22076320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http://pic22.nipic.com/20120713/4236089_210005226184_2.jpg"/>
          <p:cNvPicPr>
            <a:picLocks noChangeAspect="1" noChangeArrowheads="1"/>
          </p:cNvPicPr>
          <p:nvPr/>
        </p:nvPicPr>
        <p:blipFill>
          <a:blip r:embed="rId2"/>
          <a:srcRect/>
          <a:stretch>
            <a:fillRect/>
          </a:stretch>
        </p:blipFill>
        <p:spPr bwMode="auto">
          <a:xfrm>
            <a:off x="0" y="0"/>
            <a:ext cx="12192000" cy="7620000"/>
          </a:xfrm>
          <a:prstGeom prst="rect">
            <a:avLst/>
          </a:prstGeom>
          <a:noFill/>
          <a:ln w="9525">
            <a:noFill/>
            <a:miter lim="800000"/>
            <a:headEnd/>
            <a:tailEnd/>
          </a:ln>
        </p:spPr>
      </p:pic>
      <p:pic>
        <p:nvPicPr>
          <p:cNvPr id="26" name="图片 25" descr="8664147_125845322102_2.png"/>
          <p:cNvPicPr>
            <a:picLocks noChangeAspect="1"/>
          </p:cNvPicPr>
          <p:nvPr/>
        </p:nvPicPr>
        <p:blipFill>
          <a:blip r:embed="rId3"/>
          <a:srcRect/>
          <a:stretch>
            <a:fillRect/>
          </a:stretch>
        </p:blipFill>
        <p:spPr bwMode="auto">
          <a:xfrm>
            <a:off x="-3217863" y="-352425"/>
            <a:ext cx="7519988" cy="7519988"/>
          </a:xfrm>
          <a:prstGeom prst="rect">
            <a:avLst/>
          </a:prstGeom>
          <a:noFill/>
          <a:ln w="9525">
            <a:noFill/>
            <a:miter lim="800000"/>
            <a:headEnd/>
            <a:tailEnd/>
          </a:ln>
        </p:spPr>
      </p:pic>
      <p:sp>
        <p:nvSpPr>
          <p:cNvPr id="24" name="TextBox 23"/>
          <p:cNvSpPr txBox="1"/>
          <p:nvPr/>
        </p:nvSpPr>
        <p:spPr>
          <a:xfrm>
            <a:off x="8915400" y="2449513"/>
            <a:ext cx="3032125" cy="3831818"/>
          </a:xfrm>
          <a:prstGeom prst="rect">
            <a:avLst/>
          </a:prstGeom>
          <a:noFill/>
        </p:spPr>
        <p:txBody>
          <a:bodyPr wrap="square">
            <a:spAutoFit/>
          </a:bodyPr>
          <a:lstStyle/>
          <a:p>
            <a:pPr fontAlgn="auto">
              <a:lnSpc>
                <a:spcPct val="150000"/>
              </a:lnSpc>
              <a:spcBef>
                <a:spcPts val="0"/>
              </a:spcBef>
              <a:spcAft>
                <a:spcPts val="0"/>
              </a:spcAft>
              <a:defRPr/>
            </a:pPr>
            <a:r>
              <a:rPr lang="zh-CN" altLang="en-US" sz="2500" dirty="0">
                <a:latin typeface="微软雅黑" pitchFamily="34" charset="-122"/>
                <a:ea typeface="微软雅黑" pitchFamily="34" charset="-122"/>
              </a:rPr>
              <a:t>       </a:t>
            </a:r>
            <a:r>
              <a:rPr lang="zh-CN" altLang="en-US" sz="2500" dirty="0">
                <a:solidFill>
                  <a:schemeClr val="bg1">
                    <a:lumMod val="95000"/>
                  </a:schemeClr>
                </a:solidFill>
                <a:latin typeface="微软雅黑" pitchFamily="34" charset="-122"/>
                <a:ea typeface="微软雅黑" pitchFamily="34" charset="-122"/>
              </a:rPr>
              <a:t>气质不决定个体活动</a:t>
            </a:r>
            <a:r>
              <a:rPr lang="zh-CN" altLang="en-US" sz="2500" dirty="0">
                <a:solidFill>
                  <a:srgbClr val="FF0000"/>
                </a:solidFill>
                <a:latin typeface="微软雅黑" pitchFamily="34" charset="-122"/>
                <a:ea typeface="微软雅黑" pitchFamily="34" charset="-122"/>
              </a:rPr>
              <a:t>社会价值和成就高低。</a:t>
            </a:r>
            <a:r>
              <a:rPr lang="zh-CN" altLang="en-US" sz="2500" dirty="0">
                <a:solidFill>
                  <a:schemeClr val="bg1">
                    <a:lumMod val="95000"/>
                  </a:schemeClr>
                </a:solidFill>
                <a:latin typeface="微软雅黑" pitchFamily="34" charset="-122"/>
                <a:ea typeface="微软雅黑" pitchFamily="34" charset="-122"/>
              </a:rPr>
              <a:t>在同一领域作出杰出成就的人，有各种气质类型的代表。</a:t>
            </a:r>
          </a:p>
          <a:p>
            <a:pPr fontAlgn="auto">
              <a:spcBef>
                <a:spcPts val="0"/>
              </a:spcBef>
              <a:spcAft>
                <a:spcPts val="0"/>
              </a:spcAft>
              <a:defRPr/>
            </a:pPr>
            <a:endParaRPr lang="zh-CN" altLang="en-US" dirty="0">
              <a:latin typeface="+mn-lt"/>
              <a:ea typeface="+mn-ea"/>
            </a:endParaRPr>
          </a:p>
        </p:txBody>
      </p:sp>
      <p:grpSp>
        <p:nvGrpSpPr>
          <p:cNvPr id="41" name="组合 40"/>
          <p:cNvGrpSpPr>
            <a:grpSpLocks/>
          </p:cNvGrpSpPr>
          <p:nvPr/>
        </p:nvGrpSpPr>
        <p:grpSpPr bwMode="auto">
          <a:xfrm>
            <a:off x="3475038" y="1751013"/>
            <a:ext cx="2722562" cy="1520825"/>
            <a:chOff x="3475432" y="1750838"/>
            <a:chExt cx="2721631" cy="1521219"/>
          </a:xfrm>
        </p:grpSpPr>
        <p:pic>
          <p:nvPicPr>
            <p:cNvPr id="39968" name="Picture 2" descr="http://a1.att.hudong.com/22/46/01300000242726123609461215122.jpg"/>
            <p:cNvPicPr>
              <a:picLocks noChangeAspect="1" noChangeArrowheads="1"/>
            </p:cNvPicPr>
            <p:nvPr/>
          </p:nvPicPr>
          <p:blipFill>
            <a:blip r:embed="rId4"/>
            <a:srcRect/>
            <a:stretch>
              <a:fillRect/>
            </a:stretch>
          </p:blipFill>
          <p:spPr bwMode="auto">
            <a:xfrm>
              <a:off x="5154008" y="1751200"/>
              <a:ext cx="1043055" cy="1514516"/>
            </a:xfrm>
            <a:prstGeom prst="rect">
              <a:avLst/>
            </a:prstGeom>
            <a:noFill/>
            <a:ln w="9525">
              <a:noFill/>
              <a:miter lim="800000"/>
              <a:headEnd/>
              <a:tailEnd/>
            </a:ln>
          </p:spPr>
        </p:pic>
        <p:grpSp>
          <p:nvGrpSpPr>
            <p:cNvPr id="39969" name="组合 29"/>
            <p:cNvGrpSpPr>
              <a:grpSpLocks/>
            </p:cNvGrpSpPr>
            <p:nvPr/>
          </p:nvGrpSpPr>
          <p:grpSpPr bwMode="auto">
            <a:xfrm>
              <a:off x="3475432" y="1750838"/>
              <a:ext cx="1502968" cy="1521219"/>
              <a:chOff x="3650887" y="1916806"/>
              <a:chExt cx="1543145" cy="1561883"/>
            </a:xfrm>
          </p:grpSpPr>
          <p:sp>
            <p:nvSpPr>
              <p:cNvPr id="39970" name="任意多边形 102"/>
              <p:cNvSpPr>
                <a:spLocks/>
              </p:cNvSpPr>
              <p:nvPr/>
            </p:nvSpPr>
            <p:spPr bwMode="auto">
              <a:xfrm rot="-1392048" flipH="1" flipV="1">
                <a:off x="3650887" y="2065447"/>
                <a:ext cx="1258530" cy="795747"/>
              </a:xfrm>
              <a:custGeom>
                <a:avLst/>
                <a:gdLst>
                  <a:gd name="T0" fmla="*/ 9046432 w 807522"/>
                  <a:gd name="T1" fmla="*/ 329885 h 950026"/>
                  <a:gd name="T2" fmla="*/ 4390185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39971" name="直接连接符 103"/>
              <p:cNvSpPr>
                <a:spLocks noChangeShapeType="1"/>
              </p:cNvSpPr>
              <p:nvPr/>
            </p:nvSpPr>
            <p:spPr bwMode="auto">
              <a:xfrm flipH="1">
                <a:off x="5194031" y="1916806"/>
                <a:ext cx="1" cy="1561883"/>
              </a:xfrm>
              <a:prstGeom prst="line">
                <a:avLst/>
              </a:prstGeom>
              <a:noFill/>
              <a:ln w="25400">
                <a:solidFill>
                  <a:srgbClr val="C0C0C0"/>
                </a:solidFill>
                <a:round/>
                <a:headEnd type="oval" w="sm" len="sm"/>
                <a:tailEnd type="oval" w="sm" len="sm"/>
              </a:ln>
            </p:spPr>
            <p:txBody>
              <a:bodyPr/>
              <a:lstStyle/>
              <a:p>
                <a:endParaRPr lang="zh-CN" altLang="en-US"/>
              </a:p>
            </p:txBody>
          </p:sp>
        </p:grpSp>
      </p:grpSp>
      <p:grpSp>
        <p:nvGrpSpPr>
          <p:cNvPr id="40" name="组合 39"/>
          <p:cNvGrpSpPr>
            <a:grpSpLocks/>
          </p:cNvGrpSpPr>
          <p:nvPr/>
        </p:nvGrpSpPr>
        <p:grpSpPr bwMode="auto">
          <a:xfrm>
            <a:off x="2944813" y="184150"/>
            <a:ext cx="2640012" cy="1484313"/>
            <a:chOff x="2944673" y="183574"/>
            <a:chExt cx="2640135" cy="1485573"/>
          </a:xfrm>
        </p:grpSpPr>
        <p:pic>
          <p:nvPicPr>
            <p:cNvPr id="39964" name="Picture 4" descr="215f9f0557a7ced1742ee7847e57dc39"/>
            <p:cNvPicPr>
              <a:picLocks noChangeAspect="1" noChangeArrowheads="1"/>
            </p:cNvPicPr>
            <p:nvPr/>
          </p:nvPicPr>
          <p:blipFill>
            <a:blip r:embed="rId5"/>
            <a:srcRect/>
            <a:stretch>
              <a:fillRect/>
            </a:stretch>
          </p:blipFill>
          <p:spPr bwMode="auto">
            <a:xfrm>
              <a:off x="4464950" y="183574"/>
              <a:ext cx="1119858" cy="1427512"/>
            </a:xfrm>
            <a:prstGeom prst="rect">
              <a:avLst/>
            </a:prstGeom>
            <a:noFill/>
            <a:ln w="9525">
              <a:noFill/>
              <a:miter lim="800000"/>
              <a:headEnd/>
              <a:tailEnd/>
            </a:ln>
          </p:spPr>
        </p:pic>
        <p:grpSp>
          <p:nvGrpSpPr>
            <p:cNvPr id="39965" name="组合 32"/>
            <p:cNvGrpSpPr>
              <a:grpSpLocks/>
            </p:cNvGrpSpPr>
            <p:nvPr/>
          </p:nvGrpSpPr>
          <p:grpSpPr bwMode="auto">
            <a:xfrm rot="10800000">
              <a:off x="2944673" y="209986"/>
              <a:ext cx="1366070" cy="1459161"/>
              <a:chOff x="4051870" y="5221785"/>
              <a:chExt cx="979195" cy="1045923"/>
            </a:xfrm>
          </p:grpSpPr>
          <p:sp>
            <p:nvSpPr>
              <p:cNvPr id="39966" name="任意多边形 106"/>
              <p:cNvSpPr>
                <a:spLocks/>
              </p:cNvSpPr>
              <p:nvPr/>
            </p:nvSpPr>
            <p:spPr bwMode="auto">
              <a:xfrm flipV="1">
                <a:off x="4086072" y="5487229"/>
                <a:ext cx="944993" cy="246344"/>
              </a:xfrm>
              <a:custGeom>
                <a:avLst/>
                <a:gdLst>
                  <a:gd name="T0" fmla="*/ 9736535 w 807522"/>
                  <a:gd name="T1" fmla="*/ 5 h 950026"/>
                  <a:gd name="T2" fmla="*/ 4725089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39967" name="直接连接符 107"/>
              <p:cNvSpPr>
                <a:spLocks noChangeShapeType="1"/>
              </p:cNvSpPr>
              <p:nvPr/>
            </p:nvSpPr>
            <p:spPr bwMode="auto">
              <a:xfrm>
                <a:off x="4051870" y="5221785"/>
                <a:ext cx="10407" cy="1045923"/>
              </a:xfrm>
              <a:prstGeom prst="line">
                <a:avLst/>
              </a:prstGeom>
              <a:noFill/>
              <a:ln w="25400">
                <a:solidFill>
                  <a:srgbClr val="C0C0C0"/>
                </a:solidFill>
                <a:round/>
                <a:headEnd type="oval" w="sm" len="sm"/>
                <a:tailEnd type="oval" w="sm" len="sm"/>
              </a:ln>
            </p:spPr>
            <p:txBody>
              <a:bodyPr/>
              <a:lstStyle/>
              <a:p>
                <a:endParaRPr lang="zh-CN" altLang="en-US"/>
              </a:p>
            </p:txBody>
          </p:sp>
        </p:grpSp>
      </p:grpSp>
      <p:grpSp>
        <p:nvGrpSpPr>
          <p:cNvPr id="42" name="组合 41"/>
          <p:cNvGrpSpPr>
            <a:grpSpLocks/>
          </p:cNvGrpSpPr>
          <p:nvPr/>
        </p:nvGrpSpPr>
        <p:grpSpPr bwMode="auto">
          <a:xfrm>
            <a:off x="3227388" y="3521075"/>
            <a:ext cx="2765425" cy="1485900"/>
            <a:chOff x="3227705" y="3521076"/>
            <a:chExt cx="2764620" cy="1486357"/>
          </a:xfrm>
        </p:grpSpPr>
        <p:pic>
          <p:nvPicPr>
            <p:cNvPr id="39960" name="Picture 12" descr="161ad68ae0070d86fcd1c95d8a95ad29"/>
            <p:cNvPicPr>
              <a:picLocks noChangeAspect="1" noChangeArrowheads="1"/>
            </p:cNvPicPr>
            <p:nvPr/>
          </p:nvPicPr>
          <p:blipFill>
            <a:blip r:embed="rId6"/>
            <a:srcRect/>
            <a:stretch>
              <a:fillRect/>
            </a:stretch>
          </p:blipFill>
          <p:spPr bwMode="auto">
            <a:xfrm>
              <a:off x="4911426" y="3521076"/>
              <a:ext cx="1080899" cy="1486357"/>
            </a:xfrm>
            <a:prstGeom prst="rect">
              <a:avLst/>
            </a:prstGeom>
            <a:noFill/>
            <a:ln w="9525">
              <a:noFill/>
              <a:miter lim="800000"/>
              <a:headEnd/>
              <a:tailEnd/>
            </a:ln>
          </p:spPr>
        </p:pic>
        <p:grpSp>
          <p:nvGrpSpPr>
            <p:cNvPr id="39961" name="组合 33"/>
            <p:cNvGrpSpPr>
              <a:grpSpLocks/>
            </p:cNvGrpSpPr>
            <p:nvPr/>
          </p:nvGrpSpPr>
          <p:grpSpPr bwMode="auto">
            <a:xfrm rot="10800000">
              <a:off x="3227705" y="3555535"/>
              <a:ext cx="1461798" cy="1437388"/>
              <a:chOff x="4051870" y="5179541"/>
              <a:chExt cx="1063685" cy="1045923"/>
            </a:xfrm>
          </p:grpSpPr>
          <p:sp>
            <p:nvSpPr>
              <p:cNvPr id="39962" name="任意多边形 106"/>
              <p:cNvSpPr>
                <a:spLocks/>
              </p:cNvSpPr>
              <p:nvPr/>
            </p:nvSpPr>
            <p:spPr bwMode="auto">
              <a:xfrm rot="423123" flipV="1">
                <a:off x="4170562" y="5550596"/>
                <a:ext cx="944993" cy="246344"/>
              </a:xfrm>
              <a:custGeom>
                <a:avLst/>
                <a:gdLst>
                  <a:gd name="T0" fmla="*/ 9736535 w 807522"/>
                  <a:gd name="T1" fmla="*/ 5 h 950026"/>
                  <a:gd name="T2" fmla="*/ 4725089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39963" name="直接连接符 107"/>
              <p:cNvSpPr>
                <a:spLocks noChangeShapeType="1"/>
              </p:cNvSpPr>
              <p:nvPr/>
            </p:nvSpPr>
            <p:spPr bwMode="auto">
              <a:xfrm>
                <a:off x="4051870" y="5179541"/>
                <a:ext cx="10407" cy="1045923"/>
              </a:xfrm>
              <a:prstGeom prst="line">
                <a:avLst/>
              </a:prstGeom>
              <a:noFill/>
              <a:ln w="25400">
                <a:solidFill>
                  <a:srgbClr val="C0C0C0"/>
                </a:solidFill>
                <a:round/>
                <a:headEnd type="oval" w="sm" len="sm"/>
                <a:tailEnd type="oval" w="sm" len="sm"/>
              </a:ln>
            </p:spPr>
            <p:txBody>
              <a:bodyPr/>
              <a:lstStyle/>
              <a:p>
                <a:endParaRPr lang="zh-CN" altLang="en-US"/>
              </a:p>
            </p:txBody>
          </p:sp>
        </p:grpSp>
      </p:grpSp>
      <p:grpSp>
        <p:nvGrpSpPr>
          <p:cNvPr id="43" name="组合 42"/>
          <p:cNvGrpSpPr>
            <a:grpSpLocks/>
          </p:cNvGrpSpPr>
          <p:nvPr/>
        </p:nvGrpSpPr>
        <p:grpSpPr bwMode="auto">
          <a:xfrm>
            <a:off x="2960688" y="5219700"/>
            <a:ext cx="2530475" cy="1406525"/>
            <a:chOff x="2960162" y="5220300"/>
            <a:chExt cx="2530669" cy="1405476"/>
          </a:xfrm>
        </p:grpSpPr>
        <p:pic>
          <p:nvPicPr>
            <p:cNvPr id="39956" name="Picture 9" descr="2358422ff7c4a849456d36fa20dbf6f5"/>
            <p:cNvPicPr>
              <a:picLocks noChangeAspect="1" noChangeArrowheads="1"/>
            </p:cNvPicPr>
            <p:nvPr/>
          </p:nvPicPr>
          <p:blipFill>
            <a:blip r:embed="rId7"/>
            <a:srcRect/>
            <a:stretch>
              <a:fillRect/>
            </a:stretch>
          </p:blipFill>
          <p:spPr bwMode="auto">
            <a:xfrm>
              <a:off x="4418743" y="5230834"/>
              <a:ext cx="1072088" cy="1394942"/>
            </a:xfrm>
            <a:prstGeom prst="rect">
              <a:avLst/>
            </a:prstGeom>
            <a:noFill/>
            <a:ln w="9525">
              <a:noFill/>
              <a:miter lim="800000"/>
              <a:headEnd/>
              <a:tailEnd/>
            </a:ln>
          </p:spPr>
        </p:pic>
        <p:grpSp>
          <p:nvGrpSpPr>
            <p:cNvPr id="39957" name="组合 36"/>
            <p:cNvGrpSpPr>
              <a:grpSpLocks/>
            </p:cNvGrpSpPr>
            <p:nvPr/>
          </p:nvGrpSpPr>
          <p:grpSpPr bwMode="auto">
            <a:xfrm>
              <a:off x="2960162" y="5220300"/>
              <a:ext cx="1270743" cy="1325644"/>
              <a:chOff x="3889319" y="1961133"/>
              <a:chExt cx="1304712" cy="1361080"/>
            </a:xfrm>
          </p:grpSpPr>
          <p:sp>
            <p:nvSpPr>
              <p:cNvPr id="39958" name="任意多边形 102"/>
              <p:cNvSpPr>
                <a:spLocks/>
              </p:cNvSpPr>
              <p:nvPr/>
            </p:nvSpPr>
            <p:spPr bwMode="auto">
              <a:xfrm flipH="1" flipV="1">
                <a:off x="3889319" y="1961133"/>
                <a:ext cx="1258530" cy="795747"/>
              </a:xfrm>
              <a:custGeom>
                <a:avLst/>
                <a:gdLst>
                  <a:gd name="T0" fmla="*/ 9046432 w 807522"/>
                  <a:gd name="T1" fmla="*/ 329885 h 950026"/>
                  <a:gd name="T2" fmla="*/ 4390185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39959" name="直接连接符 103"/>
              <p:cNvSpPr>
                <a:spLocks noChangeShapeType="1"/>
              </p:cNvSpPr>
              <p:nvPr/>
            </p:nvSpPr>
            <p:spPr bwMode="auto">
              <a:xfrm flipH="1">
                <a:off x="5186580" y="2021120"/>
                <a:ext cx="7451" cy="1301093"/>
              </a:xfrm>
              <a:prstGeom prst="line">
                <a:avLst/>
              </a:prstGeom>
              <a:noFill/>
              <a:ln w="25400">
                <a:solidFill>
                  <a:srgbClr val="C0C0C0"/>
                </a:solidFill>
                <a:round/>
                <a:headEnd type="oval" w="sm" len="sm"/>
                <a:tailEnd type="oval" w="sm" len="sm"/>
              </a:ln>
            </p:spPr>
            <p:txBody>
              <a:bodyPr/>
              <a:lstStyle/>
              <a:p>
                <a:endParaRPr lang="zh-CN" altLang="en-US"/>
              </a:p>
            </p:txBody>
          </p:sp>
        </p:grpSp>
      </p:grpSp>
      <p:grpSp>
        <p:nvGrpSpPr>
          <p:cNvPr id="53" name="组合 52"/>
          <p:cNvGrpSpPr>
            <a:grpSpLocks/>
          </p:cNvGrpSpPr>
          <p:nvPr/>
        </p:nvGrpSpPr>
        <p:grpSpPr bwMode="auto">
          <a:xfrm>
            <a:off x="5732463" y="384175"/>
            <a:ext cx="2387600" cy="995363"/>
            <a:chOff x="5555390" y="384402"/>
            <a:chExt cx="2388459" cy="994686"/>
          </a:xfrm>
        </p:grpSpPr>
        <p:sp>
          <p:nvSpPr>
            <p:cNvPr id="49" name="任意多边形 48"/>
            <p:cNvSpPr/>
            <p:nvPr/>
          </p:nvSpPr>
          <p:spPr>
            <a:xfrm flipH="1">
              <a:off x="5769779" y="384402"/>
              <a:ext cx="1892981" cy="994686"/>
            </a:xfrm>
            <a:custGeom>
              <a:avLst/>
              <a:gdLst>
                <a:gd name="connsiteX0" fmla="*/ 530225 w 1120775"/>
                <a:gd name="connsiteY0" fmla="*/ 0 h 588645"/>
                <a:gd name="connsiteX1" fmla="*/ 290335 w 1120775"/>
                <a:gd name="connsiteY1" fmla="*/ 159010 h 588645"/>
                <a:gd name="connsiteX2" fmla="*/ 272067 w 1120775"/>
                <a:gd name="connsiteY2" fmla="*/ 249492 h 588645"/>
                <a:gd name="connsiteX3" fmla="*/ 242597 w 1120775"/>
                <a:gd name="connsiteY3" fmla="*/ 229623 h 588645"/>
                <a:gd name="connsiteX4" fmla="*/ 174625 w 1120775"/>
                <a:gd name="connsiteY4" fmla="*/ 215900 h 588645"/>
                <a:gd name="connsiteX5" fmla="*/ 0 w 1120775"/>
                <a:gd name="connsiteY5" fmla="*/ 390525 h 588645"/>
                <a:gd name="connsiteX6" fmla="*/ 174625 w 1120775"/>
                <a:gd name="connsiteY6" fmla="*/ 565150 h 588645"/>
                <a:gd name="connsiteX7" fmla="*/ 242597 w 1120775"/>
                <a:gd name="connsiteY7" fmla="*/ 551427 h 588645"/>
                <a:gd name="connsiteX8" fmla="*/ 273204 w 1120775"/>
                <a:gd name="connsiteY8" fmla="*/ 530792 h 588645"/>
                <a:gd name="connsiteX9" fmla="*/ 281864 w 1120775"/>
                <a:gd name="connsiteY9" fmla="*/ 543636 h 588645"/>
                <a:gd name="connsiteX10" fmla="*/ 390525 w 1120775"/>
                <a:gd name="connsiteY10" fmla="*/ 588645 h 588645"/>
                <a:gd name="connsiteX11" fmla="*/ 499186 w 1120775"/>
                <a:gd name="connsiteY11" fmla="*/ 543636 h 588645"/>
                <a:gd name="connsiteX12" fmla="*/ 515641 w 1120775"/>
                <a:gd name="connsiteY12" fmla="*/ 519230 h 588645"/>
                <a:gd name="connsiteX13" fmla="*/ 530225 w 1120775"/>
                <a:gd name="connsiteY13" fmla="*/ 520700 h 588645"/>
                <a:gd name="connsiteX14" fmla="*/ 582695 w 1120775"/>
                <a:gd name="connsiteY14" fmla="*/ 515411 h 588645"/>
                <a:gd name="connsiteX15" fmla="*/ 628246 w 1120775"/>
                <a:gd name="connsiteY15" fmla="*/ 501271 h 588645"/>
                <a:gd name="connsiteX16" fmla="*/ 632397 w 1120775"/>
                <a:gd name="connsiteY16" fmla="*/ 507428 h 588645"/>
                <a:gd name="connsiteX17" fmla="*/ 733425 w 1120775"/>
                <a:gd name="connsiteY17" fmla="*/ 549275 h 588645"/>
                <a:gd name="connsiteX18" fmla="*/ 789039 w 1120775"/>
                <a:gd name="connsiteY18" fmla="*/ 538047 h 588645"/>
                <a:gd name="connsiteX19" fmla="*/ 823094 w 1120775"/>
                <a:gd name="connsiteY19" fmla="*/ 515087 h 588645"/>
                <a:gd name="connsiteX20" fmla="*/ 850900 w 1120775"/>
                <a:gd name="connsiteY20" fmla="*/ 520700 h 588645"/>
                <a:gd name="connsiteX21" fmla="*/ 951928 w 1120775"/>
                <a:gd name="connsiteY21" fmla="*/ 478853 h 588645"/>
                <a:gd name="connsiteX22" fmla="*/ 970909 w 1120775"/>
                <a:gd name="connsiteY22" fmla="*/ 450701 h 588645"/>
                <a:gd name="connsiteX23" fmla="*/ 974363 w 1120775"/>
                <a:gd name="connsiteY23" fmla="*/ 467811 h 588645"/>
                <a:gd name="connsiteX24" fmla="*/ 1044575 w 1120775"/>
                <a:gd name="connsiteY24" fmla="*/ 514350 h 588645"/>
                <a:gd name="connsiteX25" fmla="*/ 1120775 w 1120775"/>
                <a:gd name="connsiteY25" fmla="*/ 438150 h 588645"/>
                <a:gd name="connsiteX26" fmla="*/ 1044575 w 1120775"/>
                <a:gd name="connsiteY26" fmla="*/ 361950 h 588645"/>
                <a:gd name="connsiteX27" fmla="*/ 1014915 w 1120775"/>
                <a:gd name="connsiteY27" fmla="*/ 367938 h 588645"/>
                <a:gd name="connsiteX28" fmla="*/ 992755 w 1120775"/>
                <a:gd name="connsiteY28" fmla="*/ 382879 h 588645"/>
                <a:gd name="connsiteX29" fmla="*/ 993775 w 1120775"/>
                <a:gd name="connsiteY29" fmla="*/ 377825 h 588645"/>
                <a:gd name="connsiteX30" fmla="*/ 850900 w 1120775"/>
                <a:gd name="connsiteY30" fmla="*/ 234950 h 588645"/>
                <a:gd name="connsiteX31" fmla="*/ 795286 w 1120775"/>
                <a:gd name="connsiteY31" fmla="*/ 246178 h 588645"/>
                <a:gd name="connsiteX32" fmla="*/ 788621 w 1120775"/>
                <a:gd name="connsiteY32" fmla="*/ 250672 h 588645"/>
                <a:gd name="connsiteX33" fmla="*/ 770115 w 1120775"/>
                <a:gd name="connsiteY33" fmla="*/ 159010 h 588645"/>
                <a:gd name="connsiteX34" fmla="*/ 530225 w 1120775"/>
                <a:gd name="connsiteY34" fmla="*/ 0 h 58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20775" h="588645">
                  <a:moveTo>
                    <a:pt x="530225" y="0"/>
                  </a:moveTo>
                  <a:cubicBezTo>
                    <a:pt x="422385" y="0"/>
                    <a:pt x="329858" y="65567"/>
                    <a:pt x="290335" y="159010"/>
                  </a:cubicBezTo>
                  <a:lnTo>
                    <a:pt x="272067" y="249492"/>
                  </a:lnTo>
                  <a:lnTo>
                    <a:pt x="242597" y="229623"/>
                  </a:lnTo>
                  <a:cubicBezTo>
                    <a:pt x="221705" y="220787"/>
                    <a:pt x="198736" y="215900"/>
                    <a:pt x="174625" y="215900"/>
                  </a:cubicBezTo>
                  <a:cubicBezTo>
                    <a:pt x="78182" y="215900"/>
                    <a:pt x="0" y="294082"/>
                    <a:pt x="0" y="390525"/>
                  </a:cubicBezTo>
                  <a:cubicBezTo>
                    <a:pt x="0" y="486968"/>
                    <a:pt x="78182" y="565150"/>
                    <a:pt x="174625" y="565150"/>
                  </a:cubicBezTo>
                  <a:cubicBezTo>
                    <a:pt x="198736" y="565150"/>
                    <a:pt x="221705" y="560264"/>
                    <a:pt x="242597" y="551427"/>
                  </a:cubicBezTo>
                  <a:lnTo>
                    <a:pt x="273204" y="530792"/>
                  </a:lnTo>
                  <a:lnTo>
                    <a:pt x="281864" y="543636"/>
                  </a:lnTo>
                  <a:cubicBezTo>
                    <a:pt x="309673" y="571445"/>
                    <a:pt x="348090" y="588645"/>
                    <a:pt x="390525" y="588645"/>
                  </a:cubicBezTo>
                  <a:cubicBezTo>
                    <a:pt x="432960" y="588645"/>
                    <a:pt x="471378" y="571445"/>
                    <a:pt x="499186" y="543636"/>
                  </a:cubicBezTo>
                  <a:lnTo>
                    <a:pt x="515641" y="519230"/>
                  </a:lnTo>
                  <a:lnTo>
                    <a:pt x="530225" y="520700"/>
                  </a:lnTo>
                  <a:cubicBezTo>
                    <a:pt x="548199" y="520700"/>
                    <a:pt x="565747" y="518879"/>
                    <a:pt x="582695" y="515411"/>
                  </a:cubicBezTo>
                  <a:lnTo>
                    <a:pt x="628246" y="501271"/>
                  </a:lnTo>
                  <a:lnTo>
                    <a:pt x="632397" y="507428"/>
                  </a:lnTo>
                  <a:cubicBezTo>
                    <a:pt x="658252" y="533284"/>
                    <a:pt x="693971" y="549275"/>
                    <a:pt x="733425" y="549275"/>
                  </a:cubicBezTo>
                  <a:cubicBezTo>
                    <a:pt x="753152" y="549275"/>
                    <a:pt x="771945" y="545277"/>
                    <a:pt x="789039" y="538047"/>
                  </a:cubicBezTo>
                  <a:lnTo>
                    <a:pt x="823094" y="515087"/>
                  </a:lnTo>
                  <a:lnTo>
                    <a:pt x="850900" y="520700"/>
                  </a:lnTo>
                  <a:cubicBezTo>
                    <a:pt x="890354" y="520700"/>
                    <a:pt x="926073" y="504708"/>
                    <a:pt x="951928" y="478853"/>
                  </a:cubicBezTo>
                  <a:lnTo>
                    <a:pt x="970909" y="450701"/>
                  </a:lnTo>
                  <a:lnTo>
                    <a:pt x="974363" y="467811"/>
                  </a:lnTo>
                  <a:cubicBezTo>
                    <a:pt x="985931" y="495160"/>
                    <a:pt x="1013012" y="514350"/>
                    <a:pt x="1044575" y="514350"/>
                  </a:cubicBezTo>
                  <a:cubicBezTo>
                    <a:pt x="1086659" y="514350"/>
                    <a:pt x="1120775" y="480234"/>
                    <a:pt x="1120775" y="438150"/>
                  </a:cubicBezTo>
                  <a:cubicBezTo>
                    <a:pt x="1120775" y="396066"/>
                    <a:pt x="1086659" y="361950"/>
                    <a:pt x="1044575" y="361950"/>
                  </a:cubicBezTo>
                  <a:cubicBezTo>
                    <a:pt x="1034054" y="361950"/>
                    <a:pt x="1024031" y="364083"/>
                    <a:pt x="1014915" y="367938"/>
                  </a:cubicBezTo>
                  <a:lnTo>
                    <a:pt x="992755" y="382879"/>
                  </a:lnTo>
                  <a:lnTo>
                    <a:pt x="993775" y="377825"/>
                  </a:lnTo>
                  <a:cubicBezTo>
                    <a:pt x="993775" y="298917"/>
                    <a:pt x="929808" y="234950"/>
                    <a:pt x="850900" y="234950"/>
                  </a:cubicBezTo>
                  <a:cubicBezTo>
                    <a:pt x="831173" y="234950"/>
                    <a:pt x="812380" y="238948"/>
                    <a:pt x="795286" y="246178"/>
                  </a:cubicBezTo>
                  <a:lnTo>
                    <a:pt x="788621" y="250672"/>
                  </a:lnTo>
                  <a:lnTo>
                    <a:pt x="770115" y="159010"/>
                  </a:lnTo>
                  <a:cubicBezTo>
                    <a:pt x="730592" y="65567"/>
                    <a:pt x="638065" y="0"/>
                    <a:pt x="530225" y="0"/>
                  </a:cubicBezTo>
                  <a:close/>
                </a:path>
              </a:pathLst>
            </a:custGeom>
            <a:solidFill>
              <a:srgbClr val="33A8FF">
                <a:lumMod val="20000"/>
                <a:lumOff val="80000"/>
              </a:srgbClr>
            </a:solidFill>
            <a:ln w="12700" cap="flat" cmpd="sng" algn="ctr">
              <a:noFill/>
              <a:prstDash val="solid"/>
              <a:miter lim="800000"/>
            </a:ln>
            <a:effectLst>
              <a:outerShdw dist="127000" dir="5400000" algn="tl" rotWithShape="0">
                <a:prstClr val="black">
                  <a:alpha val="21000"/>
                </a:prstClr>
              </a:outerShdw>
            </a:effectLst>
          </p:spPr>
          <p:txBody>
            <a:bodyPr anchor="ctr"/>
            <a:lstStyle/>
            <a:p>
              <a:pPr algn="ctr" fontAlgn="auto">
                <a:spcBef>
                  <a:spcPts val="0"/>
                </a:spcBef>
                <a:spcAft>
                  <a:spcPts val="0"/>
                </a:spcAft>
                <a:defRPr/>
              </a:pPr>
              <a:endParaRPr lang="zh-CN" altLang="en-US" kern="0" baseline="-25000" dirty="0">
                <a:solidFill>
                  <a:srgbClr val="000000"/>
                </a:solidFill>
                <a:latin typeface="Calibri"/>
                <a:ea typeface="微软雅黑"/>
              </a:endParaRPr>
            </a:p>
          </p:txBody>
        </p:sp>
        <p:sp>
          <p:nvSpPr>
            <p:cNvPr id="39955" name="Rectangle 3"/>
            <p:cNvSpPr txBox="1">
              <a:spLocks noChangeArrowheads="1"/>
            </p:cNvSpPr>
            <p:nvPr/>
          </p:nvSpPr>
          <p:spPr bwMode="auto">
            <a:xfrm>
              <a:off x="5555390" y="517285"/>
              <a:ext cx="2388459" cy="842751"/>
            </a:xfrm>
            <a:prstGeom prst="rect">
              <a:avLst/>
            </a:prstGeom>
            <a:noFill/>
            <a:ln w="9525">
              <a:noFill/>
              <a:miter lim="800000"/>
              <a:headEnd/>
              <a:tailEnd/>
            </a:ln>
          </p:spPr>
          <p:txBody>
            <a:bodyPr/>
            <a:lstStyle/>
            <a:p>
              <a:pPr marL="228600" indent="-228600" algn="ctr">
                <a:lnSpc>
                  <a:spcPct val="90000"/>
                </a:lnSpc>
                <a:spcBef>
                  <a:spcPts val="1000"/>
                </a:spcBef>
                <a:buFont typeface="Wingdings" pitchFamily="2" charset="2"/>
                <a:buNone/>
              </a:pPr>
              <a:r>
                <a:rPr lang="zh-CN" altLang="en-US">
                  <a:latin typeface="微软雅黑" pitchFamily="34" charset="-122"/>
                  <a:ea typeface="微软雅黑" pitchFamily="34" charset="-122"/>
                </a:rPr>
                <a:t>普西金</a:t>
              </a:r>
              <a:endParaRPr lang="en-US" altLang="zh-CN">
                <a:latin typeface="微软雅黑" pitchFamily="34" charset="-122"/>
                <a:ea typeface="微软雅黑" pitchFamily="34" charset="-122"/>
              </a:endParaRPr>
            </a:p>
            <a:p>
              <a:pPr marL="228600" indent="-228600" algn="ctr">
                <a:lnSpc>
                  <a:spcPct val="90000"/>
                </a:lnSpc>
                <a:spcBef>
                  <a:spcPts val="1000"/>
                </a:spcBef>
                <a:buFont typeface="Wingdings" pitchFamily="2" charset="2"/>
                <a:buNone/>
              </a:pPr>
              <a:r>
                <a:rPr lang="en-US" altLang="zh-CN" sz="2200">
                  <a:latin typeface="微软雅黑" pitchFamily="34" charset="-122"/>
                  <a:ea typeface="微软雅黑" pitchFamily="34" charset="-122"/>
                </a:rPr>
                <a:t> </a:t>
              </a:r>
              <a:r>
                <a:rPr lang="zh-CN" altLang="en-US" sz="2200">
                  <a:latin typeface="微软雅黑" pitchFamily="34" charset="-122"/>
                  <a:ea typeface="微软雅黑" pitchFamily="34" charset="-122"/>
                </a:rPr>
                <a:t>胆汁质</a:t>
              </a:r>
            </a:p>
          </p:txBody>
        </p:sp>
      </p:grpSp>
      <p:grpSp>
        <p:nvGrpSpPr>
          <p:cNvPr id="54" name="组合 53"/>
          <p:cNvGrpSpPr>
            <a:grpSpLocks/>
          </p:cNvGrpSpPr>
          <p:nvPr/>
        </p:nvGrpSpPr>
        <p:grpSpPr bwMode="auto">
          <a:xfrm>
            <a:off x="6659563" y="2055813"/>
            <a:ext cx="1893887" cy="995362"/>
            <a:chOff x="6334782" y="2011641"/>
            <a:chExt cx="1894114" cy="994686"/>
          </a:xfrm>
        </p:grpSpPr>
        <p:sp>
          <p:nvSpPr>
            <p:cNvPr id="50" name="任意多边形 49"/>
            <p:cNvSpPr/>
            <p:nvPr/>
          </p:nvSpPr>
          <p:spPr>
            <a:xfrm flipH="1">
              <a:off x="6334782" y="2011641"/>
              <a:ext cx="1894114" cy="994686"/>
            </a:xfrm>
            <a:custGeom>
              <a:avLst/>
              <a:gdLst>
                <a:gd name="connsiteX0" fmla="*/ 530225 w 1120775"/>
                <a:gd name="connsiteY0" fmla="*/ 0 h 588645"/>
                <a:gd name="connsiteX1" fmla="*/ 290335 w 1120775"/>
                <a:gd name="connsiteY1" fmla="*/ 159010 h 588645"/>
                <a:gd name="connsiteX2" fmla="*/ 272067 w 1120775"/>
                <a:gd name="connsiteY2" fmla="*/ 249492 h 588645"/>
                <a:gd name="connsiteX3" fmla="*/ 242597 w 1120775"/>
                <a:gd name="connsiteY3" fmla="*/ 229623 h 588645"/>
                <a:gd name="connsiteX4" fmla="*/ 174625 w 1120775"/>
                <a:gd name="connsiteY4" fmla="*/ 215900 h 588645"/>
                <a:gd name="connsiteX5" fmla="*/ 0 w 1120775"/>
                <a:gd name="connsiteY5" fmla="*/ 390525 h 588645"/>
                <a:gd name="connsiteX6" fmla="*/ 174625 w 1120775"/>
                <a:gd name="connsiteY6" fmla="*/ 565150 h 588645"/>
                <a:gd name="connsiteX7" fmla="*/ 242597 w 1120775"/>
                <a:gd name="connsiteY7" fmla="*/ 551427 h 588645"/>
                <a:gd name="connsiteX8" fmla="*/ 273204 w 1120775"/>
                <a:gd name="connsiteY8" fmla="*/ 530792 h 588645"/>
                <a:gd name="connsiteX9" fmla="*/ 281864 w 1120775"/>
                <a:gd name="connsiteY9" fmla="*/ 543636 h 588645"/>
                <a:gd name="connsiteX10" fmla="*/ 390525 w 1120775"/>
                <a:gd name="connsiteY10" fmla="*/ 588645 h 588645"/>
                <a:gd name="connsiteX11" fmla="*/ 499186 w 1120775"/>
                <a:gd name="connsiteY11" fmla="*/ 543636 h 588645"/>
                <a:gd name="connsiteX12" fmla="*/ 515641 w 1120775"/>
                <a:gd name="connsiteY12" fmla="*/ 519230 h 588645"/>
                <a:gd name="connsiteX13" fmla="*/ 530225 w 1120775"/>
                <a:gd name="connsiteY13" fmla="*/ 520700 h 588645"/>
                <a:gd name="connsiteX14" fmla="*/ 582695 w 1120775"/>
                <a:gd name="connsiteY14" fmla="*/ 515411 h 588645"/>
                <a:gd name="connsiteX15" fmla="*/ 628246 w 1120775"/>
                <a:gd name="connsiteY15" fmla="*/ 501271 h 588645"/>
                <a:gd name="connsiteX16" fmla="*/ 632397 w 1120775"/>
                <a:gd name="connsiteY16" fmla="*/ 507428 h 588645"/>
                <a:gd name="connsiteX17" fmla="*/ 733425 w 1120775"/>
                <a:gd name="connsiteY17" fmla="*/ 549275 h 588645"/>
                <a:gd name="connsiteX18" fmla="*/ 789039 w 1120775"/>
                <a:gd name="connsiteY18" fmla="*/ 538047 h 588645"/>
                <a:gd name="connsiteX19" fmla="*/ 823094 w 1120775"/>
                <a:gd name="connsiteY19" fmla="*/ 515087 h 588645"/>
                <a:gd name="connsiteX20" fmla="*/ 850900 w 1120775"/>
                <a:gd name="connsiteY20" fmla="*/ 520700 h 588645"/>
                <a:gd name="connsiteX21" fmla="*/ 951928 w 1120775"/>
                <a:gd name="connsiteY21" fmla="*/ 478853 h 588645"/>
                <a:gd name="connsiteX22" fmla="*/ 970909 w 1120775"/>
                <a:gd name="connsiteY22" fmla="*/ 450701 h 588645"/>
                <a:gd name="connsiteX23" fmla="*/ 974363 w 1120775"/>
                <a:gd name="connsiteY23" fmla="*/ 467811 h 588645"/>
                <a:gd name="connsiteX24" fmla="*/ 1044575 w 1120775"/>
                <a:gd name="connsiteY24" fmla="*/ 514350 h 588645"/>
                <a:gd name="connsiteX25" fmla="*/ 1120775 w 1120775"/>
                <a:gd name="connsiteY25" fmla="*/ 438150 h 588645"/>
                <a:gd name="connsiteX26" fmla="*/ 1044575 w 1120775"/>
                <a:gd name="connsiteY26" fmla="*/ 361950 h 588645"/>
                <a:gd name="connsiteX27" fmla="*/ 1014915 w 1120775"/>
                <a:gd name="connsiteY27" fmla="*/ 367938 h 588645"/>
                <a:gd name="connsiteX28" fmla="*/ 992755 w 1120775"/>
                <a:gd name="connsiteY28" fmla="*/ 382879 h 588645"/>
                <a:gd name="connsiteX29" fmla="*/ 993775 w 1120775"/>
                <a:gd name="connsiteY29" fmla="*/ 377825 h 588645"/>
                <a:gd name="connsiteX30" fmla="*/ 850900 w 1120775"/>
                <a:gd name="connsiteY30" fmla="*/ 234950 h 588645"/>
                <a:gd name="connsiteX31" fmla="*/ 795286 w 1120775"/>
                <a:gd name="connsiteY31" fmla="*/ 246178 h 588645"/>
                <a:gd name="connsiteX32" fmla="*/ 788621 w 1120775"/>
                <a:gd name="connsiteY32" fmla="*/ 250672 h 588645"/>
                <a:gd name="connsiteX33" fmla="*/ 770115 w 1120775"/>
                <a:gd name="connsiteY33" fmla="*/ 159010 h 588645"/>
                <a:gd name="connsiteX34" fmla="*/ 530225 w 1120775"/>
                <a:gd name="connsiteY34" fmla="*/ 0 h 58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20775" h="588645">
                  <a:moveTo>
                    <a:pt x="530225" y="0"/>
                  </a:moveTo>
                  <a:cubicBezTo>
                    <a:pt x="422385" y="0"/>
                    <a:pt x="329858" y="65567"/>
                    <a:pt x="290335" y="159010"/>
                  </a:cubicBezTo>
                  <a:lnTo>
                    <a:pt x="272067" y="249492"/>
                  </a:lnTo>
                  <a:lnTo>
                    <a:pt x="242597" y="229623"/>
                  </a:lnTo>
                  <a:cubicBezTo>
                    <a:pt x="221705" y="220787"/>
                    <a:pt x="198736" y="215900"/>
                    <a:pt x="174625" y="215900"/>
                  </a:cubicBezTo>
                  <a:cubicBezTo>
                    <a:pt x="78182" y="215900"/>
                    <a:pt x="0" y="294082"/>
                    <a:pt x="0" y="390525"/>
                  </a:cubicBezTo>
                  <a:cubicBezTo>
                    <a:pt x="0" y="486968"/>
                    <a:pt x="78182" y="565150"/>
                    <a:pt x="174625" y="565150"/>
                  </a:cubicBezTo>
                  <a:cubicBezTo>
                    <a:pt x="198736" y="565150"/>
                    <a:pt x="221705" y="560264"/>
                    <a:pt x="242597" y="551427"/>
                  </a:cubicBezTo>
                  <a:lnTo>
                    <a:pt x="273204" y="530792"/>
                  </a:lnTo>
                  <a:lnTo>
                    <a:pt x="281864" y="543636"/>
                  </a:lnTo>
                  <a:cubicBezTo>
                    <a:pt x="309673" y="571445"/>
                    <a:pt x="348090" y="588645"/>
                    <a:pt x="390525" y="588645"/>
                  </a:cubicBezTo>
                  <a:cubicBezTo>
                    <a:pt x="432960" y="588645"/>
                    <a:pt x="471378" y="571445"/>
                    <a:pt x="499186" y="543636"/>
                  </a:cubicBezTo>
                  <a:lnTo>
                    <a:pt x="515641" y="519230"/>
                  </a:lnTo>
                  <a:lnTo>
                    <a:pt x="530225" y="520700"/>
                  </a:lnTo>
                  <a:cubicBezTo>
                    <a:pt x="548199" y="520700"/>
                    <a:pt x="565747" y="518879"/>
                    <a:pt x="582695" y="515411"/>
                  </a:cubicBezTo>
                  <a:lnTo>
                    <a:pt x="628246" y="501271"/>
                  </a:lnTo>
                  <a:lnTo>
                    <a:pt x="632397" y="507428"/>
                  </a:lnTo>
                  <a:cubicBezTo>
                    <a:pt x="658252" y="533284"/>
                    <a:pt x="693971" y="549275"/>
                    <a:pt x="733425" y="549275"/>
                  </a:cubicBezTo>
                  <a:cubicBezTo>
                    <a:pt x="753152" y="549275"/>
                    <a:pt x="771945" y="545277"/>
                    <a:pt x="789039" y="538047"/>
                  </a:cubicBezTo>
                  <a:lnTo>
                    <a:pt x="823094" y="515087"/>
                  </a:lnTo>
                  <a:lnTo>
                    <a:pt x="850900" y="520700"/>
                  </a:lnTo>
                  <a:cubicBezTo>
                    <a:pt x="890354" y="520700"/>
                    <a:pt x="926073" y="504708"/>
                    <a:pt x="951928" y="478853"/>
                  </a:cubicBezTo>
                  <a:lnTo>
                    <a:pt x="970909" y="450701"/>
                  </a:lnTo>
                  <a:lnTo>
                    <a:pt x="974363" y="467811"/>
                  </a:lnTo>
                  <a:cubicBezTo>
                    <a:pt x="985931" y="495160"/>
                    <a:pt x="1013012" y="514350"/>
                    <a:pt x="1044575" y="514350"/>
                  </a:cubicBezTo>
                  <a:cubicBezTo>
                    <a:pt x="1086659" y="514350"/>
                    <a:pt x="1120775" y="480234"/>
                    <a:pt x="1120775" y="438150"/>
                  </a:cubicBezTo>
                  <a:cubicBezTo>
                    <a:pt x="1120775" y="396066"/>
                    <a:pt x="1086659" y="361950"/>
                    <a:pt x="1044575" y="361950"/>
                  </a:cubicBezTo>
                  <a:cubicBezTo>
                    <a:pt x="1034054" y="361950"/>
                    <a:pt x="1024031" y="364083"/>
                    <a:pt x="1014915" y="367938"/>
                  </a:cubicBezTo>
                  <a:lnTo>
                    <a:pt x="992755" y="382879"/>
                  </a:lnTo>
                  <a:lnTo>
                    <a:pt x="993775" y="377825"/>
                  </a:lnTo>
                  <a:cubicBezTo>
                    <a:pt x="993775" y="298917"/>
                    <a:pt x="929808" y="234950"/>
                    <a:pt x="850900" y="234950"/>
                  </a:cubicBezTo>
                  <a:cubicBezTo>
                    <a:pt x="831173" y="234950"/>
                    <a:pt x="812380" y="238948"/>
                    <a:pt x="795286" y="246178"/>
                  </a:cubicBezTo>
                  <a:lnTo>
                    <a:pt x="788621" y="250672"/>
                  </a:lnTo>
                  <a:lnTo>
                    <a:pt x="770115" y="159010"/>
                  </a:lnTo>
                  <a:cubicBezTo>
                    <a:pt x="730592" y="65567"/>
                    <a:pt x="638065" y="0"/>
                    <a:pt x="530225" y="0"/>
                  </a:cubicBezTo>
                  <a:close/>
                </a:path>
              </a:pathLst>
            </a:custGeom>
            <a:solidFill>
              <a:srgbClr val="33A8FF">
                <a:lumMod val="20000"/>
                <a:lumOff val="80000"/>
              </a:srgbClr>
            </a:solidFill>
            <a:ln w="12700" cap="flat" cmpd="sng" algn="ctr">
              <a:noFill/>
              <a:prstDash val="solid"/>
              <a:miter lim="800000"/>
            </a:ln>
            <a:effectLst>
              <a:outerShdw dist="127000" dir="5400000" algn="tl" rotWithShape="0">
                <a:prstClr val="black">
                  <a:alpha val="21000"/>
                </a:prstClr>
              </a:outerShdw>
            </a:effectLst>
          </p:spPr>
          <p:txBody>
            <a:bodyPr anchor="ctr"/>
            <a:lstStyle/>
            <a:p>
              <a:pPr algn="ctr" fontAlgn="auto">
                <a:spcBef>
                  <a:spcPts val="0"/>
                </a:spcBef>
                <a:spcAft>
                  <a:spcPts val="0"/>
                </a:spcAft>
                <a:defRPr/>
              </a:pPr>
              <a:endParaRPr lang="zh-CN" altLang="en-US" kern="0" baseline="-25000" dirty="0">
                <a:solidFill>
                  <a:srgbClr val="000000"/>
                </a:solidFill>
                <a:latin typeface="Calibri"/>
                <a:ea typeface="微软雅黑"/>
              </a:endParaRPr>
            </a:p>
          </p:txBody>
        </p:sp>
        <p:sp>
          <p:nvSpPr>
            <p:cNvPr id="39953" name="Rectangle 8"/>
            <p:cNvSpPr>
              <a:spLocks noChangeArrowheads="1"/>
            </p:cNvSpPr>
            <p:nvPr/>
          </p:nvSpPr>
          <p:spPr bwMode="auto">
            <a:xfrm>
              <a:off x="6822045" y="2182728"/>
              <a:ext cx="1031051" cy="707886"/>
            </a:xfrm>
            <a:prstGeom prst="rect">
              <a:avLst/>
            </a:prstGeom>
            <a:noFill/>
            <a:ln w="9525">
              <a:noFill/>
              <a:miter lim="800000"/>
              <a:headEnd/>
              <a:tailEnd/>
            </a:ln>
          </p:spPr>
          <p:txBody>
            <a:bodyPr wrap="none">
              <a:spAutoFit/>
            </a:bodyPr>
            <a:lstStyle/>
            <a:p>
              <a:pPr algn="ctr"/>
              <a:r>
                <a:rPr lang="zh-CN" altLang="en-US">
                  <a:latin typeface="微软雅黑" pitchFamily="34" charset="-122"/>
                  <a:ea typeface="微软雅黑" pitchFamily="34" charset="-122"/>
                </a:rPr>
                <a:t>赫尔岑</a:t>
              </a:r>
              <a:endParaRPr lang="en-US" altLang="zh-CN">
                <a:latin typeface="微软雅黑" pitchFamily="34" charset="-122"/>
                <a:ea typeface="微软雅黑" pitchFamily="34" charset="-122"/>
              </a:endParaRPr>
            </a:p>
            <a:p>
              <a:pPr algn="ctr"/>
              <a:r>
                <a:rPr lang="zh-CN" altLang="en-US" sz="2200">
                  <a:latin typeface="微软雅黑" pitchFamily="34" charset="-122"/>
                  <a:ea typeface="微软雅黑" pitchFamily="34" charset="-122"/>
                </a:rPr>
                <a:t>多血质</a:t>
              </a:r>
            </a:p>
          </p:txBody>
        </p:sp>
      </p:grpSp>
      <p:grpSp>
        <p:nvGrpSpPr>
          <p:cNvPr id="55" name="组合 54"/>
          <p:cNvGrpSpPr>
            <a:grpSpLocks/>
          </p:cNvGrpSpPr>
          <p:nvPr/>
        </p:nvGrpSpPr>
        <p:grpSpPr bwMode="auto">
          <a:xfrm>
            <a:off x="6664325" y="3741738"/>
            <a:ext cx="1893888" cy="995362"/>
            <a:chOff x="6295453" y="3756867"/>
            <a:chExt cx="1894114" cy="994686"/>
          </a:xfrm>
        </p:grpSpPr>
        <p:sp>
          <p:nvSpPr>
            <p:cNvPr id="51" name="任意多边形 50"/>
            <p:cNvSpPr/>
            <p:nvPr/>
          </p:nvSpPr>
          <p:spPr>
            <a:xfrm flipH="1">
              <a:off x="6295453" y="3756867"/>
              <a:ext cx="1894114" cy="994686"/>
            </a:xfrm>
            <a:custGeom>
              <a:avLst/>
              <a:gdLst>
                <a:gd name="connsiteX0" fmla="*/ 530225 w 1120775"/>
                <a:gd name="connsiteY0" fmla="*/ 0 h 588645"/>
                <a:gd name="connsiteX1" fmla="*/ 290335 w 1120775"/>
                <a:gd name="connsiteY1" fmla="*/ 159010 h 588645"/>
                <a:gd name="connsiteX2" fmla="*/ 272067 w 1120775"/>
                <a:gd name="connsiteY2" fmla="*/ 249492 h 588645"/>
                <a:gd name="connsiteX3" fmla="*/ 242597 w 1120775"/>
                <a:gd name="connsiteY3" fmla="*/ 229623 h 588645"/>
                <a:gd name="connsiteX4" fmla="*/ 174625 w 1120775"/>
                <a:gd name="connsiteY4" fmla="*/ 215900 h 588645"/>
                <a:gd name="connsiteX5" fmla="*/ 0 w 1120775"/>
                <a:gd name="connsiteY5" fmla="*/ 390525 h 588645"/>
                <a:gd name="connsiteX6" fmla="*/ 174625 w 1120775"/>
                <a:gd name="connsiteY6" fmla="*/ 565150 h 588645"/>
                <a:gd name="connsiteX7" fmla="*/ 242597 w 1120775"/>
                <a:gd name="connsiteY7" fmla="*/ 551427 h 588645"/>
                <a:gd name="connsiteX8" fmla="*/ 273204 w 1120775"/>
                <a:gd name="connsiteY8" fmla="*/ 530792 h 588645"/>
                <a:gd name="connsiteX9" fmla="*/ 281864 w 1120775"/>
                <a:gd name="connsiteY9" fmla="*/ 543636 h 588645"/>
                <a:gd name="connsiteX10" fmla="*/ 390525 w 1120775"/>
                <a:gd name="connsiteY10" fmla="*/ 588645 h 588645"/>
                <a:gd name="connsiteX11" fmla="*/ 499186 w 1120775"/>
                <a:gd name="connsiteY11" fmla="*/ 543636 h 588645"/>
                <a:gd name="connsiteX12" fmla="*/ 515641 w 1120775"/>
                <a:gd name="connsiteY12" fmla="*/ 519230 h 588645"/>
                <a:gd name="connsiteX13" fmla="*/ 530225 w 1120775"/>
                <a:gd name="connsiteY13" fmla="*/ 520700 h 588645"/>
                <a:gd name="connsiteX14" fmla="*/ 582695 w 1120775"/>
                <a:gd name="connsiteY14" fmla="*/ 515411 h 588645"/>
                <a:gd name="connsiteX15" fmla="*/ 628246 w 1120775"/>
                <a:gd name="connsiteY15" fmla="*/ 501271 h 588645"/>
                <a:gd name="connsiteX16" fmla="*/ 632397 w 1120775"/>
                <a:gd name="connsiteY16" fmla="*/ 507428 h 588645"/>
                <a:gd name="connsiteX17" fmla="*/ 733425 w 1120775"/>
                <a:gd name="connsiteY17" fmla="*/ 549275 h 588645"/>
                <a:gd name="connsiteX18" fmla="*/ 789039 w 1120775"/>
                <a:gd name="connsiteY18" fmla="*/ 538047 h 588645"/>
                <a:gd name="connsiteX19" fmla="*/ 823094 w 1120775"/>
                <a:gd name="connsiteY19" fmla="*/ 515087 h 588645"/>
                <a:gd name="connsiteX20" fmla="*/ 850900 w 1120775"/>
                <a:gd name="connsiteY20" fmla="*/ 520700 h 588645"/>
                <a:gd name="connsiteX21" fmla="*/ 951928 w 1120775"/>
                <a:gd name="connsiteY21" fmla="*/ 478853 h 588645"/>
                <a:gd name="connsiteX22" fmla="*/ 970909 w 1120775"/>
                <a:gd name="connsiteY22" fmla="*/ 450701 h 588645"/>
                <a:gd name="connsiteX23" fmla="*/ 974363 w 1120775"/>
                <a:gd name="connsiteY23" fmla="*/ 467811 h 588645"/>
                <a:gd name="connsiteX24" fmla="*/ 1044575 w 1120775"/>
                <a:gd name="connsiteY24" fmla="*/ 514350 h 588645"/>
                <a:gd name="connsiteX25" fmla="*/ 1120775 w 1120775"/>
                <a:gd name="connsiteY25" fmla="*/ 438150 h 588645"/>
                <a:gd name="connsiteX26" fmla="*/ 1044575 w 1120775"/>
                <a:gd name="connsiteY26" fmla="*/ 361950 h 588645"/>
                <a:gd name="connsiteX27" fmla="*/ 1014915 w 1120775"/>
                <a:gd name="connsiteY27" fmla="*/ 367938 h 588645"/>
                <a:gd name="connsiteX28" fmla="*/ 992755 w 1120775"/>
                <a:gd name="connsiteY28" fmla="*/ 382879 h 588645"/>
                <a:gd name="connsiteX29" fmla="*/ 993775 w 1120775"/>
                <a:gd name="connsiteY29" fmla="*/ 377825 h 588645"/>
                <a:gd name="connsiteX30" fmla="*/ 850900 w 1120775"/>
                <a:gd name="connsiteY30" fmla="*/ 234950 h 588645"/>
                <a:gd name="connsiteX31" fmla="*/ 795286 w 1120775"/>
                <a:gd name="connsiteY31" fmla="*/ 246178 h 588645"/>
                <a:gd name="connsiteX32" fmla="*/ 788621 w 1120775"/>
                <a:gd name="connsiteY32" fmla="*/ 250672 h 588645"/>
                <a:gd name="connsiteX33" fmla="*/ 770115 w 1120775"/>
                <a:gd name="connsiteY33" fmla="*/ 159010 h 588645"/>
                <a:gd name="connsiteX34" fmla="*/ 530225 w 1120775"/>
                <a:gd name="connsiteY34" fmla="*/ 0 h 58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20775" h="588645">
                  <a:moveTo>
                    <a:pt x="530225" y="0"/>
                  </a:moveTo>
                  <a:cubicBezTo>
                    <a:pt x="422385" y="0"/>
                    <a:pt x="329858" y="65567"/>
                    <a:pt x="290335" y="159010"/>
                  </a:cubicBezTo>
                  <a:lnTo>
                    <a:pt x="272067" y="249492"/>
                  </a:lnTo>
                  <a:lnTo>
                    <a:pt x="242597" y="229623"/>
                  </a:lnTo>
                  <a:cubicBezTo>
                    <a:pt x="221705" y="220787"/>
                    <a:pt x="198736" y="215900"/>
                    <a:pt x="174625" y="215900"/>
                  </a:cubicBezTo>
                  <a:cubicBezTo>
                    <a:pt x="78182" y="215900"/>
                    <a:pt x="0" y="294082"/>
                    <a:pt x="0" y="390525"/>
                  </a:cubicBezTo>
                  <a:cubicBezTo>
                    <a:pt x="0" y="486968"/>
                    <a:pt x="78182" y="565150"/>
                    <a:pt x="174625" y="565150"/>
                  </a:cubicBezTo>
                  <a:cubicBezTo>
                    <a:pt x="198736" y="565150"/>
                    <a:pt x="221705" y="560264"/>
                    <a:pt x="242597" y="551427"/>
                  </a:cubicBezTo>
                  <a:lnTo>
                    <a:pt x="273204" y="530792"/>
                  </a:lnTo>
                  <a:lnTo>
                    <a:pt x="281864" y="543636"/>
                  </a:lnTo>
                  <a:cubicBezTo>
                    <a:pt x="309673" y="571445"/>
                    <a:pt x="348090" y="588645"/>
                    <a:pt x="390525" y="588645"/>
                  </a:cubicBezTo>
                  <a:cubicBezTo>
                    <a:pt x="432960" y="588645"/>
                    <a:pt x="471378" y="571445"/>
                    <a:pt x="499186" y="543636"/>
                  </a:cubicBezTo>
                  <a:lnTo>
                    <a:pt x="515641" y="519230"/>
                  </a:lnTo>
                  <a:lnTo>
                    <a:pt x="530225" y="520700"/>
                  </a:lnTo>
                  <a:cubicBezTo>
                    <a:pt x="548199" y="520700"/>
                    <a:pt x="565747" y="518879"/>
                    <a:pt x="582695" y="515411"/>
                  </a:cubicBezTo>
                  <a:lnTo>
                    <a:pt x="628246" y="501271"/>
                  </a:lnTo>
                  <a:lnTo>
                    <a:pt x="632397" y="507428"/>
                  </a:lnTo>
                  <a:cubicBezTo>
                    <a:pt x="658252" y="533284"/>
                    <a:pt x="693971" y="549275"/>
                    <a:pt x="733425" y="549275"/>
                  </a:cubicBezTo>
                  <a:cubicBezTo>
                    <a:pt x="753152" y="549275"/>
                    <a:pt x="771945" y="545277"/>
                    <a:pt x="789039" y="538047"/>
                  </a:cubicBezTo>
                  <a:lnTo>
                    <a:pt x="823094" y="515087"/>
                  </a:lnTo>
                  <a:lnTo>
                    <a:pt x="850900" y="520700"/>
                  </a:lnTo>
                  <a:cubicBezTo>
                    <a:pt x="890354" y="520700"/>
                    <a:pt x="926073" y="504708"/>
                    <a:pt x="951928" y="478853"/>
                  </a:cubicBezTo>
                  <a:lnTo>
                    <a:pt x="970909" y="450701"/>
                  </a:lnTo>
                  <a:lnTo>
                    <a:pt x="974363" y="467811"/>
                  </a:lnTo>
                  <a:cubicBezTo>
                    <a:pt x="985931" y="495160"/>
                    <a:pt x="1013012" y="514350"/>
                    <a:pt x="1044575" y="514350"/>
                  </a:cubicBezTo>
                  <a:cubicBezTo>
                    <a:pt x="1086659" y="514350"/>
                    <a:pt x="1120775" y="480234"/>
                    <a:pt x="1120775" y="438150"/>
                  </a:cubicBezTo>
                  <a:cubicBezTo>
                    <a:pt x="1120775" y="396066"/>
                    <a:pt x="1086659" y="361950"/>
                    <a:pt x="1044575" y="361950"/>
                  </a:cubicBezTo>
                  <a:cubicBezTo>
                    <a:pt x="1034054" y="361950"/>
                    <a:pt x="1024031" y="364083"/>
                    <a:pt x="1014915" y="367938"/>
                  </a:cubicBezTo>
                  <a:lnTo>
                    <a:pt x="992755" y="382879"/>
                  </a:lnTo>
                  <a:lnTo>
                    <a:pt x="993775" y="377825"/>
                  </a:lnTo>
                  <a:cubicBezTo>
                    <a:pt x="993775" y="298917"/>
                    <a:pt x="929808" y="234950"/>
                    <a:pt x="850900" y="234950"/>
                  </a:cubicBezTo>
                  <a:cubicBezTo>
                    <a:pt x="831173" y="234950"/>
                    <a:pt x="812380" y="238948"/>
                    <a:pt x="795286" y="246178"/>
                  </a:cubicBezTo>
                  <a:lnTo>
                    <a:pt x="788621" y="250672"/>
                  </a:lnTo>
                  <a:lnTo>
                    <a:pt x="770115" y="159010"/>
                  </a:lnTo>
                  <a:cubicBezTo>
                    <a:pt x="730592" y="65567"/>
                    <a:pt x="638065" y="0"/>
                    <a:pt x="530225" y="0"/>
                  </a:cubicBezTo>
                  <a:close/>
                </a:path>
              </a:pathLst>
            </a:custGeom>
            <a:solidFill>
              <a:srgbClr val="33A8FF">
                <a:lumMod val="20000"/>
                <a:lumOff val="80000"/>
              </a:srgbClr>
            </a:solidFill>
            <a:ln w="12700" cap="flat" cmpd="sng" algn="ctr">
              <a:noFill/>
              <a:prstDash val="solid"/>
              <a:miter lim="800000"/>
            </a:ln>
            <a:effectLst>
              <a:outerShdw dist="127000" dir="5400000" algn="tl" rotWithShape="0">
                <a:prstClr val="black">
                  <a:alpha val="21000"/>
                </a:prstClr>
              </a:outerShdw>
            </a:effectLst>
          </p:spPr>
          <p:txBody>
            <a:bodyPr anchor="ctr"/>
            <a:lstStyle/>
            <a:p>
              <a:pPr algn="ctr" fontAlgn="auto">
                <a:spcBef>
                  <a:spcPts val="0"/>
                </a:spcBef>
                <a:spcAft>
                  <a:spcPts val="0"/>
                </a:spcAft>
                <a:defRPr/>
              </a:pPr>
              <a:endParaRPr lang="zh-CN" altLang="en-US" kern="0" baseline="-25000" dirty="0">
                <a:solidFill>
                  <a:srgbClr val="000000"/>
                </a:solidFill>
                <a:latin typeface="Calibri"/>
                <a:ea typeface="微软雅黑"/>
              </a:endParaRPr>
            </a:p>
          </p:txBody>
        </p:sp>
        <p:sp>
          <p:nvSpPr>
            <p:cNvPr id="39951" name="Rectangle 11"/>
            <p:cNvSpPr>
              <a:spLocks noChangeArrowheads="1"/>
            </p:cNvSpPr>
            <p:nvPr/>
          </p:nvSpPr>
          <p:spPr bwMode="auto">
            <a:xfrm>
              <a:off x="6810226" y="3911712"/>
              <a:ext cx="1031051" cy="707886"/>
            </a:xfrm>
            <a:prstGeom prst="rect">
              <a:avLst/>
            </a:prstGeom>
            <a:noFill/>
            <a:ln w="9525">
              <a:noFill/>
              <a:miter lim="800000"/>
              <a:headEnd/>
              <a:tailEnd/>
            </a:ln>
          </p:spPr>
          <p:txBody>
            <a:bodyPr wrap="none">
              <a:spAutoFit/>
            </a:bodyPr>
            <a:lstStyle/>
            <a:p>
              <a:r>
                <a:rPr lang="zh-CN" altLang="en-US">
                  <a:latin typeface="微软雅黑" pitchFamily="34" charset="-122"/>
                  <a:ea typeface="微软雅黑" pitchFamily="34" charset="-122"/>
                </a:rPr>
                <a:t>果戈里</a:t>
              </a:r>
              <a:endParaRPr lang="en-US" altLang="zh-CN">
                <a:latin typeface="微软雅黑" pitchFamily="34" charset="-122"/>
                <a:ea typeface="微软雅黑" pitchFamily="34" charset="-122"/>
              </a:endParaRPr>
            </a:p>
            <a:p>
              <a:r>
                <a:rPr lang="zh-CN" altLang="en-US" sz="2200">
                  <a:latin typeface="微软雅黑" pitchFamily="34" charset="-122"/>
                  <a:ea typeface="微软雅黑" pitchFamily="34" charset="-122"/>
                </a:rPr>
                <a:t>抑郁质</a:t>
              </a:r>
              <a:endParaRPr lang="en-US" altLang="zh-CN" sz="2200">
                <a:latin typeface="微软雅黑" pitchFamily="34" charset="-122"/>
                <a:ea typeface="微软雅黑" pitchFamily="34" charset="-122"/>
              </a:endParaRPr>
            </a:p>
          </p:txBody>
        </p:sp>
      </p:grpSp>
      <p:grpSp>
        <p:nvGrpSpPr>
          <p:cNvPr id="56" name="组合 55"/>
          <p:cNvGrpSpPr>
            <a:grpSpLocks/>
          </p:cNvGrpSpPr>
          <p:nvPr/>
        </p:nvGrpSpPr>
        <p:grpSpPr bwMode="auto">
          <a:xfrm>
            <a:off x="6049963" y="5413375"/>
            <a:ext cx="1893887" cy="995363"/>
            <a:chOff x="5621943" y="5369357"/>
            <a:chExt cx="1894114" cy="994686"/>
          </a:xfrm>
        </p:grpSpPr>
        <p:sp>
          <p:nvSpPr>
            <p:cNvPr id="52" name="任意多边形 51"/>
            <p:cNvSpPr/>
            <p:nvPr/>
          </p:nvSpPr>
          <p:spPr>
            <a:xfrm flipH="1">
              <a:off x="5621943" y="5369357"/>
              <a:ext cx="1894114" cy="994686"/>
            </a:xfrm>
            <a:custGeom>
              <a:avLst/>
              <a:gdLst>
                <a:gd name="connsiteX0" fmla="*/ 530225 w 1120775"/>
                <a:gd name="connsiteY0" fmla="*/ 0 h 588645"/>
                <a:gd name="connsiteX1" fmla="*/ 290335 w 1120775"/>
                <a:gd name="connsiteY1" fmla="*/ 159010 h 588645"/>
                <a:gd name="connsiteX2" fmla="*/ 272067 w 1120775"/>
                <a:gd name="connsiteY2" fmla="*/ 249492 h 588645"/>
                <a:gd name="connsiteX3" fmla="*/ 242597 w 1120775"/>
                <a:gd name="connsiteY3" fmla="*/ 229623 h 588645"/>
                <a:gd name="connsiteX4" fmla="*/ 174625 w 1120775"/>
                <a:gd name="connsiteY4" fmla="*/ 215900 h 588645"/>
                <a:gd name="connsiteX5" fmla="*/ 0 w 1120775"/>
                <a:gd name="connsiteY5" fmla="*/ 390525 h 588645"/>
                <a:gd name="connsiteX6" fmla="*/ 174625 w 1120775"/>
                <a:gd name="connsiteY6" fmla="*/ 565150 h 588645"/>
                <a:gd name="connsiteX7" fmla="*/ 242597 w 1120775"/>
                <a:gd name="connsiteY7" fmla="*/ 551427 h 588645"/>
                <a:gd name="connsiteX8" fmla="*/ 273204 w 1120775"/>
                <a:gd name="connsiteY8" fmla="*/ 530792 h 588645"/>
                <a:gd name="connsiteX9" fmla="*/ 281864 w 1120775"/>
                <a:gd name="connsiteY9" fmla="*/ 543636 h 588645"/>
                <a:gd name="connsiteX10" fmla="*/ 390525 w 1120775"/>
                <a:gd name="connsiteY10" fmla="*/ 588645 h 588645"/>
                <a:gd name="connsiteX11" fmla="*/ 499186 w 1120775"/>
                <a:gd name="connsiteY11" fmla="*/ 543636 h 588645"/>
                <a:gd name="connsiteX12" fmla="*/ 515641 w 1120775"/>
                <a:gd name="connsiteY12" fmla="*/ 519230 h 588645"/>
                <a:gd name="connsiteX13" fmla="*/ 530225 w 1120775"/>
                <a:gd name="connsiteY13" fmla="*/ 520700 h 588645"/>
                <a:gd name="connsiteX14" fmla="*/ 582695 w 1120775"/>
                <a:gd name="connsiteY14" fmla="*/ 515411 h 588645"/>
                <a:gd name="connsiteX15" fmla="*/ 628246 w 1120775"/>
                <a:gd name="connsiteY15" fmla="*/ 501271 h 588645"/>
                <a:gd name="connsiteX16" fmla="*/ 632397 w 1120775"/>
                <a:gd name="connsiteY16" fmla="*/ 507428 h 588645"/>
                <a:gd name="connsiteX17" fmla="*/ 733425 w 1120775"/>
                <a:gd name="connsiteY17" fmla="*/ 549275 h 588645"/>
                <a:gd name="connsiteX18" fmla="*/ 789039 w 1120775"/>
                <a:gd name="connsiteY18" fmla="*/ 538047 h 588645"/>
                <a:gd name="connsiteX19" fmla="*/ 823094 w 1120775"/>
                <a:gd name="connsiteY19" fmla="*/ 515087 h 588645"/>
                <a:gd name="connsiteX20" fmla="*/ 850900 w 1120775"/>
                <a:gd name="connsiteY20" fmla="*/ 520700 h 588645"/>
                <a:gd name="connsiteX21" fmla="*/ 951928 w 1120775"/>
                <a:gd name="connsiteY21" fmla="*/ 478853 h 588645"/>
                <a:gd name="connsiteX22" fmla="*/ 970909 w 1120775"/>
                <a:gd name="connsiteY22" fmla="*/ 450701 h 588645"/>
                <a:gd name="connsiteX23" fmla="*/ 974363 w 1120775"/>
                <a:gd name="connsiteY23" fmla="*/ 467811 h 588645"/>
                <a:gd name="connsiteX24" fmla="*/ 1044575 w 1120775"/>
                <a:gd name="connsiteY24" fmla="*/ 514350 h 588645"/>
                <a:gd name="connsiteX25" fmla="*/ 1120775 w 1120775"/>
                <a:gd name="connsiteY25" fmla="*/ 438150 h 588645"/>
                <a:gd name="connsiteX26" fmla="*/ 1044575 w 1120775"/>
                <a:gd name="connsiteY26" fmla="*/ 361950 h 588645"/>
                <a:gd name="connsiteX27" fmla="*/ 1014915 w 1120775"/>
                <a:gd name="connsiteY27" fmla="*/ 367938 h 588645"/>
                <a:gd name="connsiteX28" fmla="*/ 992755 w 1120775"/>
                <a:gd name="connsiteY28" fmla="*/ 382879 h 588645"/>
                <a:gd name="connsiteX29" fmla="*/ 993775 w 1120775"/>
                <a:gd name="connsiteY29" fmla="*/ 377825 h 588645"/>
                <a:gd name="connsiteX30" fmla="*/ 850900 w 1120775"/>
                <a:gd name="connsiteY30" fmla="*/ 234950 h 588645"/>
                <a:gd name="connsiteX31" fmla="*/ 795286 w 1120775"/>
                <a:gd name="connsiteY31" fmla="*/ 246178 h 588645"/>
                <a:gd name="connsiteX32" fmla="*/ 788621 w 1120775"/>
                <a:gd name="connsiteY32" fmla="*/ 250672 h 588645"/>
                <a:gd name="connsiteX33" fmla="*/ 770115 w 1120775"/>
                <a:gd name="connsiteY33" fmla="*/ 159010 h 588645"/>
                <a:gd name="connsiteX34" fmla="*/ 530225 w 1120775"/>
                <a:gd name="connsiteY34" fmla="*/ 0 h 58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20775" h="588645">
                  <a:moveTo>
                    <a:pt x="530225" y="0"/>
                  </a:moveTo>
                  <a:cubicBezTo>
                    <a:pt x="422385" y="0"/>
                    <a:pt x="329858" y="65567"/>
                    <a:pt x="290335" y="159010"/>
                  </a:cubicBezTo>
                  <a:lnTo>
                    <a:pt x="272067" y="249492"/>
                  </a:lnTo>
                  <a:lnTo>
                    <a:pt x="242597" y="229623"/>
                  </a:lnTo>
                  <a:cubicBezTo>
                    <a:pt x="221705" y="220787"/>
                    <a:pt x="198736" y="215900"/>
                    <a:pt x="174625" y="215900"/>
                  </a:cubicBezTo>
                  <a:cubicBezTo>
                    <a:pt x="78182" y="215900"/>
                    <a:pt x="0" y="294082"/>
                    <a:pt x="0" y="390525"/>
                  </a:cubicBezTo>
                  <a:cubicBezTo>
                    <a:pt x="0" y="486968"/>
                    <a:pt x="78182" y="565150"/>
                    <a:pt x="174625" y="565150"/>
                  </a:cubicBezTo>
                  <a:cubicBezTo>
                    <a:pt x="198736" y="565150"/>
                    <a:pt x="221705" y="560264"/>
                    <a:pt x="242597" y="551427"/>
                  </a:cubicBezTo>
                  <a:lnTo>
                    <a:pt x="273204" y="530792"/>
                  </a:lnTo>
                  <a:lnTo>
                    <a:pt x="281864" y="543636"/>
                  </a:lnTo>
                  <a:cubicBezTo>
                    <a:pt x="309673" y="571445"/>
                    <a:pt x="348090" y="588645"/>
                    <a:pt x="390525" y="588645"/>
                  </a:cubicBezTo>
                  <a:cubicBezTo>
                    <a:pt x="432960" y="588645"/>
                    <a:pt x="471378" y="571445"/>
                    <a:pt x="499186" y="543636"/>
                  </a:cubicBezTo>
                  <a:lnTo>
                    <a:pt x="515641" y="519230"/>
                  </a:lnTo>
                  <a:lnTo>
                    <a:pt x="530225" y="520700"/>
                  </a:lnTo>
                  <a:cubicBezTo>
                    <a:pt x="548199" y="520700"/>
                    <a:pt x="565747" y="518879"/>
                    <a:pt x="582695" y="515411"/>
                  </a:cubicBezTo>
                  <a:lnTo>
                    <a:pt x="628246" y="501271"/>
                  </a:lnTo>
                  <a:lnTo>
                    <a:pt x="632397" y="507428"/>
                  </a:lnTo>
                  <a:cubicBezTo>
                    <a:pt x="658252" y="533284"/>
                    <a:pt x="693971" y="549275"/>
                    <a:pt x="733425" y="549275"/>
                  </a:cubicBezTo>
                  <a:cubicBezTo>
                    <a:pt x="753152" y="549275"/>
                    <a:pt x="771945" y="545277"/>
                    <a:pt x="789039" y="538047"/>
                  </a:cubicBezTo>
                  <a:lnTo>
                    <a:pt x="823094" y="515087"/>
                  </a:lnTo>
                  <a:lnTo>
                    <a:pt x="850900" y="520700"/>
                  </a:lnTo>
                  <a:cubicBezTo>
                    <a:pt x="890354" y="520700"/>
                    <a:pt x="926073" y="504708"/>
                    <a:pt x="951928" y="478853"/>
                  </a:cubicBezTo>
                  <a:lnTo>
                    <a:pt x="970909" y="450701"/>
                  </a:lnTo>
                  <a:lnTo>
                    <a:pt x="974363" y="467811"/>
                  </a:lnTo>
                  <a:cubicBezTo>
                    <a:pt x="985931" y="495160"/>
                    <a:pt x="1013012" y="514350"/>
                    <a:pt x="1044575" y="514350"/>
                  </a:cubicBezTo>
                  <a:cubicBezTo>
                    <a:pt x="1086659" y="514350"/>
                    <a:pt x="1120775" y="480234"/>
                    <a:pt x="1120775" y="438150"/>
                  </a:cubicBezTo>
                  <a:cubicBezTo>
                    <a:pt x="1120775" y="396066"/>
                    <a:pt x="1086659" y="361950"/>
                    <a:pt x="1044575" y="361950"/>
                  </a:cubicBezTo>
                  <a:cubicBezTo>
                    <a:pt x="1034054" y="361950"/>
                    <a:pt x="1024031" y="364083"/>
                    <a:pt x="1014915" y="367938"/>
                  </a:cubicBezTo>
                  <a:lnTo>
                    <a:pt x="992755" y="382879"/>
                  </a:lnTo>
                  <a:lnTo>
                    <a:pt x="993775" y="377825"/>
                  </a:lnTo>
                  <a:cubicBezTo>
                    <a:pt x="993775" y="298917"/>
                    <a:pt x="929808" y="234950"/>
                    <a:pt x="850900" y="234950"/>
                  </a:cubicBezTo>
                  <a:cubicBezTo>
                    <a:pt x="831173" y="234950"/>
                    <a:pt x="812380" y="238948"/>
                    <a:pt x="795286" y="246178"/>
                  </a:cubicBezTo>
                  <a:lnTo>
                    <a:pt x="788621" y="250672"/>
                  </a:lnTo>
                  <a:lnTo>
                    <a:pt x="770115" y="159010"/>
                  </a:lnTo>
                  <a:cubicBezTo>
                    <a:pt x="730592" y="65567"/>
                    <a:pt x="638065" y="0"/>
                    <a:pt x="530225" y="0"/>
                  </a:cubicBezTo>
                  <a:close/>
                </a:path>
              </a:pathLst>
            </a:custGeom>
            <a:solidFill>
              <a:srgbClr val="33A8FF">
                <a:lumMod val="20000"/>
                <a:lumOff val="80000"/>
              </a:srgbClr>
            </a:solidFill>
            <a:ln w="12700" cap="flat" cmpd="sng" algn="ctr">
              <a:noFill/>
              <a:prstDash val="solid"/>
              <a:miter lim="800000"/>
            </a:ln>
            <a:effectLst>
              <a:outerShdw dist="127000" dir="5400000" algn="tl" rotWithShape="0">
                <a:prstClr val="black">
                  <a:alpha val="21000"/>
                </a:prstClr>
              </a:outerShdw>
            </a:effectLst>
          </p:spPr>
          <p:txBody>
            <a:bodyPr anchor="ctr"/>
            <a:lstStyle/>
            <a:p>
              <a:pPr algn="ctr" fontAlgn="auto">
                <a:spcBef>
                  <a:spcPts val="0"/>
                </a:spcBef>
                <a:spcAft>
                  <a:spcPts val="0"/>
                </a:spcAft>
                <a:defRPr/>
              </a:pPr>
              <a:endParaRPr lang="zh-CN" altLang="en-US" kern="0" baseline="-25000" dirty="0">
                <a:solidFill>
                  <a:srgbClr val="000000"/>
                </a:solidFill>
                <a:latin typeface="Calibri"/>
                <a:ea typeface="微软雅黑"/>
              </a:endParaRPr>
            </a:p>
          </p:txBody>
        </p:sp>
        <p:sp>
          <p:nvSpPr>
            <p:cNvPr id="39949" name="Rectangle 10"/>
            <p:cNvSpPr>
              <a:spLocks noChangeArrowheads="1"/>
            </p:cNvSpPr>
            <p:nvPr/>
          </p:nvSpPr>
          <p:spPr bwMode="auto">
            <a:xfrm>
              <a:off x="6065133" y="5592526"/>
              <a:ext cx="1107996" cy="707886"/>
            </a:xfrm>
            <a:prstGeom prst="rect">
              <a:avLst/>
            </a:prstGeom>
            <a:noFill/>
            <a:ln w="9525">
              <a:noFill/>
              <a:miter lim="800000"/>
              <a:headEnd/>
              <a:tailEnd/>
            </a:ln>
          </p:spPr>
          <p:txBody>
            <a:bodyPr wrap="none">
              <a:spAutoFit/>
            </a:bodyPr>
            <a:lstStyle/>
            <a:p>
              <a:pPr algn="ctr"/>
              <a:r>
                <a:rPr lang="zh-CN" altLang="en-US">
                  <a:latin typeface="微软雅黑" pitchFamily="34" charset="-122"/>
                  <a:ea typeface="微软雅黑" pitchFamily="34" charset="-122"/>
                </a:rPr>
                <a:t>克雷洛夫</a:t>
              </a:r>
              <a:endParaRPr lang="en-US" altLang="zh-CN">
                <a:latin typeface="微软雅黑" pitchFamily="34" charset="-122"/>
                <a:ea typeface="微软雅黑" pitchFamily="34" charset="-122"/>
              </a:endParaRPr>
            </a:p>
            <a:p>
              <a:pPr algn="ctr"/>
              <a:r>
                <a:rPr lang="zh-CN" altLang="en-US" sz="2200">
                  <a:latin typeface="微软雅黑" pitchFamily="34" charset="-122"/>
                  <a:ea typeface="微软雅黑" pitchFamily="34" charset="-122"/>
                </a:rPr>
                <a:t>粘液质</a:t>
              </a:r>
            </a:p>
          </p:txBody>
        </p:sp>
      </p:grpSp>
      <p:pic>
        <p:nvPicPr>
          <p:cNvPr id="37" name="图片 13" descr="logo带字横板.png"/>
          <p:cNvPicPr>
            <a:picLocks noChangeAspect="1"/>
          </p:cNvPicPr>
          <p:nvPr/>
        </p:nvPicPr>
        <p:blipFill>
          <a:blip r:embed="rId8"/>
          <a:stretch>
            <a:fillRect/>
          </a:stretch>
        </p:blipFill>
        <p:spPr>
          <a:xfrm>
            <a:off x="9317218" y="0"/>
            <a:ext cx="2699792" cy="6258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5000" fill="hold"/>
                                        <p:tgtEl>
                                          <p:spTgt spid="26"/>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40"/>
                                        </p:tgtEl>
                                        <p:attrNameLst>
                                          <p:attrName>style.visibility</p:attrName>
                                        </p:attrNameLst>
                                      </p:cBhvr>
                                      <p:to>
                                        <p:strVal val="visible"/>
                                      </p:to>
                                    </p:set>
                                    <p:animEffect transition="in" filter="wipe(left)">
                                      <p:cBhvr>
                                        <p:cTn id="9" dur="1000"/>
                                        <p:tgtEl>
                                          <p:spTgt spid="40"/>
                                        </p:tgtEl>
                                      </p:cBhvr>
                                    </p:animEffect>
                                  </p:childTnLst>
                                </p:cTn>
                              </p:par>
                              <p:par>
                                <p:cTn id="10" presetID="29"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1000" fill="hold"/>
                                        <p:tgtEl>
                                          <p:spTgt spid="53"/>
                                        </p:tgtEl>
                                        <p:attrNameLst>
                                          <p:attrName>ppt_x</p:attrName>
                                        </p:attrNameLst>
                                      </p:cBhvr>
                                      <p:tavLst>
                                        <p:tav tm="0">
                                          <p:val>
                                            <p:strVal val="#ppt_x-.2"/>
                                          </p:val>
                                        </p:tav>
                                        <p:tav tm="100000">
                                          <p:val>
                                            <p:strVal val="#ppt_x"/>
                                          </p:val>
                                        </p:tav>
                                      </p:tavLst>
                                    </p:anim>
                                    <p:anim calcmode="lin" valueType="num">
                                      <p:cBhvr>
                                        <p:cTn id="13" dur="10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3"/>
                                        </p:tgtEl>
                                      </p:cBhvr>
                                    </p:animEffect>
                                  </p:childTnLst>
                                </p:cTn>
                              </p:par>
                              <p:par>
                                <p:cTn id="15" presetID="22" presetClass="entr" presetSubtype="8" fill="hold" nodeType="withEffect">
                                  <p:stCondLst>
                                    <p:cond delay="110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1000"/>
                                        <p:tgtEl>
                                          <p:spTgt spid="41"/>
                                        </p:tgtEl>
                                      </p:cBhvr>
                                    </p:animEffect>
                                  </p:childTnLst>
                                </p:cTn>
                              </p:par>
                              <p:par>
                                <p:cTn id="18" presetID="29" presetClass="entr" presetSubtype="0" fill="hold" nodeType="withEffect">
                                  <p:stCondLst>
                                    <p:cond delay="1100"/>
                                  </p:stCondLst>
                                  <p:childTnLst>
                                    <p:set>
                                      <p:cBhvr>
                                        <p:cTn id="19" dur="1" fill="hold">
                                          <p:stCondLst>
                                            <p:cond delay="0"/>
                                          </p:stCondLst>
                                        </p:cTn>
                                        <p:tgtEl>
                                          <p:spTgt spid="54"/>
                                        </p:tgtEl>
                                        <p:attrNameLst>
                                          <p:attrName>style.visibility</p:attrName>
                                        </p:attrNameLst>
                                      </p:cBhvr>
                                      <p:to>
                                        <p:strVal val="visible"/>
                                      </p:to>
                                    </p:set>
                                    <p:anim calcmode="lin" valueType="num">
                                      <p:cBhvr>
                                        <p:cTn id="20" dur="1000" fill="hold"/>
                                        <p:tgtEl>
                                          <p:spTgt spid="54"/>
                                        </p:tgtEl>
                                        <p:attrNameLst>
                                          <p:attrName>ppt_x</p:attrName>
                                        </p:attrNameLst>
                                      </p:cBhvr>
                                      <p:tavLst>
                                        <p:tav tm="0">
                                          <p:val>
                                            <p:strVal val="#ppt_x-.2"/>
                                          </p:val>
                                        </p:tav>
                                        <p:tav tm="100000">
                                          <p:val>
                                            <p:strVal val="#ppt_x"/>
                                          </p:val>
                                        </p:tav>
                                      </p:tavLst>
                                    </p:anim>
                                    <p:anim calcmode="lin" valueType="num">
                                      <p:cBhvr>
                                        <p:cTn id="21"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4"/>
                                        </p:tgtEl>
                                      </p:cBhvr>
                                    </p:animEffect>
                                  </p:childTnLst>
                                </p:cTn>
                              </p:par>
                              <p:par>
                                <p:cTn id="23" presetID="22" presetClass="entr" presetSubtype="8" fill="hold" nodeType="withEffect">
                                  <p:stCondLst>
                                    <p:cond delay="220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1000"/>
                                        <p:tgtEl>
                                          <p:spTgt spid="42"/>
                                        </p:tgtEl>
                                      </p:cBhvr>
                                    </p:animEffect>
                                  </p:childTnLst>
                                </p:cTn>
                              </p:par>
                              <p:par>
                                <p:cTn id="26" presetID="29" presetClass="entr" presetSubtype="0" fill="hold" nodeType="withEffect">
                                  <p:stCondLst>
                                    <p:cond delay="23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1000" fill="hold"/>
                                        <p:tgtEl>
                                          <p:spTgt spid="55"/>
                                        </p:tgtEl>
                                        <p:attrNameLst>
                                          <p:attrName>ppt_x</p:attrName>
                                        </p:attrNameLst>
                                      </p:cBhvr>
                                      <p:tavLst>
                                        <p:tav tm="0">
                                          <p:val>
                                            <p:strVal val="#ppt_x-.2"/>
                                          </p:val>
                                        </p:tav>
                                        <p:tav tm="100000">
                                          <p:val>
                                            <p:strVal val="#ppt_x"/>
                                          </p:val>
                                        </p:tav>
                                      </p:tavLst>
                                    </p:anim>
                                    <p:anim calcmode="lin" valueType="num">
                                      <p:cBhvr>
                                        <p:cTn id="29" dur="10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5"/>
                                        </p:tgtEl>
                                      </p:cBhvr>
                                    </p:animEffect>
                                  </p:childTnLst>
                                </p:cTn>
                              </p:par>
                              <p:par>
                                <p:cTn id="31" presetID="22" presetClass="entr" presetSubtype="8" fill="hold" nodeType="withEffect">
                                  <p:stCondLst>
                                    <p:cond delay="320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1100"/>
                                        <p:tgtEl>
                                          <p:spTgt spid="43"/>
                                        </p:tgtEl>
                                      </p:cBhvr>
                                    </p:animEffect>
                                  </p:childTnLst>
                                </p:cTn>
                              </p:par>
                              <p:par>
                                <p:cTn id="34" presetID="29" presetClass="entr" presetSubtype="0" fill="hold" nodeType="withEffect">
                                  <p:stCondLst>
                                    <p:cond delay="3500"/>
                                  </p:stCondLst>
                                  <p:childTnLst>
                                    <p:set>
                                      <p:cBhvr>
                                        <p:cTn id="35" dur="1" fill="hold">
                                          <p:stCondLst>
                                            <p:cond delay="0"/>
                                          </p:stCondLst>
                                        </p:cTn>
                                        <p:tgtEl>
                                          <p:spTgt spid="56"/>
                                        </p:tgtEl>
                                        <p:attrNameLst>
                                          <p:attrName>style.visibility</p:attrName>
                                        </p:attrNameLst>
                                      </p:cBhvr>
                                      <p:to>
                                        <p:strVal val="visible"/>
                                      </p:to>
                                    </p:set>
                                    <p:anim calcmode="lin" valueType="num">
                                      <p:cBhvr>
                                        <p:cTn id="36" dur="1000" fill="hold"/>
                                        <p:tgtEl>
                                          <p:spTgt spid="56"/>
                                        </p:tgtEl>
                                        <p:attrNameLst>
                                          <p:attrName>ppt_x</p:attrName>
                                        </p:attrNameLst>
                                      </p:cBhvr>
                                      <p:tavLst>
                                        <p:tav tm="0">
                                          <p:val>
                                            <p:strVal val="#ppt_x-.2"/>
                                          </p:val>
                                        </p:tav>
                                        <p:tav tm="100000">
                                          <p:val>
                                            <p:strVal val="#ppt_x"/>
                                          </p:val>
                                        </p:tav>
                                      </p:tavLst>
                                    </p:anim>
                                    <p:anim calcmode="lin" valueType="num">
                                      <p:cBhvr>
                                        <p:cTn id="37"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207875"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8" name="TextBox 7"/>
          <p:cNvSpPr txBox="1"/>
          <p:nvPr/>
        </p:nvSpPr>
        <p:spPr>
          <a:xfrm>
            <a:off x="873125" y="1185863"/>
            <a:ext cx="10288588" cy="1800225"/>
          </a:xfrm>
          <a:prstGeom prst="rect">
            <a:avLst/>
          </a:prstGeom>
          <a:noFill/>
        </p:spPr>
        <p:txBody>
          <a:bodyPr>
            <a:spAutoFit/>
          </a:bodyPr>
          <a:lstStyle/>
          <a:p>
            <a:pPr fontAlgn="auto">
              <a:lnSpc>
                <a:spcPct val="150000"/>
              </a:lnSpc>
              <a:spcBef>
                <a:spcPts val="0"/>
              </a:spcBef>
              <a:spcAft>
                <a:spcPts val="0"/>
              </a:spcAft>
              <a:defRPr/>
            </a:pPr>
            <a:r>
              <a:rPr lang="zh-CN" altLang="en-US" sz="2400" b="1" dirty="0">
                <a:latin typeface="微软雅黑" pitchFamily="34" charset="-122"/>
                <a:ea typeface="微软雅黑" pitchFamily="34" charset="-122"/>
              </a:rPr>
              <a:t>       </a:t>
            </a:r>
            <a:r>
              <a:rPr lang="zh-CN" altLang="en-US" sz="2400" b="1" dirty="0">
                <a:solidFill>
                  <a:schemeClr val="accent6">
                    <a:lumMod val="20000"/>
                    <a:lumOff val="80000"/>
                  </a:schemeClr>
                </a:solidFill>
                <a:latin typeface="微软雅黑" pitchFamily="34" charset="-122"/>
                <a:ea typeface="微软雅黑" pitchFamily="34" charset="-122"/>
              </a:rPr>
              <a:t>气质影响人的活动方式和效率。气质为一个人从事某种工作或职业提供了可能性。这里需要考虑两个问题：</a:t>
            </a:r>
          </a:p>
          <a:p>
            <a:pPr fontAlgn="auto">
              <a:lnSpc>
                <a:spcPct val="150000"/>
              </a:lnSpc>
              <a:spcBef>
                <a:spcPts val="0"/>
              </a:spcBef>
              <a:spcAft>
                <a:spcPts val="0"/>
              </a:spcAft>
              <a:buFont typeface="Wingdings" pitchFamily="2" charset="2"/>
              <a:buNone/>
              <a:defRPr/>
            </a:pPr>
            <a:r>
              <a:rPr lang="zh-CN" altLang="en-US" sz="2600" dirty="0">
                <a:solidFill>
                  <a:schemeClr val="accent6">
                    <a:lumMod val="20000"/>
                    <a:lumOff val="80000"/>
                  </a:schemeClr>
                </a:solidFill>
                <a:latin typeface="微软雅黑" pitchFamily="34" charset="-122"/>
                <a:ea typeface="微软雅黑" pitchFamily="34" charset="-122"/>
              </a:rPr>
              <a:t>       </a:t>
            </a:r>
            <a:endParaRPr lang="zh-CN" altLang="en-US" sz="2600" dirty="0">
              <a:latin typeface="微软雅黑" pitchFamily="34" charset="-122"/>
              <a:ea typeface="微软雅黑" pitchFamily="34" charset="-122"/>
            </a:endParaRPr>
          </a:p>
        </p:txBody>
      </p:sp>
      <p:sp>
        <p:nvSpPr>
          <p:cNvPr id="6" name="任意多边形 5"/>
          <p:cNvSpPr/>
          <p:nvPr/>
        </p:nvSpPr>
        <p:spPr>
          <a:xfrm>
            <a:off x="0" y="5746750"/>
            <a:ext cx="12406313" cy="1277938"/>
          </a:xfrm>
          <a:custGeom>
            <a:avLst/>
            <a:gdLst>
              <a:gd name="connsiteX0" fmla="*/ 0 w 10455966"/>
              <a:gd name="connsiteY0" fmla="*/ 43313 h 1076983"/>
              <a:gd name="connsiteX1" fmla="*/ 1828800 w 10455966"/>
              <a:gd name="connsiteY1" fmla="*/ 858322 h 1076983"/>
              <a:gd name="connsiteX2" fmla="*/ 4035287 w 10455966"/>
              <a:gd name="connsiteY2" fmla="*/ 401122 h 1076983"/>
              <a:gd name="connsiteX3" fmla="*/ 6003235 w 10455966"/>
              <a:gd name="connsiteY3" fmla="*/ 719174 h 1076983"/>
              <a:gd name="connsiteX4" fmla="*/ 8130209 w 10455966"/>
              <a:gd name="connsiteY4" fmla="*/ 3557 h 1076983"/>
              <a:gd name="connsiteX5" fmla="*/ 10455966 w 10455966"/>
              <a:gd name="connsiteY5" fmla="*/ 1076983 h 107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5966" h="1076983">
                <a:moveTo>
                  <a:pt x="0" y="43313"/>
                </a:moveTo>
                <a:cubicBezTo>
                  <a:pt x="578126" y="421000"/>
                  <a:pt x="1156252" y="798687"/>
                  <a:pt x="1828800" y="858322"/>
                </a:cubicBezTo>
                <a:cubicBezTo>
                  <a:pt x="2501348" y="917957"/>
                  <a:pt x="3339548" y="424313"/>
                  <a:pt x="4035287" y="401122"/>
                </a:cubicBezTo>
                <a:cubicBezTo>
                  <a:pt x="4731026" y="377931"/>
                  <a:pt x="5320748" y="785435"/>
                  <a:pt x="6003235" y="719174"/>
                </a:cubicBezTo>
                <a:cubicBezTo>
                  <a:pt x="6685722" y="652913"/>
                  <a:pt x="7388087" y="-56078"/>
                  <a:pt x="8130209" y="3557"/>
                </a:cubicBezTo>
                <a:cubicBezTo>
                  <a:pt x="8872331" y="63192"/>
                  <a:pt x="10144540" y="917957"/>
                  <a:pt x="10455966" y="1076983"/>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dirty="0">
              <a:solidFill>
                <a:schemeClr val="bg1"/>
              </a:solidFill>
            </a:endParaRPr>
          </a:p>
        </p:txBody>
      </p:sp>
      <p:grpSp>
        <p:nvGrpSpPr>
          <p:cNvPr id="9" name="组合 26"/>
          <p:cNvGrpSpPr>
            <a:grpSpLocks/>
          </p:cNvGrpSpPr>
          <p:nvPr/>
        </p:nvGrpSpPr>
        <p:grpSpPr bwMode="auto">
          <a:xfrm>
            <a:off x="0" y="320903"/>
            <a:ext cx="11278510" cy="580656"/>
            <a:chOff x="2727864" y="1481619"/>
            <a:chExt cx="4415904" cy="494719"/>
          </a:xfrm>
          <a:solidFill>
            <a:srgbClr val="D9742C"/>
          </a:solidFill>
        </p:grpSpPr>
        <p:sp>
          <p:nvSpPr>
            <p:cNvPr id="10" name="燕尾形 9"/>
            <p:cNvSpPr/>
            <p:nvPr/>
          </p:nvSpPr>
          <p:spPr>
            <a:xfrm rot="10800000">
              <a:off x="6121539" y="1481619"/>
              <a:ext cx="1022229" cy="49471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504D"/>
                </a:solidFill>
              </a:endParaRPr>
            </a:p>
          </p:txBody>
        </p:sp>
        <p:sp>
          <p:nvSpPr>
            <p:cNvPr id="11" name="矩形 10"/>
            <p:cNvSpPr/>
            <p:nvPr/>
          </p:nvSpPr>
          <p:spPr>
            <a:xfrm>
              <a:off x="2727864" y="1481619"/>
              <a:ext cx="3834948" cy="494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504D"/>
                </a:solidFill>
              </a:endParaRPr>
            </a:p>
          </p:txBody>
        </p:sp>
      </p:grpSp>
      <p:sp>
        <p:nvSpPr>
          <p:cNvPr id="40965" name="TextBox 15"/>
          <p:cNvSpPr txBox="1">
            <a:spLocks noChangeArrowheads="1"/>
          </p:cNvSpPr>
          <p:nvPr/>
        </p:nvSpPr>
        <p:spPr bwMode="auto">
          <a:xfrm>
            <a:off x="396875" y="328613"/>
            <a:ext cx="3648075" cy="554037"/>
          </a:xfrm>
          <a:prstGeom prst="rect">
            <a:avLst/>
          </a:prstGeom>
          <a:noFill/>
          <a:ln w="9525">
            <a:noFill/>
            <a:miter lim="800000"/>
            <a:headEnd/>
            <a:tailEnd/>
          </a:ln>
        </p:spPr>
        <p:txBody>
          <a:bodyPr wrap="none">
            <a:spAutoFit/>
          </a:bodyPr>
          <a:lstStyle/>
          <a:p>
            <a:r>
              <a:rPr lang="zh-CN" altLang="en-US" sz="3000" b="1">
                <a:solidFill>
                  <a:srgbClr val="E2E6C3"/>
                </a:solidFill>
                <a:latin typeface="微软雅黑" pitchFamily="34" charset="-122"/>
                <a:ea typeface="微软雅黑" pitchFamily="34" charset="-122"/>
              </a:rPr>
              <a:t>气质对人发展的影响</a:t>
            </a:r>
          </a:p>
        </p:txBody>
      </p:sp>
      <p:grpSp>
        <p:nvGrpSpPr>
          <p:cNvPr id="13" name="组合 12"/>
          <p:cNvGrpSpPr/>
          <p:nvPr/>
        </p:nvGrpSpPr>
        <p:grpSpPr>
          <a:xfrm>
            <a:off x="1049222" y="2327761"/>
            <a:ext cx="9637828" cy="430306"/>
            <a:chOff x="4921135" y="3542199"/>
            <a:chExt cx="9080616" cy="430306"/>
          </a:xfrm>
          <a:solidFill>
            <a:srgbClr val="D9742C"/>
          </a:solidFill>
        </p:grpSpPr>
        <p:cxnSp>
          <p:nvCxnSpPr>
            <p:cNvPr id="14" name="直接连接符 13"/>
            <p:cNvCxnSpPr/>
            <p:nvPr/>
          </p:nvCxnSpPr>
          <p:spPr>
            <a:xfrm flipV="1">
              <a:off x="4921135" y="3743326"/>
              <a:ext cx="9080616" cy="14027"/>
            </a:xfrm>
            <a:prstGeom prst="line">
              <a:avLst/>
            </a:prstGeom>
            <a:grpFill/>
            <a:ln w="28575">
              <a:solidFill>
                <a:srgbClr val="D9742C"/>
              </a:solidFill>
            </a:ln>
          </p:spPr>
          <p:style>
            <a:lnRef idx="1">
              <a:schemeClr val="accent1"/>
            </a:lnRef>
            <a:fillRef idx="0">
              <a:schemeClr val="accent1"/>
            </a:fillRef>
            <a:effectRef idx="0">
              <a:schemeClr val="accent1"/>
            </a:effectRef>
            <a:fontRef idx="minor">
              <a:schemeClr val="tx1"/>
            </a:fontRef>
          </p:style>
        </p:cxnSp>
        <p:sp>
          <p:nvSpPr>
            <p:cNvPr id="15" name="直角三角形 14"/>
            <p:cNvSpPr/>
            <p:nvPr/>
          </p:nvSpPr>
          <p:spPr>
            <a:xfrm rot="2700000" flipH="1">
              <a:off x="5010254" y="3542199"/>
              <a:ext cx="430306" cy="430306"/>
            </a:xfrm>
            <a:prstGeom prst="rtTriangle">
              <a:avLst/>
            </a:prstGeom>
            <a:grpFill/>
            <a:ln>
              <a:solidFill>
                <a:srgbClr val="D974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17"/>
          <p:cNvSpPr/>
          <p:nvPr/>
        </p:nvSpPr>
        <p:spPr>
          <a:xfrm>
            <a:off x="1700213" y="2543175"/>
            <a:ext cx="8958262" cy="3014663"/>
          </a:xfrm>
          <a:prstGeom prst="rect">
            <a:avLst/>
          </a:prstGeom>
          <a:solidFill>
            <a:schemeClr val="accent4">
              <a:lumMod val="20000"/>
              <a:lumOff val="80000"/>
              <a:alpha val="15000"/>
            </a:schemeClr>
          </a:solidFill>
          <a:ln>
            <a:solidFill>
              <a:schemeClr val="bg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TextBox 11"/>
          <p:cNvSpPr txBox="1">
            <a:spLocks noChangeArrowheads="1"/>
          </p:cNvSpPr>
          <p:nvPr/>
        </p:nvSpPr>
        <p:spPr bwMode="auto">
          <a:xfrm>
            <a:off x="1985963" y="2671763"/>
            <a:ext cx="9072562" cy="2586037"/>
          </a:xfrm>
          <a:prstGeom prst="rect">
            <a:avLst/>
          </a:prstGeom>
          <a:noFill/>
          <a:ln w="9525">
            <a:noFill/>
            <a:miter lim="800000"/>
            <a:headEnd/>
            <a:tailEnd/>
          </a:ln>
        </p:spPr>
        <p:txBody>
          <a:bodyPr>
            <a:spAutoFit/>
          </a:bodyPr>
          <a:lstStyle/>
          <a:p>
            <a:pPr>
              <a:lnSpc>
                <a:spcPct val="150000"/>
              </a:lnSpc>
              <a:buFont typeface="Wingdings" pitchFamily="2" charset="2"/>
              <a:buNone/>
            </a:pPr>
            <a:r>
              <a:rPr lang="zh-CN" altLang="en-US" sz="2400" b="1">
                <a:solidFill>
                  <a:srgbClr val="D9742C"/>
                </a:solidFill>
                <a:latin typeface="微软雅黑" pitchFamily="34" charset="-122"/>
                <a:ea typeface="微软雅黑" pitchFamily="34" charset="-122"/>
              </a:rPr>
              <a:t>一是要使自己的气质特征适应工作的客观要求；</a:t>
            </a:r>
          </a:p>
          <a:p>
            <a:pPr>
              <a:lnSpc>
                <a:spcPct val="150000"/>
              </a:lnSpc>
              <a:buFont typeface="Wingdings" pitchFamily="2" charset="2"/>
              <a:buNone/>
            </a:pPr>
            <a:r>
              <a:rPr lang="zh-CN" altLang="en-US" sz="2400" b="1">
                <a:solidFill>
                  <a:srgbClr val="D9742C"/>
                </a:solidFill>
                <a:latin typeface="微软雅黑" pitchFamily="34" charset="-122"/>
                <a:ea typeface="微软雅黑" pitchFamily="34" charset="-122"/>
              </a:rPr>
              <a:t>二是组织在选择人才和安排工作时，要考虑个人的气质特点。</a:t>
            </a:r>
          </a:p>
          <a:p>
            <a:pPr>
              <a:lnSpc>
                <a:spcPct val="150000"/>
              </a:lnSpc>
              <a:buFont typeface="Wingdings" pitchFamily="2" charset="2"/>
              <a:buNone/>
            </a:pPr>
            <a:r>
              <a:rPr lang="zh-CN" altLang="en-US" sz="2400" b="1">
                <a:solidFill>
                  <a:srgbClr val="D9742C"/>
                </a:solidFill>
                <a:latin typeface="微软雅黑" pitchFamily="34" charset="-122"/>
                <a:ea typeface="微软雅黑" pitchFamily="34" charset="-122"/>
              </a:rPr>
              <a:t>   </a:t>
            </a:r>
          </a:p>
          <a:p>
            <a:pPr>
              <a:lnSpc>
                <a:spcPct val="150000"/>
              </a:lnSpc>
              <a:buFont typeface="Wingdings" pitchFamily="2" charset="2"/>
              <a:buNone/>
            </a:pPr>
            <a:r>
              <a:rPr lang="zh-CN" altLang="en-US" sz="2400" b="1">
                <a:solidFill>
                  <a:srgbClr val="D9742C"/>
                </a:solidFill>
                <a:latin typeface="微软雅黑" pitchFamily="34" charset="-122"/>
                <a:ea typeface="微软雅黑" pitchFamily="34" charset="-122"/>
              </a:rPr>
              <a:t>      只有把这两方面结合起来，才会带来从业者的成功。 </a:t>
            </a:r>
          </a:p>
          <a:p>
            <a:endParaRPr lang="zh-CN" altLang="en-US">
              <a:latin typeface="等线"/>
              <a:ea typeface="等线"/>
              <a:cs typeface="等线"/>
            </a:endParaRPr>
          </a:p>
        </p:txBody>
      </p:sp>
      <p:pic>
        <p:nvPicPr>
          <p:cNvPr id="16"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2000" tmFilter="0, 0; .2, .5; .8, .5; 1, 0"/>
                                        <p:tgtEl>
                                          <p:spTgt spid="6"/>
                                        </p:tgtEl>
                                      </p:cBhvr>
                                    </p:animEffect>
                                    <p:animScale>
                                      <p:cBhvr>
                                        <p:cTn id="7" dur="1000" autoRev="1" fill="hold"/>
                                        <p:tgtEl>
                                          <p:spTgt spid="6"/>
                                        </p:tgtEl>
                                      </p:cBhvr>
                                      <p:by x="105000" y="105000"/>
                                    </p:animScale>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2"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par>
                                <p:cTn id="14" presetID="22" presetClass="entr" presetSubtype="1" fill="hold" grpId="0" nodeType="withEffect">
                                  <p:stCondLst>
                                    <p:cond delay="60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22" presetClass="entr" presetSubtype="1" fill="hold" nodeType="withEffect">
                                  <p:stCondLst>
                                    <p:cond delay="60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wipe(up)">
                                      <p:cBhvr>
                                        <p:cTn id="19" dur="500"/>
                                        <p:tgtEl>
                                          <p:spTgt spid="12">
                                            <p:txEl>
                                              <p:pRg st="0" end="0"/>
                                            </p:txEl>
                                          </p:spTgt>
                                        </p:tgtEl>
                                      </p:cBhvr>
                                    </p:animEffect>
                                  </p:childTnLst>
                                </p:cTn>
                              </p:par>
                              <p:par>
                                <p:cTn id="20" presetID="22" presetClass="entr" presetSubtype="1" fill="hold" nodeType="withEffect">
                                  <p:stCondLst>
                                    <p:cond delay="600"/>
                                  </p:stCondLst>
                                  <p:childTnLst>
                                    <p:set>
                                      <p:cBhvr>
                                        <p:cTn id="21" dur="1" fill="hold">
                                          <p:stCondLst>
                                            <p:cond delay="0"/>
                                          </p:stCondLst>
                                        </p:cTn>
                                        <p:tgtEl>
                                          <p:spTgt spid="12">
                                            <p:txEl>
                                              <p:pRg st="1" end="1"/>
                                            </p:txEl>
                                          </p:spTgt>
                                        </p:tgtEl>
                                        <p:attrNameLst>
                                          <p:attrName>style.visibility</p:attrName>
                                        </p:attrNameLst>
                                      </p:cBhvr>
                                      <p:to>
                                        <p:strVal val="visible"/>
                                      </p:to>
                                    </p:set>
                                    <p:animEffect transition="in" filter="wipe(up)">
                                      <p:cBhvr>
                                        <p:cTn id="22" dur="500"/>
                                        <p:tgtEl>
                                          <p:spTgt spid="12">
                                            <p:txEl>
                                              <p:pRg st="1" end="1"/>
                                            </p:txEl>
                                          </p:spTgt>
                                        </p:tgtEl>
                                      </p:cBhvr>
                                    </p:animEffect>
                                  </p:childTnLst>
                                </p:cTn>
                              </p:par>
                              <p:par>
                                <p:cTn id="23" presetID="22" presetClass="entr" presetSubtype="1" fill="hold" nodeType="withEffect">
                                  <p:stCondLst>
                                    <p:cond delay="600"/>
                                  </p:stCondLst>
                                  <p:childTnLst>
                                    <p:set>
                                      <p:cBhvr>
                                        <p:cTn id="24" dur="1" fill="hold">
                                          <p:stCondLst>
                                            <p:cond delay="0"/>
                                          </p:stCondLst>
                                        </p:cTn>
                                        <p:tgtEl>
                                          <p:spTgt spid="12">
                                            <p:txEl>
                                              <p:pRg st="2" end="2"/>
                                            </p:txEl>
                                          </p:spTgt>
                                        </p:tgtEl>
                                        <p:attrNameLst>
                                          <p:attrName>style.visibility</p:attrName>
                                        </p:attrNameLst>
                                      </p:cBhvr>
                                      <p:to>
                                        <p:strVal val="visible"/>
                                      </p:to>
                                    </p:set>
                                    <p:animEffect transition="in" filter="wipe(up)">
                                      <p:cBhvr>
                                        <p:cTn id="25" dur="500"/>
                                        <p:tgtEl>
                                          <p:spTgt spid="12">
                                            <p:txEl>
                                              <p:pRg st="2" end="2"/>
                                            </p:txEl>
                                          </p:spTgt>
                                        </p:tgtEl>
                                      </p:cBhvr>
                                    </p:animEffect>
                                  </p:childTnLst>
                                </p:cTn>
                              </p:par>
                              <p:par>
                                <p:cTn id="26" presetID="22" presetClass="entr" presetSubtype="1" fill="hold" nodeType="withEffect">
                                  <p:stCondLst>
                                    <p:cond delay="600"/>
                                  </p:stCondLst>
                                  <p:childTnLst>
                                    <p:set>
                                      <p:cBhvr>
                                        <p:cTn id="27" dur="1" fill="hold">
                                          <p:stCondLst>
                                            <p:cond delay="0"/>
                                          </p:stCondLst>
                                        </p:cTn>
                                        <p:tgtEl>
                                          <p:spTgt spid="12">
                                            <p:txEl>
                                              <p:pRg st="3" end="3"/>
                                            </p:txEl>
                                          </p:spTgt>
                                        </p:tgtEl>
                                        <p:attrNameLst>
                                          <p:attrName>style.visibility</p:attrName>
                                        </p:attrNameLst>
                                      </p:cBhvr>
                                      <p:to>
                                        <p:strVal val="visible"/>
                                      </p:to>
                                    </p:set>
                                    <p:animEffect transition="in" filter="wipe(up)">
                                      <p:cBhvr>
                                        <p:cTn id="28"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41986" name="文本框 16"/>
          <p:cNvSpPr txBox="1">
            <a:spLocks noChangeArrowheads="1"/>
          </p:cNvSpPr>
          <p:nvPr/>
        </p:nvSpPr>
        <p:spPr bwMode="auto">
          <a:xfrm>
            <a:off x="6384925" y="2252663"/>
            <a:ext cx="5349875" cy="477837"/>
          </a:xfrm>
          <a:prstGeom prst="rect">
            <a:avLst/>
          </a:prstGeom>
          <a:noFill/>
          <a:ln w="9525">
            <a:noFill/>
            <a:miter lim="800000"/>
            <a:headEnd/>
            <a:tailEnd/>
          </a:ln>
        </p:spPr>
        <p:txBody>
          <a:bodyPr>
            <a:spAutoFit/>
          </a:bodyPr>
          <a:lstStyle/>
          <a:p>
            <a:pPr>
              <a:buFont typeface="Wingdings" pitchFamily="2" charset="2"/>
              <a:buNone/>
            </a:pPr>
            <a:r>
              <a:rPr lang="zh-CN" altLang="en-US" sz="2500">
                <a:solidFill>
                  <a:srgbClr val="173246"/>
                </a:solidFill>
                <a:latin typeface="微软雅黑" pitchFamily="34" charset="-122"/>
                <a:ea typeface="微软雅黑" pitchFamily="34" charset="-122"/>
              </a:rPr>
              <a:t>性格：是人稳定的态度和行为模式</a:t>
            </a:r>
          </a:p>
        </p:txBody>
      </p:sp>
      <p:sp>
        <p:nvSpPr>
          <p:cNvPr id="22" name="椭圆 21"/>
          <p:cNvSpPr/>
          <p:nvPr/>
        </p:nvSpPr>
        <p:spPr>
          <a:xfrm>
            <a:off x="6137275" y="3119438"/>
            <a:ext cx="180975" cy="182562"/>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4" name="椭圆 23"/>
          <p:cNvSpPr/>
          <p:nvPr/>
        </p:nvSpPr>
        <p:spPr>
          <a:xfrm>
            <a:off x="6137275" y="3790950"/>
            <a:ext cx="180975" cy="182563"/>
          </a:xfrm>
          <a:prstGeom prst="ellipse">
            <a:avLst/>
          </a:prstGeom>
          <a:solidFill>
            <a:srgbClr val="17324D"/>
          </a:solidFill>
          <a:ln>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nvGrpSpPr>
          <p:cNvPr id="41989" name="组合 1"/>
          <p:cNvGrpSpPr>
            <a:grpSpLocks/>
          </p:cNvGrpSpPr>
          <p:nvPr/>
        </p:nvGrpSpPr>
        <p:grpSpPr bwMode="auto">
          <a:xfrm>
            <a:off x="-185738" y="1736725"/>
            <a:ext cx="5911851" cy="5245100"/>
            <a:chOff x="-185234" y="1736014"/>
            <a:chExt cx="5910643" cy="5245028"/>
          </a:xfrm>
        </p:grpSpPr>
        <p:sp>
          <p:nvSpPr>
            <p:cNvPr id="42016" name="Rectangle 8"/>
            <p:cNvSpPr>
              <a:spLocks noChangeArrowheads="1"/>
            </p:cNvSpPr>
            <p:nvPr/>
          </p:nvSpPr>
          <p:spPr bwMode="auto">
            <a:xfrm rot="-5400000">
              <a:off x="80117" y="4247005"/>
              <a:ext cx="2812282" cy="588555"/>
            </a:xfrm>
            <a:prstGeom prst="homePlate">
              <a:avLst>
                <a:gd name="adj" fmla="val 49995"/>
              </a:avLst>
            </a:prstGeom>
            <a:solidFill>
              <a:srgbClr val="17324D"/>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42017" name="Rectangle 9"/>
            <p:cNvSpPr>
              <a:spLocks noChangeArrowheads="1"/>
            </p:cNvSpPr>
            <p:nvPr/>
          </p:nvSpPr>
          <p:spPr bwMode="auto">
            <a:xfrm rot="-5400000">
              <a:off x="996049" y="4516149"/>
              <a:ext cx="2266196" cy="596353"/>
            </a:xfrm>
            <a:prstGeom prst="homePlate">
              <a:avLst>
                <a:gd name="adj" fmla="val 49999"/>
              </a:avLst>
            </a:prstGeom>
            <a:solidFill>
              <a:srgbClr val="984C50"/>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42018" name="Rectangle 10"/>
            <p:cNvSpPr>
              <a:spLocks noChangeArrowheads="1"/>
            </p:cNvSpPr>
            <p:nvPr/>
          </p:nvSpPr>
          <p:spPr bwMode="auto">
            <a:xfrm rot="-5400000">
              <a:off x="975835" y="3856945"/>
              <a:ext cx="3592402" cy="588555"/>
            </a:xfrm>
            <a:prstGeom prst="homePlate">
              <a:avLst>
                <a:gd name="adj" fmla="val 49989"/>
              </a:avLst>
            </a:prstGeom>
            <a:solidFill>
              <a:srgbClr val="D9742C"/>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42019" name="Rectangle 11"/>
            <p:cNvSpPr>
              <a:spLocks noChangeArrowheads="1"/>
            </p:cNvSpPr>
            <p:nvPr/>
          </p:nvSpPr>
          <p:spPr bwMode="auto">
            <a:xfrm rot="-5400000">
              <a:off x="2006835" y="4245053"/>
              <a:ext cx="2812284" cy="592458"/>
            </a:xfrm>
            <a:prstGeom prst="homePlate">
              <a:avLst>
                <a:gd name="adj" fmla="val 49995"/>
              </a:avLst>
            </a:prstGeom>
            <a:solidFill>
              <a:srgbClr val="E2E6C3"/>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42020" name="Rectangle 12"/>
            <p:cNvSpPr>
              <a:spLocks noChangeArrowheads="1"/>
            </p:cNvSpPr>
            <p:nvPr/>
          </p:nvSpPr>
          <p:spPr bwMode="auto">
            <a:xfrm rot="-5400000">
              <a:off x="2419589" y="4007121"/>
              <a:ext cx="3280354" cy="600249"/>
            </a:xfrm>
            <a:prstGeom prst="homePlate">
              <a:avLst>
                <a:gd name="adj" fmla="val 49995"/>
              </a:avLst>
            </a:prstGeom>
            <a:solidFill>
              <a:srgbClr val="984C50"/>
            </a:solidFill>
            <a:ln w="9525">
              <a:noFill/>
              <a:miter lim="800000"/>
              <a:headEnd/>
              <a:tailEnd/>
            </a:ln>
          </p:spPr>
          <p:txBody>
            <a:bodyPr/>
            <a:lstStyle/>
            <a:p>
              <a:endParaRPr lang="zh-CN" altLang="en-US" sz="2400">
                <a:solidFill>
                  <a:srgbClr val="000000"/>
                </a:solidFill>
                <a:latin typeface="Calibri" pitchFamily="34" charset="0"/>
                <a:ea typeface="等线"/>
                <a:cs typeface="等线"/>
              </a:endParaRPr>
            </a:p>
          </p:txBody>
        </p:sp>
        <p:sp>
          <p:nvSpPr>
            <p:cNvPr id="42021" name="Rectangle 9"/>
            <p:cNvSpPr>
              <a:spLocks noChangeArrowheads="1"/>
            </p:cNvSpPr>
            <p:nvPr/>
          </p:nvSpPr>
          <p:spPr bwMode="auto">
            <a:xfrm rot="-5400000">
              <a:off x="280841" y="5481347"/>
              <a:ext cx="1033620" cy="1965769"/>
            </a:xfrm>
            <a:custGeom>
              <a:avLst/>
              <a:gdLst>
                <a:gd name="T0" fmla="*/ 2 w 954069"/>
                <a:gd name="T1" fmla="*/ 0 h 1814477"/>
                <a:gd name="T2" fmla="*/ 1423920 w 954069"/>
                <a:gd name="T3" fmla="*/ 1886510 h 1814477"/>
                <a:gd name="T4" fmla="*/ 1423920 w 954069"/>
                <a:gd name="T5" fmla="*/ 2708051 h 1814477"/>
                <a:gd name="T6" fmla="*/ 0 w 954069"/>
                <a:gd name="T7" fmla="*/ 1724664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solidFill>
              <a:srgbClr val="17324D"/>
            </a:solidFill>
            <a:ln w="9525">
              <a:noFill/>
              <a:round/>
              <a:headEnd/>
              <a:tailEnd/>
            </a:ln>
          </p:spPr>
          <p:txBody>
            <a:bodyPr/>
            <a:lstStyle/>
            <a:p>
              <a:endParaRPr lang="zh-CN" altLang="en-US"/>
            </a:p>
          </p:txBody>
        </p:sp>
        <p:sp>
          <p:nvSpPr>
            <p:cNvPr id="42022" name="Rectangle 9"/>
            <p:cNvSpPr>
              <a:spLocks noChangeArrowheads="1"/>
            </p:cNvSpPr>
            <p:nvPr/>
          </p:nvSpPr>
          <p:spPr bwMode="auto">
            <a:xfrm rot="-5400000">
              <a:off x="2259126" y="5903822"/>
              <a:ext cx="1033618" cy="1120818"/>
            </a:xfrm>
            <a:custGeom>
              <a:avLst/>
              <a:gdLst>
                <a:gd name="T0" fmla="*/ 0 w 954068"/>
                <a:gd name="T1" fmla="*/ 0 h 1034556"/>
                <a:gd name="T2" fmla="*/ 1423912 w 954068"/>
                <a:gd name="T3" fmla="*/ 361247 h 1034556"/>
                <a:gd name="T4" fmla="*/ 1423912 w 954068"/>
                <a:gd name="T5" fmla="*/ 1182789 h 1034556"/>
                <a:gd name="T6" fmla="*/ 20070 w 954068"/>
                <a:gd name="T7" fmla="*/ 1544044 h 1034556"/>
                <a:gd name="T8" fmla="*/ 0 w 954068"/>
                <a:gd name="T9" fmla="*/ 0 h 1034556"/>
                <a:gd name="T10" fmla="*/ 0 60000 65536"/>
                <a:gd name="T11" fmla="*/ 0 60000 65536"/>
                <a:gd name="T12" fmla="*/ 0 60000 65536"/>
                <a:gd name="T13" fmla="*/ 0 60000 65536"/>
                <a:gd name="T14" fmla="*/ 0 60000 65536"/>
                <a:gd name="T15" fmla="*/ 0 w 954068"/>
                <a:gd name="T16" fmla="*/ 0 h 1034556"/>
                <a:gd name="T17" fmla="*/ 954068 w 954068"/>
                <a:gd name="T18" fmla="*/ 1034556 h 1034556"/>
              </a:gdLst>
              <a:ahLst/>
              <a:cxnLst>
                <a:cxn ang="T10">
                  <a:pos x="T0" y="T1"/>
                </a:cxn>
                <a:cxn ang="T11">
                  <a:pos x="T2" y="T3"/>
                </a:cxn>
                <a:cxn ang="T12">
                  <a:pos x="T4" y="T5"/>
                </a:cxn>
                <a:cxn ang="T13">
                  <a:pos x="T6" y="T7"/>
                </a:cxn>
                <a:cxn ang="T14">
                  <a:pos x="T8" y="T9"/>
                </a:cxn>
              </a:cxnLst>
              <a:rect l="T15" t="T16" r="T17" b="T18"/>
              <a:pathLst>
                <a:path w="954068" h="1034556">
                  <a:moveTo>
                    <a:pt x="0" y="0"/>
                  </a:moveTo>
                  <a:lnTo>
                    <a:pt x="954068" y="242046"/>
                  </a:lnTo>
                  <a:lnTo>
                    <a:pt x="954068" y="792504"/>
                  </a:lnTo>
                  <a:lnTo>
                    <a:pt x="13447" y="1034556"/>
                  </a:lnTo>
                  <a:cubicBezTo>
                    <a:pt x="13447" y="747977"/>
                    <a:pt x="0" y="286579"/>
                    <a:pt x="0" y="0"/>
                  </a:cubicBezTo>
                  <a:close/>
                </a:path>
              </a:pathLst>
            </a:custGeom>
            <a:solidFill>
              <a:srgbClr val="D9742C"/>
            </a:solidFill>
            <a:ln w="9525">
              <a:noFill/>
              <a:round/>
              <a:headEnd/>
              <a:tailEnd/>
            </a:ln>
          </p:spPr>
          <p:txBody>
            <a:bodyPr/>
            <a:lstStyle/>
            <a:p>
              <a:endParaRPr lang="zh-CN" altLang="en-US"/>
            </a:p>
          </p:txBody>
        </p:sp>
        <p:sp>
          <p:nvSpPr>
            <p:cNvPr id="42023" name="Rectangle 9"/>
            <p:cNvSpPr>
              <a:spLocks noChangeArrowheads="1"/>
            </p:cNvSpPr>
            <p:nvPr/>
          </p:nvSpPr>
          <p:spPr bwMode="auto">
            <a:xfrm rot="5400000" flipH="1">
              <a:off x="4225715" y="5481346"/>
              <a:ext cx="1033620" cy="1965769"/>
            </a:xfrm>
            <a:custGeom>
              <a:avLst/>
              <a:gdLst>
                <a:gd name="T0" fmla="*/ 2 w 954069"/>
                <a:gd name="T1" fmla="*/ 0 h 1814477"/>
                <a:gd name="T2" fmla="*/ 1423920 w 954069"/>
                <a:gd name="T3" fmla="*/ 1886510 h 1814477"/>
                <a:gd name="T4" fmla="*/ 1423920 w 954069"/>
                <a:gd name="T5" fmla="*/ 2708051 h 1814477"/>
                <a:gd name="T6" fmla="*/ 0 w 954069"/>
                <a:gd name="T7" fmla="*/ 1724664 h 1814477"/>
                <a:gd name="T8" fmla="*/ 2 w 954069"/>
                <a:gd name="T9" fmla="*/ 0 h 1814477"/>
                <a:gd name="T10" fmla="*/ 0 60000 65536"/>
                <a:gd name="T11" fmla="*/ 0 60000 65536"/>
                <a:gd name="T12" fmla="*/ 0 60000 65536"/>
                <a:gd name="T13" fmla="*/ 0 60000 65536"/>
                <a:gd name="T14" fmla="*/ 0 60000 65536"/>
                <a:gd name="T15" fmla="*/ 0 w 954069"/>
                <a:gd name="T16" fmla="*/ 0 h 1814477"/>
                <a:gd name="T17" fmla="*/ 954069 w 954069"/>
                <a:gd name="T18" fmla="*/ 1814477 h 1814477"/>
              </a:gdLst>
              <a:ahLst/>
              <a:cxnLst>
                <a:cxn ang="T10">
                  <a:pos x="T0" y="T1"/>
                </a:cxn>
                <a:cxn ang="T11">
                  <a:pos x="T2" y="T3"/>
                </a:cxn>
                <a:cxn ang="T12">
                  <a:pos x="T4" y="T5"/>
                </a:cxn>
                <a:cxn ang="T13">
                  <a:pos x="T6" y="T7"/>
                </a:cxn>
                <a:cxn ang="T14">
                  <a:pos x="T8" y="T9"/>
                </a:cxn>
              </a:cxnLst>
              <a:rect l="T15" t="T16" r="T17" b="T18"/>
              <a:pathLst>
                <a:path w="954069" h="1814477">
                  <a:moveTo>
                    <a:pt x="2" y="0"/>
                  </a:moveTo>
                  <a:lnTo>
                    <a:pt x="954069" y="1264019"/>
                  </a:lnTo>
                  <a:lnTo>
                    <a:pt x="954069" y="1814477"/>
                  </a:lnTo>
                  <a:lnTo>
                    <a:pt x="0" y="1155577"/>
                  </a:lnTo>
                  <a:cubicBezTo>
                    <a:pt x="1" y="851066"/>
                    <a:pt x="1" y="304511"/>
                    <a:pt x="2" y="0"/>
                  </a:cubicBezTo>
                  <a:close/>
                </a:path>
              </a:pathLst>
            </a:custGeom>
            <a:solidFill>
              <a:srgbClr val="984C50"/>
            </a:solidFill>
            <a:ln w="9525">
              <a:noFill/>
              <a:round/>
              <a:headEnd/>
              <a:tailEnd/>
            </a:ln>
          </p:spPr>
          <p:txBody>
            <a:bodyPr/>
            <a:lstStyle/>
            <a:p>
              <a:endParaRPr lang="zh-CN" altLang="en-US"/>
            </a:p>
          </p:txBody>
        </p:sp>
        <p:sp>
          <p:nvSpPr>
            <p:cNvPr id="42024" name="Rectangle 9"/>
            <p:cNvSpPr>
              <a:spLocks noChangeArrowheads="1"/>
            </p:cNvSpPr>
            <p:nvPr/>
          </p:nvSpPr>
          <p:spPr bwMode="auto">
            <a:xfrm rot="-5400000">
              <a:off x="1299120" y="5823700"/>
              <a:ext cx="1004482" cy="1251927"/>
            </a:xfrm>
            <a:custGeom>
              <a:avLst/>
              <a:gdLst>
                <a:gd name="T0" fmla="*/ 0 w 927174"/>
                <a:gd name="T1" fmla="*/ 0 h 1155574"/>
                <a:gd name="T2" fmla="*/ 1383777 w 927174"/>
                <a:gd name="T3" fmla="*/ 903118 h 1155574"/>
                <a:gd name="T4" fmla="*/ 1383777 w 927174"/>
                <a:gd name="T5" fmla="*/ 1724661 h 1155574"/>
                <a:gd name="T6" fmla="*/ 1 w 927174"/>
                <a:gd name="T7" fmla="*/ 1343346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solidFill>
              <a:srgbClr val="984C50"/>
            </a:solidFill>
            <a:ln w="9525">
              <a:noFill/>
              <a:round/>
              <a:headEnd/>
              <a:tailEnd/>
            </a:ln>
          </p:spPr>
          <p:txBody>
            <a:bodyPr/>
            <a:lstStyle/>
            <a:p>
              <a:endParaRPr lang="zh-CN" altLang="en-US"/>
            </a:p>
          </p:txBody>
        </p:sp>
        <p:sp>
          <p:nvSpPr>
            <p:cNvPr id="42025" name="Rectangle 9"/>
            <p:cNvSpPr>
              <a:spLocks noChangeArrowheads="1"/>
            </p:cNvSpPr>
            <p:nvPr/>
          </p:nvSpPr>
          <p:spPr bwMode="auto">
            <a:xfrm rot="5400000" flipH="1">
              <a:off x="3240470" y="5823698"/>
              <a:ext cx="1004482" cy="1251927"/>
            </a:xfrm>
            <a:custGeom>
              <a:avLst/>
              <a:gdLst>
                <a:gd name="T0" fmla="*/ 0 w 927174"/>
                <a:gd name="T1" fmla="*/ 0 h 1155574"/>
                <a:gd name="T2" fmla="*/ 1383777 w 927174"/>
                <a:gd name="T3" fmla="*/ 903118 h 1155574"/>
                <a:gd name="T4" fmla="*/ 1383777 w 927174"/>
                <a:gd name="T5" fmla="*/ 1724661 h 1155574"/>
                <a:gd name="T6" fmla="*/ 1 w 927174"/>
                <a:gd name="T7" fmla="*/ 1343346 h 1155574"/>
                <a:gd name="T8" fmla="*/ 0 w 927174"/>
                <a:gd name="T9" fmla="*/ 0 h 1155574"/>
                <a:gd name="T10" fmla="*/ 0 60000 65536"/>
                <a:gd name="T11" fmla="*/ 0 60000 65536"/>
                <a:gd name="T12" fmla="*/ 0 60000 65536"/>
                <a:gd name="T13" fmla="*/ 0 60000 65536"/>
                <a:gd name="T14" fmla="*/ 0 60000 65536"/>
                <a:gd name="T15" fmla="*/ 0 w 927174"/>
                <a:gd name="T16" fmla="*/ 0 h 1155574"/>
                <a:gd name="T17" fmla="*/ 927174 w 927174"/>
                <a:gd name="T18" fmla="*/ 1155574 h 1155574"/>
              </a:gdLst>
              <a:ahLst/>
              <a:cxnLst>
                <a:cxn ang="T10">
                  <a:pos x="T0" y="T1"/>
                </a:cxn>
                <a:cxn ang="T11">
                  <a:pos x="T2" y="T3"/>
                </a:cxn>
                <a:cxn ang="T12">
                  <a:pos x="T4" y="T5"/>
                </a:cxn>
                <a:cxn ang="T13">
                  <a:pos x="T6" y="T7"/>
                </a:cxn>
                <a:cxn ang="T14">
                  <a:pos x="T8" y="T9"/>
                </a:cxn>
              </a:cxnLst>
              <a:rect l="T15" t="T16" r="T17" b="T18"/>
              <a:pathLst>
                <a:path w="927174" h="1155574">
                  <a:moveTo>
                    <a:pt x="0" y="0"/>
                  </a:moveTo>
                  <a:lnTo>
                    <a:pt x="927174" y="605116"/>
                  </a:lnTo>
                  <a:lnTo>
                    <a:pt x="927174" y="1155574"/>
                  </a:lnTo>
                  <a:lnTo>
                    <a:pt x="1" y="900081"/>
                  </a:lnTo>
                  <a:cubicBezTo>
                    <a:pt x="1" y="568678"/>
                    <a:pt x="0" y="331403"/>
                    <a:pt x="0" y="0"/>
                  </a:cubicBezTo>
                  <a:close/>
                </a:path>
              </a:pathLst>
            </a:custGeom>
            <a:solidFill>
              <a:srgbClr val="E2E6C3"/>
            </a:solidFill>
            <a:ln w="9525">
              <a:noFill/>
              <a:round/>
              <a:headEnd/>
              <a:tailEnd/>
            </a:ln>
          </p:spPr>
          <p:txBody>
            <a:bodyPr/>
            <a:lstStyle/>
            <a:p>
              <a:endParaRPr lang="zh-CN" altLang="en-US"/>
            </a:p>
          </p:txBody>
        </p:sp>
        <p:sp>
          <p:nvSpPr>
            <p:cNvPr id="42026" name="Freeform 25"/>
            <p:cNvSpPr>
              <a:spLocks noEditPoints="1"/>
            </p:cNvSpPr>
            <p:nvPr/>
          </p:nvSpPr>
          <p:spPr bwMode="auto">
            <a:xfrm>
              <a:off x="1293479" y="2667068"/>
              <a:ext cx="378739" cy="378739"/>
            </a:xfrm>
            <a:custGeom>
              <a:avLst/>
              <a:gdLst>
                <a:gd name="T0" fmla="*/ 2147483647 w 384"/>
                <a:gd name="T1" fmla="*/ 2147483647 h 384"/>
                <a:gd name="T2" fmla="*/ 2147483647 w 384"/>
                <a:gd name="T3" fmla="*/ 2147483647 h 384"/>
                <a:gd name="T4" fmla="*/ 2147483647 w 384"/>
                <a:gd name="T5" fmla="*/ 2147483647 h 384"/>
                <a:gd name="T6" fmla="*/ 2147483647 w 384"/>
                <a:gd name="T7" fmla="*/ 2147483647 h 384"/>
                <a:gd name="T8" fmla="*/ 2147483647 w 384"/>
                <a:gd name="T9" fmla="*/ 2147483647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0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0 h 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4"/>
                <a:gd name="T103" fmla="*/ 0 h 384"/>
                <a:gd name="T104" fmla="*/ 384 w 384"/>
                <a:gd name="T105" fmla="*/ 384 h 3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4" h="384">
                  <a:moveTo>
                    <a:pt x="120" y="264"/>
                  </a:moveTo>
                  <a:lnTo>
                    <a:pt x="264" y="264"/>
                  </a:lnTo>
                  <a:lnTo>
                    <a:pt x="312" y="312"/>
                  </a:lnTo>
                  <a:lnTo>
                    <a:pt x="72" y="312"/>
                  </a:lnTo>
                  <a:lnTo>
                    <a:pt x="120" y="264"/>
                  </a:lnTo>
                  <a:close/>
                  <a:moveTo>
                    <a:pt x="169" y="48"/>
                  </a:moveTo>
                  <a:lnTo>
                    <a:pt x="169" y="182"/>
                  </a:lnTo>
                  <a:lnTo>
                    <a:pt x="55" y="295"/>
                  </a:lnTo>
                  <a:lnTo>
                    <a:pt x="49" y="306"/>
                  </a:lnTo>
                  <a:lnTo>
                    <a:pt x="49" y="318"/>
                  </a:lnTo>
                  <a:lnTo>
                    <a:pt x="55" y="329"/>
                  </a:lnTo>
                  <a:lnTo>
                    <a:pt x="59" y="333"/>
                  </a:lnTo>
                  <a:lnTo>
                    <a:pt x="64" y="335"/>
                  </a:lnTo>
                  <a:lnTo>
                    <a:pt x="68" y="336"/>
                  </a:lnTo>
                  <a:lnTo>
                    <a:pt x="72" y="336"/>
                  </a:lnTo>
                  <a:lnTo>
                    <a:pt x="312" y="336"/>
                  </a:lnTo>
                  <a:lnTo>
                    <a:pt x="315" y="336"/>
                  </a:lnTo>
                  <a:lnTo>
                    <a:pt x="319" y="335"/>
                  </a:lnTo>
                  <a:lnTo>
                    <a:pt x="324" y="333"/>
                  </a:lnTo>
                  <a:lnTo>
                    <a:pt x="330" y="329"/>
                  </a:lnTo>
                  <a:lnTo>
                    <a:pt x="332" y="325"/>
                  </a:lnTo>
                  <a:lnTo>
                    <a:pt x="335" y="320"/>
                  </a:lnTo>
                  <a:lnTo>
                    <a:pt x="336" y="316"/>
                  </a:lnTo>
                  <a:lnTo>
                    <a:pt x="336" y="312"/>
                  </a:lnTo>
                  <a:lnTo>
                    <a:pt x="336" y="309"/>
                  </a:lnTo>
                  <a:lnTo>
                    <a:pt x="335" y="304"/>
                  </a:lnTo>
                  <a:lnTo>
                    <a:pt x="332" y="300"/>
                  </a:lnTo>
                  <a:lnTo>
                    <a:pt x="330" y="295"/>
                  </a:lnTo>
                  <a:lnTo>
                    <a:pt x="216" y="182"/>
                  </a:lnTo>
                  <a:lnTo>
                    <a:pt x="216" y="48"/>
                  </a:lnTo>
                  <a:lnTo>
                    <a:pt x="169" y="48"/>
                  </a:lnTo>
                  <a:close/>
                  <a:moveTo>
                    <a:pt x="120" y="0"/>
                  </a:moveTo>
                  <a:lnTo>
                    <a:pt x="264" y="0"/>
                  </a:lnTo>
                  <a:lnTo>
                    <a:pt x="275" y="3"/>
                  </a:lnTo>
                  <a:lnTo>
                    <a:pt x="284" y="12"/>
                  </a:lnTo>
                  <a:lnTo>
                    <a:pt x="288" y="24"/>
                  </a:lnTo>
                  <a:lnTo>
                    <a:pt x="284" y="37"/>
                  </a:lnTo>
                  <a:lnTo>
                    <a:pt x="275" y="46"/>
                  </a:lnTo>
                  <a:lnTo>
                    <a:pt x="264" y="48"/>
                  </a:lnTo>
                  <a:lnTo>
                    <a:pt x="264" y="163"/>
                  </a:lnTo>
                  <a:lnTo>
                    <a:pt x="363" y="262"/>
                  </a:lnTo>
                  <a:lnTo>
                    <a:pt x="375" y="277"/>
                  </a:lnTo>
                  <a:lnTo>
                    <a:pt x="381" y="294"/>
                  </a:lnTo>
                  <a:lnTo>
                    <a:pt x="384" y="312"/>
                  </a:lnTo>
                  <a:lnTo>
                    <a:pt x="381" y="330"/>
                  </a:lnTo>
                  <a:lnTo>
                    <a:pt x="375" y="348"/>
                  </a:lnTo>
                  <a:lnTo>
                    <a:pt x="363" y="364"/>
                  </a:lnTo>
                  <a:lnTo>
                    <a:pt x="348" y="375"/>
                  </a:lnTo>
                  <a:lnTo>
                    <a:pt x="331" y="382"/>
                  </a:lnTo>
                  <a:lnTo>
                    <a:pt x="312" y="384"/>
                  </a:lnTo>
                  <a:lnTo>
                    <a:pt x="72" y="384"/>
                  </a:lnTo>
                  <a:lnTo>
                    <a:pt x="54" y="382"/>
                  </a:lnTo>
                  <a:lnTo>
                    <a:pt x="36" y="375"/>
                  </a:lnTo>
                  <a:lnTo>
                    <a:pt x="20" y="364"/>
                  </a:lnTo>
                  <a:lnTo>
                    <a:pt x="9" y="348"/>
                  </a:lnTo>
                  <a:lnTo>
                    <a:pt x="2" y="330"/>
                  </a:lnTo>
                  <a:lnTo>
                    <a:pt x="0" y="312"/>
                  </a:lnTo>
                  <a:lnTo>
                    <a:pt x="2" y="294"/>
                  </a:lnTo>
                  <a:lnTo>
                    <a:pt x="9" y="277"/>
                  </a:lnTo>
                  <a:lnTo>
                    <a:pt x="20" y="262"/>
                  </a:lnTo>
                  <a:lnTo>
                    <a:pt x="120" y="163"/>
                  </a:lnTo>
                  <a:lnTo>
                    <a:pt x="120" y="48"/>
                  </a:lnTo>
                  <a:lnTo>
                    <a:pt x="108" y="46"/>
                  </a:lnTo>
                  <a:lnTo>
                    <a:pt x="99" y="37"/>
                  </a:lnTo>
                  <a:lnTo>
                    <a:pt x="96" y="24"/>
                  </a:lnTo>
                  <a:lnTo>
                    <a:pt x="99" y="12"/>
                  </a:lnTo>
                  <a:lnTo>
                    <a:pt x="108" y="3"/>
                  </a:lnTo>
                  <a:lnTo>
                    <a:pt x="120" y="0"/>
                  </a:lnTo>
                  <a:close/>
                </a:path>
              </a:pathLst>
            </a:custGeom>
            <a:solidFill>
              <a:srgbClr val="17324D"/>
            </a:solidFill>
            <a:ln w="0">
              <a:noFill/>
              <a:prstDash val="solid"/>
              <a:round/>
              <a:headEnd/>
              <a:tailEnd/>
            </a:ln>
          </p:spPr>
          <p:txBody>
            <a:bodyPr/>
            <a:lstStyle/>
            <a:p>
              <a:endParaRPr lang="zh-CN" altLang="en-US"/>
            </a:p>
          </p:txBody>
        </p:sp>
        <p:sp>
          <p:nvSpPr>
            <p:cNvPr id="42027" name="Freeform 15"/>
            <p:cNvSpPr>
              <a:spLocks noEditPoints="1"/>
            </p:cNvSpPr>
            <p:nvPr/>
          </p:nvSpPr>
          <p:spPr bwMode="auto">
            <a:xfrm>
              <a:off x="1952374" y="3167496"/>
              <a:ext cx="378000" cy="378000"/>
            </a:xfrm>
            <a:custGeom>
              <a:avLst/>
              <a:gdLst>
                <a:gd name="T0" fmla="*/ 2147483647 w 383"/>
                <a:gd name="T1" fmla="*/ 2147483647 h 385"/>
                <a:gd name="T2" fmla="*/ 2147483647 w 383"/>
                <a:gd name="T3" fmla="*/ 2147483647 h 385"/>
                <a:gd name="T4" fmla="*/ 2147483647 w 383"/>
                <a:gd name="T5" fmla="*/ 2147483647 h 385"/>
                <a:gd name="T6" fmla="*/ 2147483647 w 383"/>
                <a:gd name="T7" fmla="*/ 2147483647 h 385"/>
                <a:gd name="T8" fmla="*/ 2147483647 w 383"/>
                <a:gd name="T9" fmla="*/ 2147483647 h 385"/>
                <a:gd name="T10" fmla="*/ 2147483647 w 383"/>
                <a:gd name="T11" fmla="*/ 2147483647 h 385"/>
                <a:gd name="T12" fmla="*/ 2147483647 w 383"/>
                <a:gd name="T13" fmla="*/ 2147483647 h 385"/>
                <a:gd name="T14" fmla="*/ 2147483647 w 383"/>
                <a:gd name="T15" fmla="*/ 2147483647 h 385"/>
                <a:gd name="T16" fmla="*/ 2147483647 w 383"/>
                <a:gd name="T17" fmla="*/ 2147483647 h 385"/>
                <a:gd name="T18" fmla="*/ 2147483647 w 383"/>
                <a:gd name="T19" fmla="*/ 2147483647 h 385"/>
                <a:gd name="T20" fmla="*/ 2147483647 w 383"/>
                <a:gd name="T21" fmla="*/ 2147483647 h 385"/>
                <a:gd name="T22" fmla="*/ 2147483647 w 383"/>
                <a:gd name="T23" fmla="*/ 2147483647 h 385"/>
                <a:gd name="T24" fmla="*/ 2147483647 w 383"/>
                <a:gd name="T25" fmla="*/ 2147483647 h 385"/>
                <a:gd name="T26" fmla="*/ 2147483647 w 383"/>
                <a:gd name="T27" fmla="*/ 2147483647 h 385"/>
                <a:gd name="T28" fmla="*/ 2147483647 w 383"/>
                <a:gd name="T29" fmla="*/ 2147483647 h 385"/>
                <a:gd name="T30" fmla="*/ 2147483647 w 383"/>
                <a:gd name="T31" fmla="*/ 2147483647 h 385"/>
                <a:gd name="T32" fmla="*/ 2147483647 w 383"/>
                <a:gd name="T33" fmla="*/ 2147483647 h 385"/>
                <a:gd name="T34" fmla="*/ 2147483647 w 383"/>
                <a:gd name="T35" fmla="*/ 2147483647 h 385"/>
                <a:gd name="T36" fmla="*/ 2147483647 w 383"/>
                <a:gd name="T37" fmla="*/ 2147483647 h 385"/>
                <a:gd name="T38" fmla="*/ 2147483647 w 383"/>
                <a:gd name="T39" fmla="*/ 2147483647 h 385"/>
                <a:gd name="T40" fmla="*/ 2147483647 w 383"/>
                <a:gd name="T41" fmla="*/ 2147483647 h 385"/>
                <a:gd name="T42" fmla="*/ 2147483647 w 383"/>
                <a:gd name="T43" fmla="*/ 0 h 385"/>
                <a:gd name="T44" fmla="*/ 2147483647 w 383"/>
                <a:gd name="T45" fmla="*/ 0 h 385"/>
                <a:gd name="T46" fmla="*/ 2147483647 w 383"/>
                <a:gd name="T47" fmla="*/ 2147483647 h 385"/>
                <a:gd name="T48" fmla="*/ 2147483647 w 383"/>
                <a:gd name="T49" fmla="*/ 2147483647 h 385"/>
                <a:gd name="T50" fmla="*/ 2147483647 w 383"/>
                <a:gd name="T51" fmla="*/ 2147483647 h 385"/>
                <a:gd name="T52" fmla="*/ 2147483647 w 383"/>
                <a:gd name="T53" fmla="*/ 2147483647 h 385"/>
                <a:gd name="T54" fmla="*/ 0 w 383"/>
                <a:gd name="T55" fmla="*/ 2147483647 h 385"/>
                <a:gd name="T56" fmla="*/ 2147483647 w 383"/>
                <a:gd name="T57" fmla="*/ 0 h 38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83"/>
                <a:gd name="T88" fmla="*/ 0 h 385"/>
                <a:gd name="T89" fmla="*/ 383 w 383"/>
                <a:gd name="T90" fmla="*/ 385 h 38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984C50"/>
            </a:solidFill>
            <a:ln w="0">
              <a:noFill/>
              <a:prstDash val="solid"/>
              <a:round/>
              <a:headEnd/>
              <a:tailEnd/>
            </a:ln>
          </p:spPr>
          <p:txBody>
            <a:bodyPr/>
            <a:lstStyle/>
            <a:p>
              <a:endParaRPr lang="zh-CN" altLang="en-US"/>
            </a:p>
          </p:txBody>
        </p:sp>
        <p:sp>
          <p:nvSpPr>
            <p:cNvPr id="42028" name="Freeform 19"/>
            <p:cNvSpPr>
              <a:spLocks/>
            </p:cNvSpPr>
            <p:nvPr/>
          </p:nvSpPr>
          <p:spPr bwMode="auto">
            <a:xfrm>
              <a:off x="2585474" y="1736014"/>
              <a:ext cx="378000" cy="378000"/>
            </a:xfrm>
            <a:custGeom>
              <a:avLst/>
              <a:gdLst>
                <a:gd name="T0" fmla="*/ 2147483647 w 323"/>
                <a:gd name="T1" fmla="*/ 0 h 307"/>
                <a:gd name="T2" fmla="*/ 2147483647 w 323"/>
                <a:gd name="T3" fmla="*/ 2147483647 h 307"/>
                <a:gd name="T4" fmla="*/ 2147483647 w 323"/>
                <a:gd name="T5" fmla="*/ 2147483647 h 307"/>
                <a:gd name="T6" fmla="*/ 2147483647 w 323"/>
                <a:gd name="T7" fmla="*/ 2147483647 h 307"/>
                <a:gd name="T8" fmla="*/ 2147483647 w 323"/>
                <a:gd name="T9" fmla="*/ 2147483647 h 307"/>
                <a:gd name="T10" fmla="*/ 2147483647 w 323"/>
                <a:gd name="T11" fmla="*/ 2147483647 h 307"/>
                <a:gd name="T12" fmla="*/ 2147483647 w 323"/>
                <a:gd name="T13" fmla="*/ 2147483647 h 307"/>
                <a:gd name="T14" fmla="*/ 2147483647 w 323"/>
                <a:gd name="T15" fmla="*/ 2147483647 h 307"/>
                <a:gd name="T16" fmla="*/ 0 w 323"/>
                <a:gd name="T17" fmla="*/ 2147483647 h 307"/>
                <a:gd name="T18" fmla="*/ 2147483647 w 323"/>
                <a:gd name="T19" fmla="*/ 2147483647 h 307"/>
                <a:gd name="T20" fmla="*/ 2147483647 w 323"/>
                <a:gd name="T21" fmla="*/ 0 h 3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3"/>
                <a:gd name="T34" fmla="*/ 0 h 307"/>
                <a:gd name="T35" fmla="*/ 323 w 323"/>
                <a:gd name="T36" fmla="*/ 307 h 3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3" h="307">
                  <a:moveTo>
                    <a:pt x="162" y="0"/>
                  </a:moveTo>
                  <a:lnTo>
                    <a:pt x="211" y="102"/>
                  </a:lnTo>
                  <a:lnTo>
                    <a:pt x="323" y="117"/>
                  </a:lnTo>
                  <a:lnTo>
                    <a:pt x="242" y="195"/>
                  </a:lnTo>
                  <a:lnTo>
                    <a:pt x="261" y="307"/>
                  </a:lnTo>
                  <a:lnTo>
                    <a:pt x="162" y="255"/>
                  </a:lnTo>
                  <a:lnTo>
                    <a:pt x="62" y="307"/>
                  </a:lnTo>
                  <a:lnTo>
                    <a:pt x="81" y="195"/>
                  </a:lnTo>
                  <a:lnTo>
                    <a:pt x="0" y="117"/>
                  </a:lnTo>
                  <a:lnTo>
                    <a:pt x="112" y="102"/>
                  </a:lnTo>
                  <a:lnTo>
                    <a:pt x="162" y="0"/>
                  </a:lnTo>
                  <a:close/>
                </a:path>
              </a:pathLst>
            </a:custGeom>
            <a:solidFill>
              <a:srgbClr val="D9742C"/>
            </a:solidFill>
            <a:ln w="0">
              <a:noFill/>
              <a:prstDash val="solid"/>
              <a:round/>
              <a:headEnd/>
              <a:tailEnd/>
            </a:ln>
          </p:spPr>
          <p:txBody>
            <a:bodyPr/>
            <a:lstStyle/>
            <a:p>
              <a:endParaRPr lang="zh-CN" altLang="en-US"/>
            </a:p>
          </p:txBody>
        </p:sp>
        <p:sp>
          <p:nvSpPr>
            <p:cNvPr id="42029" name="Freeform 36"/>
            <p:cNvSpPr>
              <a:spLocks noEditPoints="1"/>
            </p:cNvSpPr>
            <p:nvPr/>
          </p:nvSpPr>
          <p:spPr bwMode="auto">
            <a:xfrm>
              <a:off x="3229203" y="2611643"/>
              <a:ext cx="378000" cy="378000"/>
            </a:xfrm>
            <a:custGeom>
              <a:avLst/>
              <a:gdLst>
                <a:gd name="T0" fmla="*/ 2147483647 w 262"/>
                <a:gd name="T1" fmla="*/ 2147483647 h 262"/>
                <a:gd name="T2" fmla="*/ 2147483647 w 262"/>
                <a:gd name="T3" fmla="*/ 2147483647 h 262"/>
                <a:gd name="T4" fmla="*/ 2147483647 w 262"/>
                <a:gd name="T5" fmla="*/ 2147483647 h 262"/>
                <a:gd name="T6" fmla="*/ 2147483647 w 262"/>
                <a:gd name="T7" fmla="*/ 2147483647 h 262"/>
                <a:gd name="T8" fmla="*/ 2147483647 w 262"/>
                <a:gd name="T9" fmla="*/ 2147483647 h 262"/>
                <a:gd name="T10" fmla="*/ 2147483647 w 262"/>
                <a:gd name="T11" fmla="*/ 2147483647 h 262"/>
                <a:gd name="T12" fmla="*/ 2147483647 w 262"/>
                <a:gd name="T13" fmla="*/ 2147483647 h 262"/>
                <a:gd name="T14" fmla="*/ 2147483647 w 262"/>
                <a:gd name="T15" fmla="*/ 2147483647 h 262"/>
                <a:gd name="T16" fmla="*/ 2147483647 w 262"/>
                <a:gd name="T17" fmla="*/ 2147483647 h 262"/>
                <a:gd name="T18" fmla="*/ 2147483647 w 262"/>
                <a:gd name="T19" fmla="*/ 2147483647 h 262"/>
                <a:gd name="T20" fmla="*/ 2147483647 w 262"/>
                <a:gd name="T21" fmla="*/ 0 h 262"/>
                <a:gd name="T22" fmla="*/ 2147483647 w 262"/>
                <a:gd name="T23" fmla="*/ 2147483647 h 262"/>
                <a:gd name="T24" fmla="*/ 2147483647 w 262"/>
                <a:gd name="T25" fmla="*/ 2147483647 h 262"/>
                <a:gd name="T26" fmla="*/ 2147483647 w 262"/>
                <a:gd name="T27" fmla="*/ 2147483647 h 262"/>
                <a:gd name="T28" fmla="*/ 2147483647 w 262"/>
                <a:gd name="T29" fmla="*/ 2147483647 h 262"/>
                <a:gd name="T30" fmla="*/ 2147483647 w 262"/>
                <a:gd name="T31" fmla="*/ 2147483647 h 262"/>
                <a:gd name="T32" fmla="*/ 2147483647 w 262"/>
                <a:gd name="T33" fmla="*/ 2147483647 h 262"/>
                <a:gd name="T34" fmla="*/ 2147483647 w 262"/>
                <a:gd name="T35" fmla="*/ 2147483647 h 262"/>
                <a:gd name="T36" fmla="*/ 2147483647 w 262"/>
                <a:gd name="T37" fmla="*/ 2147483647 h 262"/>
                <a:gd name="T38" fmla="*/ 2147483647 w 262"/>
                <a:gd name="T39" fmla="*/ 2147483647 h 262"/>
                <a:gd name="T40" fmla="*/ 2147483647 w 262"/>
                <a:gd name="T41" fmla="*/ 2147483647 h 262"/>
                <a:gd name="T42" fmla="*/ 2147483647 w 262"/>
                <a:gd name="T43" fmla="*/ 2147483647 h 262"/>
                <a:gd name="T44" fmla="*/ 2147483647 w 262"/>
                <a:gd name="T45" fmla="*/ 2147483647 h 262"/>
                <a:gd name="T46" fmla="*/ 2147483647 w 262"/>
                <a:gd name="T47" fmla="*/ 2147483647 h 262"/>
                <a:gd name="T48" fmla="*/ 2147483647 w 262"/>
                <a:gd name="T49" fmla="*/ 2147483647 h 262"/>
                <a:gd name="T50" fmla="*/ 2147483647 w 262"/>
                <a:gd name="T51" fmla="*/ 2147483647 h 262"/>
                <a:gd name="T52" fmla="*/ 2147483647 w 262"/>
                <a:gd name="T53" fmla="*/ 2147483647 h 262"/>
                <a:gd name="T54" fmla="*/ 2147483647 w 262"/>
                <a:gd name="T55" fmla="*/ 2147483647 h 262"/>
                <a:gd name="T56" fmla="*/ 2147483647 w 262"/>
                <a:gd name="T57" fmla="*/ 2147483647 h 262"/>
                <a:gd name="T58" fmla="*/ 2147483647 w 262"/>
                <a:gd name="T59" fmla="*/ 2147483647 h 262"/>
                <a:gd name="T60" fmla="*/ 2147483647 w 262"/>
                <a:gd name="T61" fmla="*/ 2147483647 h 262"/>
                <a:gd name="T62" fmla="*/ 2147483647 w 262"/>
                <a:gd name="T63" fmla="*/ 2147483647 h 262"/>
                <a:gd name="T64" fmla="*/ 2147483647 w 262"/>
                <a:gd name="T65" fmla="*/ 2147483647 h 262"/>
                <a:gd name="T66" fmla="*/ 2147483647 w 262"/>
                <a:gd name="T67" fmla="*/ 2147483647 h 262"/>
                <a:gd name="T68" fmla="*/ 2147483647 w 262"/>
                <a:gd name="T69" fmla="*/ 2147483647 h 262"/>
                <a:gd name="T70" fmla="*/ 2147483647 w 262"/>
                <a:gd name="T71" fmla="*/ 2147483647 h 262"/>
                <a:gd name="T72" fmla="*/ 2147483647 w 262"/>
                <a:gd name="T73" fmla="*/ 2147483647 h 262"/>
                <a:gd name="T74" fmla="*/ 2147483647 w 262"/>
                <a:gd name="T75" fmla="*/ 2147483647 h 262"/>
                <a:gd name="T76" fmla="*/ 2147483647 w 262"/>
                <a:gd name="T77" fmla="*/ 2147483647 h 262"/>
                <a:gd name="T78" fmla="*/ 2147483647 w 262"/>
                <a:gd name="T79" fmla="*/ 2147483647 h 262"/>
                <a:gd name="T80" fmla="*/ 2147483647 w 262"/>
                <a:gd name="T81" fmla="*/ 2147483647 h 262"/>
                <a:gd name="T82" fmla="*/ 2147483647 w 262"/>
                <a:gd name="T83" fmla="*/ 2147483647 h 262"/>
                <a:gd name="T84" fmla="*/ 2147483647 w 262"/>
                <a:gd name="T85" fmla="*/ 2147483647 h 262"/>
                <a:gd name="T86" fmla="*/ 2147483647 w 262"/>
                <a:gd name="T87" fmla="*/ 2147483647 h 262"/>
                <a:gd name="T88" fmla="*/ 2147483647 w 262"/>
                <a:gd name="T89" fmla="*/ 2147483647 h 262"/>
                <a:gd name="T90" fmla="*/ 0 w 262"/>
                <a:gd name="T91" fmla="*/ 2147483647 h 262"/>
                <a:gd name="T92" fmla="*/ 0 w 262"/>
                <a:gd name="T93" fmla="*/ 2147483647 h 262"/>
                <a:gd name="T94" fmla="*/ 2147483647 w 262"/>
                <a:gd name="T95" fmla="*/ 2147483647 h 262"/>
                <a:gd name="T96" fmla="*/ 2147483647 w 262"/>
                <a:gd name="T97" fmla="*/ 2147483647 h 262"/>
                <a:gd name="T98" fmla="*/ 2147483647 w 262"/>
                <a:gd name="T99" fmla="*/ 2147483647 h 262"/>
                <a:gd name="T100" fmla="*/ 2147483647 w 262"/>
                <a:gd name="T101" fmla="*/ 2147483647 h 262"/>
                <a:gd name="T102" fmla="*/ 2147483647 w 262"/>
                <a:gd name="T103" fmla="*/ 0 h 262"/>
                <a:gd name="T104" fmla="*/ 2147483647 w 262"/>
                <a:gd name="T105" fmla="*/ 0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62"/>
                <a:gd name="T160" fmla="*/ 0 h 262"/>
                <a:gd name="T161" fmla="*/ 262 w 262"/>
                <a:gd name="T162" fmla="*/ 262 h 2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62" h="262">
                  <a:moveTo>
                    <a:pt x="152" y="61"/>
                  </a:moveTo>
                  <a:lnTo>
                    <a:pt x="201" y="111"/>
                  </a:lnTo>
                  <a:lnTo>
                    <a:pt x="110" y="202"/>
                  </a:lnTo>
                  <a:lnTo>
                    <a:pt x="60" y="153"/>
                  </a:lnTo>
                  <a:lnTo>
                    <a:pt x="152" y="61"/>
                  </a:lnTo>
                  <a:close/>
                  <a:moveTo>
                    <a:pt x="152" y="38"/>
                  </a:moveTo>
                  <a:lnTo>
                    <a:pt x="37" y="153"/>
                  </a:lnTo>
                  <a:lnTo>
                    <a:pt x="110" y="225"/>
                  </a:lnTo>
                  <a:lnTo>
                    <a:pt x="224" y="111"/>
                  </a:lnTo>
                  <a:lnTo>
                    <a:pt x="152" y="38"/>
                  </a:lnTo>
                  <a:close/>
                  <a:moveTo>
                    <a:pt x="171" y="0"/>
                  </a:moveTo>
                  <a:lnTo>
                    <a:pt x="174" y="1"/>
                  </a:lnTo>
                  <a:lnTo>
                    <a:pt x="178" y="4"/>
                  </a:lnTo>
                  <a:lnTo>
                    <a:pt x="200" y="24"/>
                  </a:lnTo>
                  <a:lnTo>
                    <a:pt x="197" y="31"/>
                  </a:lnTo>
                  <a:lnTo>
                    <a:pt x="196" y="38"/>
                  </a:lnTo>
                  <a:lnTo>
                    <a:pt x="199" y="50"/>
                  </a:lnTo>
                  <a:lnTo>
                    <a:pt x="204" y="59"/>
                  </a:lnTo>
                  <a:lnTo>
                    <a:pt x="212" y="64"/>
                  </a:lnTo>
                  <a:lnTo>
                    <a:pt x="224" y="66"/>
                  </a:lnTo>
                  <a:lnTo>
                    <a:pt x="232" y="65"/>
                  </a:lnTo>
                  <a:lnTo>
                    <a:pt x="238" y="62"/>
                  </a:lnTo>
                  <a:lnTo>
                    <a:pt x="258" y="84"/>
                  </a:lnTo>
                  <a:lnTo>
                    <a:pt x="261" y="88"/>
                  </a:lnTo>
                  <a:lnTo>
                    <a:pt x="262" y="92"/>
                  </a:lnTo>
                  <a:lnTo>
                    <a:pt x="262" y="97"/>
                  </a:lnTo>
                  <a:lnTo>
                    <a:pt x="261" y="100"/>
                  </a:lnTo>
                  <a:lnTo>
                    <a:pt x="258" y="104"/>
                  </a:lnTo>
                  <a:lnTo>
                    <a:pt x="105" y="258"/>
                  </a:lnTo>
                  <a:lnTo>
                    <a:pt x="101" y="260"/>
                  </a:lnTo>
                  <a:lnTo>
                    <a:pt x="97" y="262"/>
                  </a:lnTo>
                  <a:lnTo>
                    <a:pt x="93" y="262"/>
                  </a:lnTo>
                  <a:lnTo>
                    <a:pt x="88" y="260"/>
                  </a:lnTo>
                  <a:lnTo>
                    <a:pt x="86" y="258"/>
                  </a:lnTo>
                  <a:lnTo>
                    <a:pt x="64" y="236"/>
                  </a:lnTo>
                  <a:lnTo>
                    <a:pt x="66" y="230"/>
                  </a:lnTo>
                  <a:lnTo>
                    <a:pt x="68" y="224"/>
                  </a:lnTo>
                  <a:lnTo>
                    <a:pt x="65" y="212"/>
                  </a:lnTo>
                  <a:lnTo>
                    <a:pt x="59" y="203"/>
                  </a:lnTo>
                  <a:lnTo>
                    <a:pt x="50" y="197"/>
                  </a:lnTo>
                  <a:lnTo>
                    <a:pt x="39" y="194"/>
                  </a:lnTo>
                  <a:lnTo>
                    <a:pt x="32" y="196"/>
                  </a:lnTo>
                  <a:lnTo>
                    <a:pt x="26" y="198"/>
                  </a:lnTo>
                  <a:lnTo>
                    <a:pt x="4" y="177"/>
                  </a:lnTo>
                  <a:lnTo>
                    <a:pt x="2" y="174"/>
                  </a:lnTo>
                  <a:lnTo>
                    <a:pt x="0" y="169"/>
                  </a:lnTo>
                  <a:lnTo>
                    <a:pt x="0" y="165"/>
                  </a:lnTo>
                  <a:lnTo>
                    <a:pt x="2" y="161"/>
                  </a:lnTo>
                  <a:lnTo>
                    <a:pt x="4" y="158"/>
                  </a:lnTo>
                  <a:lnTo>
                    <a:pt x="158" y="4"/>
                  </a:lnTo>
                  <a:lnTo>
                    <a:pt x="162" y="1"/>
                  </a:lnTo>
                  <a:lnTo>
                    <a:pt x="166" y="0"/>
                  </a:lnTo>
                  <a:lnTo>
                    <a:pt x="171" y="0"/>
                  </a:lnTo>
                  <a:close/>
                </a:path>
              </a:pathLst>
            </a:custGeom>
            <a:solidFill>
              <a:srgbClr val="E2E6C3"/>
            </a:solidFill>
            <a:ln w="0">
              <a:noFill/>
              <a:prstDash val="solid"/>
              <a:round/>
              <a:headEnd/>
              <a:tailEnd/>
            </a:ln>
          </p:spPr>
          <p:txBody>
            <a:bodyPr/>
            <a:lstStyle/>
            <a:p>
              <a:endParaRPr lang="zh-CN" altLang="en-US"/>
            </a:p>
          </p:txBody>
        </p:sp>
        <p:sp>
          <p:nvSpPr>
            <p:cNvPr id="42030" name="Freeform 49"/>
            <p:cNvSpPr>
              <a:spLocks noEditPoints="1"/>
            </p:cNvSpPr>
            <p:nvPr/>
          </p:nvSpPr>
          <p:spPr bwMode="auto">
            <a:xfrm>
              <a:off x="3883845" y="2111390"/>
              <a:ext cx="378000" cy="360000"/>
            </a:xfrm>
            <a:custGeom>
              <a:avLst/>
              <a:gdLst>
                <a:gd name="T0" fmla="*/ 2147483647 w 273"/>
                <a:gd name="T1" fmla="*/ 2147483647 h 243"/>
                <a:gd name="T2" fmla="*/ 2147483647 w 273"/>
                <a:gd name="T3" fmla="*/ 2147483647 h 243"/>
                <a:gd name="T4" fmla="*/ 2147483647 w 273"/>
                <a:gd name="T5" fmla="*/ 2147483647 h 243"/>
                <a:gd name="T6" fmla="*/ 2147483647 w 273"/>
                <a:gd name="T7" fmla="*/ 2147483647 h 243"/>
                <a:gd name="T8" fmla="*/ 2147483647 w 273"/>
                <a:gd name="T9" fmla="*/ 2147483647 h 243"/>
                <a:gd name="T10" fmla="*/ 2147483647 w 273"/>
                <a:gd name="T11" fmla="*/ 2147483647 h 243"/>
                <a:gd name="T12" fmla="*/ 2147483647 w 273"/>
                <a:gd name="T13" fmla="*/ 2147483647 h 243"/>
                <a:gd name="T14" fmla="*/ 2147483647 w 273"/>
                <a:gd name="T15" fmla="*/ 2147483647 h 243"/>
                <a:gd name="T16" fmla="*/ 2147483647 w 273"/>
                <a:gd name="T17" fmla="*/ 2147483647 h 243"/>
                <a:gd name="T18" fmla="*/ 2147483647 w 273"/>
                <a:gd name="T19" fmla="*/ 2147483647 h 243"/>
                <a:gd name="T20" fmla="*/ 2147483647 w 273"/>
                <a:gd name="T21" fmla="*/ 2147483647 h 243"/>
                <a:gd name="T22" fmla="*/ 2147483647 w 273"/>
                <a:gd name="T23" fmla="*/ 2147483647 h 243"/>
                <a:gd name="T24" fmla="*/ 2147483647 w 273"/>
                <a:gd name="T25" fmla="*/ 2147483647 h 243"/>
                <a:gd name="T26" fmla="*/ 2147483647 w 273"/>
                <a:gd name="T27" fmla="*/ 2147483647 h 243"/>
                <a:gd name="T28" fmla="*/ 2147483647 w 273"/>
                <a:gd name="T29" fmla="*/ 2147483647 h 243"/>
                <a:gd name="T30" fmla="*/ 2147483647 w 273"/>
                <a:gd name="T31" fmla="*/ 2147483647 h 243"/>
                <a:gd name="T32" fmla="*/ 2147483647 w 273"/>
                <a:gd name="T33" fmla="*/ 2147483647 h 243"/>
                <a:gd name="T34" fmla="*/ 2147483647 w 273"/>
                <a:gd name="T35" fmla="*/ 2147483647 h 243"/>
                <a:gd name="T36" fmla="*/ 2147483647 w 273"/>
                <a:gd name="T37" fmla="*/ 2147483647 h 243"/>
                <a:gd name="T38" fmla="*/ 2147483647 w 273"/>
                <a:gd name="T39" fmla="*/ 2147483647 h 243"/>
                <a:gd name="T40" fmla="*/ 2147483647 w 273"/>
                <a:gd name="T41" fmla="*/ 2147483647 h 243"/>
                <a:gd name="T42" fmla="*/ 2147483647 w 273"/>
                <a:gd name="T43" fmla="*/ 2147483647 h 243"/>
                <a:gd name="T44" fmla="*/ 2147483647 w 273"/>
                <a:gd name="T45" fmla="*/ 2147483647 h 243"/>
                <a:gd name="T46" fmla="*/ 2147483647 w 273"/>
                <a:gd name="T47" fmla="*/ 2147483647 h 243"/>
                <a:gd name="T48" fmla="*/ 2147483647 w 273"/>
                <a:gd name="T49" fmla="*/ 2147483647 h 243"/>
                <a:gd name="T50" fmla="*/ 2147483647 w 273"/>
                <a:gd name="T51" fmla="*/ 2147483647 h 243"/>
                <a:gd name="T52" fmla="*/ 2147483647 w 273"/>
                <a:gd name="T53" fmla="*/ 2147483647 h 243"/>
                <a:gd name="T54" fmla="*/ 2147483647 w 273"/>
                <a:gd name="T55" fmla="*/ 2147483647 h 243"/>
                <a:gd name="T56" fmla="*/ 2147483647 w 273"/>
                <a:gd name="T57" fmla="*/ 0 h 243"/>
                <a:gd name="T58" fmla="*/ 2147483647 w 273"/>
                <a:gd name="T59" fmla="*/ 2147483647 h 243"/>
                <a:gd name="T60" fmla="*/ 2147483647 w 273"/>
                <a:gd name="T61" fmla="*/ 2147483647 h 243"/>
                <a:gd name="T62" fmla="*/ 2147483647 w 273"/>
                <a:gd name="T63" fmla="*/ 2147483647 h 243"/>
                <a:gd name="T64" fmla="*/ 2147483647 w 273"/>
                <a:gd name="T65" fmla="*/ 2147483647 h 243"/>
                <a:gd name="T66" fmla="*/ 2147483647 w 273"/>
                <a:gd name="T67" fmla="*/ 2147483647 h 243"/>
                <a:gd name="T68" fmla="*/ 2147483647 w 273"/>
                <a:gd name="T69" fmla="*/ 2147483647 h 243"/>
                <a:gd name="T70" fmla="*/ 2147483647 w 273"/>
                <a:gd name="T71" fmla="*/ 2147483647 h 243"/>
                <a:gd name="T72" fmla="*/ 2147483647 w 273"/>
                <a:gd name="T73" fmla="*/ 2147483647 h 243"/>
                <a:gd name="T74" fmla="*/ 2147483647 w 273"/>
                <a:gd name="T75" fmla="*/ 2147483647 h 243"/>
                <a:gd name="T76" fmla="*/ 2147483647 w 273"/>
                <a:gd name="T77" fmla="*/ 2147483647 h 243"/>
                <a:gd name="T78" fmla="*/ 2147483647 w 273"/>
                <a:gd name="T79" fmla="*/ 2147483647 h 243"/>
                <a:gd name="T80" fmla="*/ 2147483647 w 273"/>
                <a:gd name="T81" fmla="*/ 2147483647 h 243"/>
                <a:gd name="T82" fmla="*/ 2147483647 w 273"/>
                <a:gd name="T83" fmla="*/ 2147483647 h 243"/>
                <a:gd name="T84" fmla="*/ 2147483647 w 273"/>
                <a:gd name="T85" fmla="*/ 2147483647 h 243"/>
                <a:gd name="T86" fmla="*/ 2147483647 w 273"/>
                <a:gd name="T87" fmla="*/ 2147483647 h 243"/>
                <a:gd name="T88" fmla="*/ 2147483647 w 273"/>
                <a:gd name="T89" fmla="*/ 2147483647 h 243"/>
                <a:gd name="T90" fmla="*/ 2147483647 w 273"/>
                <a:gd name="T91" fmla="*/ 2147483647 h 243"/>
                <a:gd name="T92" fmla="*/ 2147483647 w 273"/>
                <a:gd name="T93" fmla="*/ 2147483647 h 243"/>
                <a:gd name="T94" fmla="*/ 2147483647 w 273"/>
                <a:gd name="T95" fmla="*/ 2147483647 h 243"/>
                <a:gd name="T96" fmla="*/ 2147483647 w 273"/>
                <a:gd name="T97" fmla="*/ 2147483647 h 243"/>
                <a:gd name="T98" fmla="*/ 2147483647 w 273"/>
                <a:gd name="T99" fmla="*/ 2147483647 h 243"/>
                <a:gd name="T100" fmla="*/ 2147483647 w 273"/>
                <a:gd name="T101" fmla="*/ 2147483647 h 243"/>
                <a:gd name="T102" fmla="*/ 2147483647 w 273"/>
                <a:gd name="T103" fmla="*/ 2147483647 h 243"/>
                <a:gd name="T104" fmla="*/ 2147483647 w 273"/>
                <a:gd name="T105" fmla="*/ 2147483647 h 243"/>
                <a:gd name="T106" fmla="*/ 2147483647 w 273"/>
                <a:gd name="T107" fmla="*/ 2147483647 h 243"/>
                <a:gd name="T108" fmla="*/ 2147483647 w 273"/>
                <a:gd name="T109" fmla="*/ 0 h 2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3"/>
                <a:gd name="T166" fmla="*/ 0 h 243"/>
                <a:gd name="T167" fmla="*/ 273 w 273"/>
                <a:gd name="T168" fmla="*/ 243 h 2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rgbClr val="984C50"/>
            </a:solidFill>
            <a:ln w="0">
              <a:noFill/>
              <a:prstDash val="solid"/>
              <a:round/>
              <a:headEnd/>
              <a:tailEnd/>
            </a:ln>
          </p:spPr>
          <p:txBody>
            <a:bodyPr/>
            <a:lstStyle/>
            <a:p>
              <a:endParaRPr lang="zh-CN" altLang="en-US"/>
            </a:p>
          </p:txBody>
        </p:sp>
      </p:grpSp>
      <p:sp>
        <p:nvSpPr>
          <p:cNvPr id="31" name="TextBox 2"/>
          <p:cNvSpPr txBox="1"/>
          <p:nvPr/>
        </p:nvSpPr>
        <p:spPr>
          <a:xfrm>
            <a:off x="5672138" y="1616075"/>
            <a:ext cx="2284412" cy="600075"/>
          </a:xfrm>
          <a:prstGeom prst="rect">
            <a:avLst/>
          </a:prstGeom>
          <a:noFill/>
        </p:spPr>
        <p:txBody>
          <a:bodyPr>
            <a:spAutoFit/>
          </a:bodyPr>
          <a:lstStyle/>
          <a:p>
            <a:pPr marL="711200" indent="-711200" fontAlgn="auto">
              <a:spcBef>
                <a:spcPts val="0"/>
              </a:spcBef>
              <a:spcAft>
                <a:spcPts val="0"/>
              </a:spcAft>
              <a:buFont typeface="Wingdings" pitchFamily="2" charset="2"/>
              <a:buNone/>
              <a:defRPr/>
            </a:pPr>
            <a:r>
              <a:rPr lang="en-US" altLang="zh-CN" sz="3300" b="1" dirty="0">
                <a:solidFill>
                  <a:schemeClr val="accent2">
                    <a:lumMod val="75000"/>
                  </a:schemeClr>
                </a:solidFill>
                <a:latin typeface="微软雅黑" pitchFamily="34" charset="-122"/>
                <a:ea typeface="微软雅黑" pitchFamily="34" charset="-122"/>
              </a:rPr>
              <a:t>2</a:t>
            </a:r>
            <a:r>
              <a:rPr lang="zh-CN" altLang="en-US" sz="3300" b="1" dirty="0">
                <a:solidFill>
                  <a:schemeClr val="accent2">
                    <a:lumMod val="75000"/>
                  </a:schemeClr>
                </a:solidFill>
                <a:latin typeface="微软雅黑" pitchFamily="34" charset="-122"/>
                <a:ea typeface="微软雅黑" pitchFamily="34" charset="-122"/>
              </a:rPr>
              <a:t>、性格</a:t>
            </a:r>
          </a:p>
        </p:txBody>
      </p:sp>
      <p:cxnSp>
        <p:nvCxnSpPr>
          <p:cNvPr id="4" name="直接连接符 3"/>
          <p:cNvCxnSpPr/>
          <p:nvPr/>
        </p:nvCxnSpPr>
        <p:spPr>
          <a:xfrm>
            <a:off x="1174750" y="908050"/>
            <a:ext cx="11017250"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41992" name="文本框 29"/>
          <p:cNvSpPr txBox="1">
            <a:spLocks noChangeArrowheads="1"/>
          </p:cNvSpPr>
          <p:nvPr/>
        </p:nvSpPr>
        <p:spPr bwMode="auto">
          <a:xfrm>
            <a:off x="1277938" y="346075"/>
            <a:ext cx="5634037" cy="584200"/>
          </a:xfrm>
          <a:prstGeom prst="rect">
            <a:avLst/>
          </a:prstGeom>
          <a:noFill/>
          <a:ln w="9525">
            <a:noFill/>
            <a:miter lim="800000"/>
            <a:headEnd/>
            <a:tailEnd/>
          </a:ln>
        </p:spPr>
        <p:txBody>
          <a:bodyPr>
            <a:spAutoFit/>
          </a:bodyPr>
          <a:lstStyle/>
          <a:p>
            <a:r>
              <a:rPr lang="zh-CN" altLang="en-US" sz="3200" b="1">
                <a:solidFill>
                  <a:srgbClr val="17324D"/>
                </a:solidFill>
                <a:latin typeface="微软雅黑" pitchFamily="34" charset="-122"/>
                <a:ea typeface="等线"/>
                <a:cs typeface="等线"/>
              </a:rPr>
              <a:t>气质、性格与行为模式</a:t>
            </a:r>
          </a:p>
        </p:txBody>
      </p:sp>
      <p:sp>
        <p:nvSpPr>
          <p:cNvPr id="41993" name="矩形 33"/>
          <p:cNvSpPr>
            <a:spLocks noChangeArrowheads="1"/>
          </p:cNvSpPr>
          <p:nvPr/>
        </p:nvSpPr>
        <p:spPr bwMode="auto">
          <a:xfrm>
            <a:off x="6446838" y="3025775"/>
            <a:ext cx="6096000" cy="400050"/>
          </a:xfrm>
          <a:prstGeom prst="rect">
            <a:avLst/>
          </a:prstGeom>
          <a:noFill/>
          <a:ln w="9525">
            <a:noFill/>
            <a:miter lim="800000"/>
            <a:headEnd/>
            <a:tailEnd/>
          </a:ln>
        </p:spPr>
        <p:txBody>
          <a:bodyPr>
            <a:spAutoFit/>
          </a:bodyPr>
          <a:lstStyle/>
          <a:p>
            <a:pPr marL="711200" indent="-711200"/>
            <a:r>
              <a:rPr lang="zh-CN" altLang="en-US" sz="2000">
                <a:latin typeface="微软雅黑" pitchFamily="34" charset="-122"/>
                <a:ea typeface="微软雅黑" pitchFamily="34" charset="-122"/>
              </a:rPr>
              <a:t>源于希腊语，意为雕刻的痕迹或戳记的痕迹</a:t>
            </a:r>
          </a:p>
        </p:txBody>
      </p:sp>
      <p:sp>
        <p:nvSpPr>
          <p:cNvPr id="41994" name="矩形 34"/>
          <p:cNvSpPr>
            <a:spLocks noChangeArrowheads="1"/>
          </p:cNvSpPr>
          <p:nvPr/>
        </p:nvSpPr>
        <p:spPr bwMode="auto">
          <a:xfrm>
            <a:off x="6451600" y="3702050"/>
            <a:ext cx="5126038" cy="874713"/>
          </a:xfrm>
          <a:prstGeom prst="rect">
            <a:avLst/>
          </a:prstGeom>
          <a:noFill/>
          <a:ln w="9525">
            <a:noFill/>
            <a:miter lim="800000"/>
            <a:headEnd/>
            <a:tailEnd/>
          </a:ln>
        </p:spPr>
        <p:txBody>
          <a:bodyPr>
            <a:spAutoFit/>
          </a:bodyPr>
          <a:lstStyle/>
          <a:p>
            <a:pPr>
              <a:lnSpc>
                <a:spcPct val="150000"/>
              </a:lnSpc>
            </a:pPr>
            <a:r>
              <a:rPr lang="zh-CN" altLang="en-US">
                <a:latin typeface="微软雅黑" pitchFamily="34" charset="-122"/>
                <a:ea typeface="微软雅黑" pitchFamily="34" charset="-122"/>
              </a:rPr>
              <a:t>性格是个人对现实的态度和行为方式中比较稳定的心理特征总和。</a:t>
            </a:r>
          </a:p>
        </p:txBody>
      </p:sp>
      <p:sp>
        <p:nvSpPr>
          <p:cNvPr id="41995" name="TextBox 36"/>
          <p:cNvSpPr txBox="1">
            <a:spLocks noChangeArrowheads="1"/>
          </p:cNvSpPr>
          <p:nvPr/>
        </p:nvSpPr>
        <p:spPr bwMode="auto">
          <a:xfrm>
            <a:off x="1208088" y="1162050"/>
            <a:ext cx="1892300" cy="369888"/>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38" name="矩形 37"/>
          <p:cNvSpPr/>
          <p:nvPr/>
        </p:nvSpPr>
        <p:spPr>
          <a:xfrm flipH="1">
            <a:off x="1027113" y="8318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椭圆 38"/>
          <p:cNvSpPr/>
          <p:nvPr/>
        </p:nvSpPr>
        <p:spPr>
          <a:xfrm>
            <a:off x="-122238" y="795338"/>
            <a:ext cx="114300" cy="112712"/>
          </a:xfrm>
          <a:prstGeom prst="ellipse">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0" name="矩形 39"/>
          <p:cNvSpPr/>
          <p:nvPr/>
        </p:nvSpPr>
        <p:spPr>
          <a:xfrm>
            <a:off x="5702300" y="7175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1" name="矩形 40"/>
          <p:cNvSpPr/>
          <p:nvPr/>
        </p:nvSpPr>
        <p:spPr>
          <a:xfrm>
            <a:off x="5819775" y="7175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2" name="矩形 41"/>
          <p:cNvSpPr/>
          <p:nvPr/>
        </p:nvSpPr>
        <p:spPr>
          <a:xfrm>
            <a:off x="5937250" y="71755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3" name="矩形 42"/>
          <p:cNvSpPr/>
          <p:nvPr/>
        </p:nvSpPr>
        <p:spPr>
          <a:xfrm>
            <a:off x="5702300" y="835025"/>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4" name="矩形 43"/>
          <p:cNvSpPr/>
          <p:nvPr/>
        </p:nvSpPr>
        <p:spPr>
          <a:xfrm>
            <a:off x="5819775" y="835025"/>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5937250" y="835025"/>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6" name="矩形 45"/>
          <p:cNvSpPr/>
          <p:nvPr/>
        </p:nvSpPr>
        <p:spPr>
          <a:xfrm>
            <a:off x="5702300" y="95250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7" name="矩形 46"/>
          <p:cNvSpPr/>
          <p:nvPr/>
        </p:nvSpPr>
        <p:spPr>
          <a:xfrm>
            <a:off x="5819775" y="95250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8" name="矩形 47"/>
          <p:cNvSpPr/>
          <p:nvPr/>
        </p:nvSpPr>
        <p:spPr>
          <a:xfrm>
            <a:off x="5937250" y="952500"/>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9" name="矩形 48"/>
          <p:cNvSpPr/>
          <p:nvPr/>
        </p:nvSpPr>
        <p:spPr>
          <a:xfrm rot="20400000">
            <a:off x="900113" y="731838"/>
            <a:ext cx="300037" cy="3016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0" name="矩形 49"/>
          <p:cNvSpPr/>
          <p:nvPr/>
        </p:nvSpPr>
        <p:spPr>
          <a:xfrm rot="7200000">
            <a:off x="442913" y="611188"/>
            <a:ext cx="11112"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1" name="矩形 50"/>
          <p:cNvSpPr/>
          <p:nvPr/>
        </p:nvSpPr>
        <p:spPr>
          <a:xfrm rot="3480000">
            <a:off x="683419" y="1039019"/>
            <a:ext cx="11113"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2" name="矩形 51"/>
          <p:cNvSpPr/>
          <p:nvPr/>
        </p:nvSpPr>
        <p:spPr>
          <a:xfrm rot="19920000">
            <a:off x="1050925" y="1182688"/>
            <a:ext cx="11113" cy="179387"/>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3" name="矩形 52"/>
          <p:cNvSpPr/>
          <p:nvPr/>
        </p:nvSpPr>
        <p:spPr>
          <a:xfrm rot="7200000">
            <a:off x="1524795" y="1069181"/>
            <a:ext cx="11112"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4" name="矩形 53"/>
          <p:cNvSpPr/>
          <p:nvPr/>
        </p:nvSpPr>
        <p:spPr>
          <a:xfrm rot="5400000">
            <a:off x="404812" y="844551"/>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nvGrpSpPr>
          <p:cNvPr id="3" name="组合 64"/>
          <p:cNvGrpSpPr>
            <a:grpSpLocks/>
          </p:cNvGrpSpPr>
          <p:nvPr/>
        </p:nvGrpSpPr>
        <p:grpSpPr bwMode="auto">
          <a:xfrm>
            <a:off x="654050" y="485775"/>
            <a:ext cx="793750" cy="793750"/>
            <a:chOff x="4111924" y="2369389"/>
            <a:chExt cx="793630" cy="793630"/>
          </a:xfrm>
        </p:grpSpPr>
        <p:sp>
          <p:nvSpPr>
            <p:cNvPr id="56" name="弧形 55"/>
            <p:cNvSpPr/>
            <p:nvPr/>
          </p:nvSpPr>
          <p:spPr>
            <a:xfrm rot="11270924">
              <a:off x="4194462" y="2423356"/>
              <a:ext cx="628555" cy="628555"/>
            </a:xfrm>
            <a:prstGeom prst="arc">
              <a:avLst>
                <a:gd name="adj1" fmla="val 87202"/>
                <a:gd name="adj2" fmla="val 10487054"/>
              </a:avLst>
            </a:prstGeom>
            <a:noFill/>
            <a:ln w="6350" cap="flat" cmpd="sng" algn="ctr">
              <a:solidFill>
                <a:sysClr val="windowText" lastClr="000000"/>
              </a:solidFill>
              <a:prstDash val="sysDot"/>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57" name="椭圆 56"/>
            <p:cNvSpPr/>
            <p:nvPr/>
          </p:nvSpPr>
          <p:spPr>
            <a:xfrm>
              <a:off x="4111924" y="2369389"/>
              <a:ext cx="793630" cy="793630"/>
            </a:xfrm>
            <a:prstGeom prst="ellipse">
              <a:avLst/>
            </a:prstGeom>
            <a:no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pic>
        <p:nvPicPr>
          <p:cNvPr id="58"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8" presetClass="emph" presetSubtype="0" fill="hold" grpId="1" nodeType="withEffect">
                                  <p:stCondLst>
                                    <p:cond delay="0"/>
                                  </p:stCondLst>
                                  <p:childTnLst>
                                    <p:animRot by="12000000">
                                      <p:cBhvr>
                                        <p:cTn id="16" dur="1000" fill="hold"/>
                                        <p:tgtEl>
                                          <p:spTgt spid="49"/>
                                        </p:tgtEl>
                                        <p:attrNameLst>
                                          <p:attrName>r</p:attrName>
                                        </p:attrNameLst>
                                      </p:cBhvr>
                                    </p:animRot>
                                  </p:childTnLst>
                                </p:cTn>
                              </p:par>
                              <p:par>
                                <p:cTn id="17" presetID="22" presetClass="entr" presetSubtype="1" fill="hold" grpId="0" nodeType="withEffect">
                                  <p:stCondLst>
                                    <p:cond delay="15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250"/>
                                        <p:tgtEl>
                                          <p:spTgt spid="50"/>
                                        </p:tgtEl>
                                      </p:cBhvr>
                                    </p:animEffect>
                                  </p:childTnLst>
                                </p:cTn>
                              </p:par>
                              <p:par>
                                <p:cTn id="20" presetID="64" presetClass="path" presetSubtype="0" fill="hold" grpId="1" nodeType="withEffect">
                                  <p:stCondLst>
                                    <p:cond delay="150"/>
                                  </p:stCondLst>
                                  <p:childTnLst>
                                    <p:animMotion origin="layout" path="M -3.33333E-6 -4.07407E-6 L -0.01901 -0.0206 " pathEditMode="relative" rAng="0" ptsTypes="AA">
                                      <p:cBhvr>
                                        <p:cTn id="21" dur="500" fill="hold"/>
                                        <p:tgtEl>
                                          <p:spTgt spid="50"/>
                                        </p:tgtEl>
                                        <p:attrNameLst>
                                          <p:attrName>ppt_x</p:attrName>
                                          <p:attrName>ppt_y</p:attrName>
                                        </p:attrNameLst>
                                      </p:cBhvr>
                                      <p:rCtr x="-1000" y="-1000"/>
                                    </p:animMotion>
                                  </p:childTnLst>
                                </p:cTn>
                              </p:par>
                              <p:par>
                                <p:cTn id="22" presetID="22" presetClass="exit" presetSubtype="4" fill="hold" grpId="2" nodeType="withEffect">
                                  <p:stCondLst>
                                    <p:cond delay="400"/>
                                  </p:stCondLst>
                                  <p:childTnLst>
                                    <p:animEffect transition="out" filter="wipe(down)">
                                      <p:cBhvr>
                                        <p:cTn id="23" dur="250"/>
                                        <p:tgtEl>
                                          <p:spTgt spid="50"/>
                                        </p:tgtEl>
                                      </p:cBhvr>
                                    </p:animEffect>
                                    <p:set>
                                      <p:cBhvr>
                                        <p:cTn id="24" dur="1" fill="hold">
                                          <p:stCondLst>
                                            <p:cond delay="249"/>
                                          </p:stCondLst>
                                        </p:cTn>
                                        <p:tgtEl>
                                          <p:spTgt spid="50"/>
                                        </p:tgtEl>
                                        <p:attrNameLst>
                                          <p:attrName>style.visibility</p:attrName>
                                        </p:attrNameLst>
                                      </p:cBhvr>
                                      <p:to>
                                        <p:strVal val="hidden"/>
                                      </p:to>
                                    </p:set>
                                  </p:childTnLst>
                                </p:cTn>
                              </p:par>
                              <p:par>
                                <p:cTn id="25" presetID="22" presetClass="entr" presetSubtype="2" fill="hold" grpId="0" nodeType="withEffect">
                                  <p:stCondLst>
                                    <p:cond delay="300"/>
                                  </p:stCondLst>
                                  <p:childTnLst>
                                    <p:set>
                                      <p:cBhvr>
                                        <p:cTn id="26" dur="1" fill="hold">
                                          <p:stCondLst>
                                            <p:cond delay="0"/>
                                          </p:stCondLst>
                                        </p:cTn>
                                        <p:tgtEl>
                                          <p:spTgt spid="51"/>
                                        </p:tgtEl>
                                        <p:attrNameLst>
                                          <p:attrName>style.visibility</p:attrName>
                                        </p:attrNameLst>
                                      </p:cBhvr>
                                      <p:to>
                                        <p:strVal val="visible"/>
                                      </p:to>
                                    </p:set>
                                    <p:animEffect transition="in" filter="wipe(right)">
                                      <p:cBhvr>
                                        <p:cTn id="27" dur="250"/>
                                        <p:tgtEl>
                                          <p:spTgt spid="51"/>
                                        </p:tgtEl>
                                      </p:cBhvr>
                                    </p:animEffect>
                                  </p:childTnLst>
                                </p:cTn>
                              </p:par>
                              <p:par>
                                <p:cTn id="28" presetID="64" presetClass="path" presetSubtype="0" fill="hold" grpId="1" nodeType="withEffect">
                                  <p:stCondLst>
                                    <p:cond delay="300"/>
                                  </p:stCondLst>
                                  <p:childTnLst>
                                    <p:animMotion origin="layout" path="M 3.33333E-6 -2.59259E-6 L -0.02175 0.02431 " pathEditMode="relative" rAng="0" ptsTypes="AA">
                                      <p:cBhvr>
                                        <p:cTn id="29" dur="500" fill="hold"/>
                                        <p:tgtEl>
                                          <p:spTgt spid="51"/>
                                        </p:tgtEl>
                                        <p:attrNameLst>
                                          <p:attrName>ppt_x</p:attrName>
                                          <p:attrName>ppt_y</p:attrName>
                                        </p:attrNameLst>
                                      </p:cBhvr>
                                      <p:rCtr x="-1100" y="1200"/>
                                    </p:animMotion>
                                  </p:childTnLst>
                                </p:cTn>
                              </p:par>
                              <p:par>
                                <p:cTn id="30" presetID="22" presetClass="exit" presetSubtype="2" fill="hold" grpId="2" nodeType="withEffect">
                                  <p:stCondLst>
                                    <p:cond delay="500"/>
                                  </p:stCondLst>
                                  <p:childTnLst>
                                    <p:animEffect transition="out" filter="wipe(right)">
                                      <p:cBhvr>
                                        <p:cTn id="31" dur="250"/>
                                        <p:tgtEl>
                                          <p:spTgt spid="51"/>
                                        </p:tgtEl>
                                      </p:cBhvr>
                                    </p:animEffect>
                                    <p:set>
                                      <p:cBhvr>
                                        <p:cTn id="32" dur="1" fill="hold">
                                          <p:stCondLst>
                                            <p:cond delay="249"/>
                                          </p:stCondLst>
                                        </p:cTn>
                                        <p:tgtEl>
                                          <p:spTgt spid="51"/>
                                        </p:tgtEl>
                                        <p:attrNameLst>
                                          <p:attrName>style.visibility</p:attrName>
                                        </p:attrNameLst>
                                      </p:cBhvr>
                                      <p:to>
                                        <p:strVal val="hidden"/>
                                      </p:to>
                                    </p:set>
                                  </p:childTnLst>
                                </p:cTn>
                              </p:par>
                              <p:par>
                                <p:cTn id="33" presetID="22" presetClass="entr" presetSubtype="1" fill="hold" grpId="0" nodeType="withEffect">
                                  <p:stCondLst>
                                    <p:cond delay="25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250"/>
                                        <p:tgtEl>
                                          <p:spTgt spid="52"/>
                                        </p:tgtEl>
                                      </p:cBhvr>
                                    </p:animEffect>
                                  </p:childTnLst>
                                </p:cTn>
                              </p:par>
                              <p:par>
                                <p:cTn id="36" presetID="64" presetClass="path" presetSubtype="0" fill="hold" grpId="1" nodeType="withEffect">
                                  <p:stCondLst>
                                    <p:cond delay="250"/>
                                  </p:stCondLst>
                                  <p:childTnLst>
                                    <p:animMotion origin="layout" path="M 2.70833E-6 -3.33333E-6 L 0.0082 0.02709 " pathEditMode="relative" rAng="0" ptsTypes="AA">
                                      <p:cBhvr>
                                        <p:cTn id="37" dur="500" fill="hold"/>
                                        <p:tgtEl>
                                          <p:spTgt spid="52"/>
                                        </p:tgtEl>
                                        <p:attrNameLst>
                                          <p:attrName>ppt_x</p:attrName>
                                          <p:attrName>ppt_y</p:attrName>
                                        </p:attrNameLst>
                                      </p:cBhvr>
                                      <p:rCtr x="400" y="1300"/>
                                    </p:animMotion>
                                  </p:childTnLst>
                                </p:cTn>
                              </p:par>
                              <p:par>
                                <p:cTn id="38" presetID="22" presetClass="exit" presetSubtype="1" fill="hold" grpId="2" nodeType="withEffect">
                                  <p:stCondLst>
                                    <p:cond delay="500"/>
                                  </p:stCondLst>
                                  <p:childTnLst>
                                    <p:animEffect transition="out" filter="wipe(up)">
                                      <p:cBhvr>
                                        <p:cTn id="39" dur="250"/>
                                        <p:tgtEl>
                                          <p:spTgt spid="52"/>
                                        </p:tgtEl>
                                      </p:cBhvr>
                                    </p:animEffect>
                                    <p:set>
                                      <p:cBhvr>
                                        <p:cTn id="40" dur="1" fill="hold">
                                          <p:stCondLst>
                                            <p:cond delay="249"/>
                                          </p:stCondLst>
                                        </p:cTn>
                                        <p:tgtEl>
                                          <p:spTgt spid="52"/>
                                        </p:tgtEl>
                                        <p:attrNameLst>
                                          <p:attrName>style.visibility</p:attrName>
                                        </p:attrNameLst>
                                      </p:cBhvr>
                                      <p:to>
                                        <p:strVal val="hidden"/>
                                      </p:to>
                                    </p:set>
                                  </p:childTnLst>
                                </p:cTn>
                              </p:par>
                              <p:par>
                                <p:cTn id="41" presetID="22" presetClass="entr" presetSubtype="1"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250"/>
                                        <p:tgtEl>
                                          <p:spTgt spid="53"/>
                                        </p:tgtEl>
                                      </p:cBhvr>
                                    </p:animEffect>
                                  </p:childTnLst>
                                </p:cTn>
                              </p:par>
                              <p:par>
                                <p:cTn id="44" presetID="64" presetClass="path" presetSubtype="0" fill="hold" grpId="1" nodeType="withEffect">
                                  <p:stCondLst>
                                    <p:cond delay="0"/>
                                  </p:stCondLst>
                                  <p:childTnLst>
                                    <p:animMotion origin="layout" path="M 3.125E-6 -7.40741E-7 L 0.02291 0.02407 " pathEditMode="relative" rAng="0" ptsTypes="AA">
                                      <p:cBhvr>
                                        <p:cTn id="45" dur="500" fill="hold"/>
                                        <p:tgtEl>
                                          <p:spTgt spid="53"/>
                                        </p:tgtEl>
                                        <p:attrNameLst>
                                          <p:attrName>ppt_x</p:attrName>
                                          <p:attrName>ppt_y</p:attrName>
                                        </p:attrNameLst>
                                      </p:cBhvr>
                                      <p:rCtr x="1100" y="1200"/>
                                    </p:animMotion>
                                  </p:childTnLst>
                                </p:cTn>
                              </p:par>
                              <p:par>
                                <p:cTn id="46" presetID="22" presetClass="exit" presetSubtype="1" fill="hold" grpId="2" nodeType="withEffect">
                                  <p:stCondLst>
                                    <p:cond delay="250"/>
                                  </p:stCondLst>
                                  <p:childTnLst>
                                    <p:animEffect transition="out" filter="wipe(up)">
                                      <p:cBhvr>
                                        <p:cTn id="47" dur="100"/>
                                        <p:tgtEl>
                                          <p:spTgt spid="53"/>
                                        </p:tgtEl>
                                      </p:cBhvr>
                                    </p:animEffect>
                                    <p:set>
                                      <p:cBhvr>
                                        <p:cTn id="48" dur="1" fill="hold">
                                          <p:stCondLst>
                                            <p:cond delay="99"/>
                                          </p:stCondLst>
                                        </p:cTn>
                                        <p:tgtEl>
                                          <p:spTgt spid="53"/>
                                        </p:tgtEl>
                                        <p:attrNameLst>
                                          <p:attrName>style.visibility</p:attrName>
                                        </p:attrNameLst>
                                      </p:cBhvr>
                                      <p:to>
                                        <p:strVal val="hidden"/>
                                      </p:to>
                                    </p:set>
                                  </p:childTnLst>
                                </p:cTn>
                              </p:par>
                              <p:par>
                                <p:cTn id="49" presetID="22" presetClass="entr" presetSubtype="2" fill="hold" grpId="0" nodeType="withEffect">
                                  <p:stCondLst>
                                    <p:cond delay="60"/>
                                  </p:stCondLst>
                                  <p:childTnLst>
                                    <p:set>
                                      <p:cBhvr>
                                        <p:cTn id="50" dur="1" fill="hold">
                                          <p:stCondLst>
                                            <p:cond delay="0"/>
                                          </p:stCondLst>
                                        </p:cTn>
                                        <p:tgtEl>
                                          <p:spTgt spid="54"/>
                                        </p:tgtEl>
                                        <p:attrNameLst>
                                          <p:attrName>style.visibility</p:attrName>
                                        </p:attrNameLst>
                                      </p:cBhvr>
                                      <p:to>
                                        <p:strVal val="visible"/>
                                      </p:to>
                                    </p:set>
                                    <p:animEffect transition="in" filter="wipe(right)">
                                      <p:cBhvr>
                                        <p:cTn id="51" dur="250"/>
                                        <p:tgtEl>
                                          <p:spTgt spid="54"/>
                                        </p:tgtEl>
                                      </p:cBhvr>
                                    </p:animEffect>
                                  </p:childTnLst>
                                </p:cTn>
                              </p:par>
                              <p:par>
                                <p:cTn id="52" presetID="64" presetClass="path" presetSubtype="0" fill="hold" grpId="1" nodeType="withEffect">
                                  <p:stCondLst>
                                    <p:cond delay="60"/>
                                  </p:stCondLst>
                                  <p:childTnLst>
                                    <p:animMotion origin="layout" path="M 1.66667E-6 -1.85185E-6 L -0.02526 -0.00116 " pathEditMode="relative" rAng="0" ptsTypes="AA">
                                      <p:cBhvr>
                                        <p:cTn id="53" dur="500" fill="hold"/>
                                        <p:tgtEl>
                                          <p:spTgt spid="54"/>
                                        </p:tgtEl>
                                        <p:attrNameLst>
                                          <p:attrName>ppt_x</p:attrName>
                                          <p:attrName>ppt_y</p:attrName>
                                        </p:attrNameLst>
                                      </p:cBhvr>
                                      <p:rCtr x="-1300" y="-100"/>
                                    </p:animMotion>
                                  </p:childTnLst>
                                </p:cTn>
                              </p:par>
                              <p:par>
                                <p:cTn id="54" presetID="22" presetClass="exit" presetSubtype="2" fill="hold" grpId="2" nodeType="withEffect">
                                  <p:stCondLst>
                                    <p:cond delay="310"/>
                                  </p:stCondLst>
                                  <p:childTnLst>
                                    <p:animEffect transition="out" filter="wipe(right)">
                                      <p:cBhvr>
                                        <p:cTn id="55" dur="150"/>
                                        <p:tgtEl>
                                          <p:spTgt spid="54"/>
                                        </p:tgtEl>
                                      </p:cBhvr>
                                    </p:animEffect>
                                    <p:set>
                                      <p:cBhvr>
                                        <p:cTn id="56" dur="1" fill="hold">
                                          <p:stCondLst>
                                            <p:cond delay="149"/>
                                          </p:stCondLst>
                                        </p:cTn>
                                        <p:tgtEl>
                                          <p:spTgt spid="54"/>
                                        </p:tgtEl>
                                        <p:attrNameLst>
                                          <p:attrName>style.visibility</p:attrName>
                                        </p:attrNameLst>
                                      </p:cBhvr>
                                      <p:to>
                                        <p:strVal val="hidden"/>
                                      </p:to>
                                    </p:set>
                                  </p:childTnLst>
                                </p:cTn>
                              </p:par>
                              <p:par>
                                <p:cTn id="57" presetID="22" presetClass="entr" presetSubtype="8" fill="hold"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250"/>
                                        <p:tgtEl>
                                          <p:spTgt spid="3"/>
                                        </p:tgtEl>
                                      </p:cBhvr>
                                    </p:animEffect>
                                  </p:childTnLst>
                                </p:cTn>
                              </p:par>
                              <p:par>
                                <p:cTn id="60" presetID="8" presetClass="emph" presetSubtype="0" fill="hold" nodeType="withEffect">
                                  <p:stCondLst>
                                    <p:cond delay="250"/>
                                  </p:stCondLst>
                                  <p:childTnLst>
                                    <p:animRot by="5400000">
                                      <p:cBhvr>
                                        <p:cTn id="61" dur="500" fill="hold"/>
                                        <p:tgtEl>
                                          <p:spTgt spid="3"/>
                                        </p:tgtEl>
                                        <p:attrNameLst>
                                          <p:attrName>r</p:attrName>
                                        </p:attrNameLst>
                                      </p:cBhvr>
                                    </p:animRot>
                                  </p:childTnLst>
                                </p:cTn>
                              </p:par>
                              <p:par>
                                <p:cTn id="62" presetID="22" presetClass="exit" presetSubtype="4" fill="hold" nodeType="withEffect">
                                  <p:stCondLst>
                                    <p:cond delay="250"/>
                                  </p:stCondLst>
                                  <p:childTnLst>
                                    <p:animEffect transition="out" filter="wipe(down)">
                                      <p:cBhvr>
                                        <p:cTn id="63" dur="500"/>
                                        <p:tgtEl>
                                          <p:spTgt spid="3"/>
                                        </p:tgtEl>
                                      </p:cBhvr>
                                    </p:animEffect>
                                    <p:set>
                                      <p:cBhvr>
                                        <p:cTn id="64" dur="1" fill="hold">
                                          <p:stCondLst>
                                            <p:cond delay="499"/>
                                          </p:stCondLst>
                                        </p:cTn>
                                        <p:tgtEl>
                                          <p:spTgt spid="3"/>
                                        </p:tgtEl>
                                        <p:attrNameLst>
                                          <p:attrName>style.visibility</p:attrName>
                                        </p:attrNameLst>
                                      </p:cBhvr>
                                      <p:to>
                                        <p:strVal val="hidden"/>
                                      </p:to>
                                    </p:set>
                                  </p:childTnLst>
                                </p:cTn>
                              </p:par>
                              <p:par>
                                <p:cTn id="65" presetID="63" presetClass="path" presetSubtype="0" fill="hold" grpId="2" nodeType="withEffect">
                                  <p:stCondLst>
                                    <p:cond delay="500"/>
                                  </p:stCondLst>
                                  <p:childTnLst>
                                    <p:animMotion origin="layout" path="M -3.95833E-6 -3.7037E-7 L 0.39857 0.0044 " pathEditMode="relative" rAng="0" ptsTypes="AA">
                                      <p:cBhvr>
                                        <p:cTn id="66" dur="1000" fill="hold"/>
                                        <p:tgtEl>
                                          <p:spTgt spid="49"/>
                                        </p:tgtEl>
                                        <p:attrNameLst>
                                          <p:attrName>ppt_x</p:attrName>
                                          <p:attrName>ppt_y</p:attrName>
                                        </p:attrNameLst>
                                      </p:cBhvr>
                                      <p:rCtr x="19900" y="200"/>
                                    </p:animMotion>
                                  </p:childTnLst>
                                </p:cTn>
                              </p:par>
                              <p:par>
                                <p:cTn id="67" presetID="6" presetClass="entr" presetSubtype="32" fill="hold" grpId="0" nodeType="withEffect">
                                  <p:stCondLst>
                                    <p:cond delay="1250"/>
                                  </p:stCondLst>
                                  <p:childTnLst>
                                    <p:set>
                                      <p:cBhvr>
                                        <p:cTn id="68" dur="1" fill="hold">
                                          <p:stCondLst>
                                            <p:cond delay="0"/>
                                          </p:stCondLst>
                                        </p:cTn>
                                        <p:tgtEl>
                                          <p:spTgt spid="39"/>
                                        </p:tgtEl>
                                        <p:attrNameLst>
                                          <p:attrName>style.visibility</p:attrName>
                                        </p:attrNameLst>
                                      </p:cBhvr>
                                      <p:to>
                                        <p:strVal val="visible"/>
                                      </p:to>
                                    </p:set>
                                    <p:animEffect transition="in" filter="circle(out)">
                                      <p:cBhvr>
                                        <p:cTn id="69" dur="250"/>
                                        <p:tgtEl>
                                          <p:spTgt spid="39"/>
                                        </p:tgtEl>
                                      </p:cBhvr>
                                    </p:animEffect>
                                  </p:childTnLst>
                                </p:cTn>
                              </p:par>
                              <p:par>
                                <p:cTn id="70" presetID="6" presetClass="emph" presetSubtype="0" fill="hold" grpId="1" nodeType="withEffect">
                                  <p:stCondLst>
                                    <p:cond delay="1250"/>
                                  </p:stCondLst>
                                  <p:childTnLst>
                                    <p:animScale>
                                      <p:cBhvr>
                                        <p:cTn id="71" dur="750" fill="hold"/>
                                        <p:tgtEl>
                                          <p:spTgt spid="39"/>
                                        </p:tgtEl>
                                      </p:cBhvr>
                                      <p:by x="200000" y="200000"/>
                                    </p:animScale>
                                  </p:childTnLst>
                                </p:cTn>
                              </p:par>
                              <p:par>
                                <p:cTn id="72" presetID="6" presetClass="exit" presetSubtype="32" fill="hold" grpId="2" nodeType="withEffect">
                                  <p:stCondLst>
                                    <p:cond delay="1250"/>
                                  </p:stCondLst>
                                  <p:childTnLst>
                                    <p:animEffect transition="out" filter="circle(out)">
                                      <p:cBhvr>
                                        <p:cTn id="73" dur="1000"/>
                                        <p:tgtEl>
                                          <p:spTgt spid="39"/>
                                        </p:tgtEl>
                                      </p:cBhvr>
                                    </p:animEffect>
                                    <p:set>
                                      <p:cBhvr>
                                        <p:cTn id="74" dur="1" fill="hold">
                                          <p:stCondLst>
                                            <p:cond delay="999"/>
                                          </p:stCondLst>
                                        </p:cTn>
                                        <p:tgtEl>
                                          <p:spTgt spid="39"/>
                                        </p:tgtEl>
                                        <p:attrNameLst>
                                          <p:attrName>style.visibility</p:attrName>
                                        </p:attrNameLst>
                                      </p:cBhvr>
                                      <p:to>
                                        <p:strVal val="hidden"/>
                                      </p:to>
                                    </p:set>
                                  </p:childTnLst>
                                </p:cTn>
                              </p:par>
                              <p:par>
                                <p:cTn id="75" presetID="6" presetClass="emph" presetSubtype="0" autoRev="1" fill="hold" grpId="3" nodeType="withEffect">
                                  <p:stCondLst>
                                    <p:cond delay="1250"/>
                                  </p:stCondLst>
                                  <p:childTnLst>
                                    <p:animScale>
                                      <p:cBhvr>
                                        <p:cTn id="76" dur="250" fill="hold"/>
                                        <p:tgtEl>
                                          <p:spTgt spid="49"/>
                                        </p:tgtEl>
                                      </p:cBhvr>
                                      <p:by x="105000" y="105000"/>
                                    </p:animScale>
                                  </p:childTnLst>
                                </p:cTn>
                              </p:par>
                              <p:par>
                                <p:cTn id="77" presetID="1" presetClass="exit" presetSubtype="0" fill="hold" grpId="4" nodeType="withEffect">
                                  <p:stCondLst>
                                    <p:cond delay="1550"/>
                                  </p:stCondLst>
                                  <p:childTnLst>
                                    <p:set>
                                      <p:cBhvr>
                                        <p:cTn id="78" dur="1" fill="hold">
                                          <p:stCondLst>
                                            <p:cond delay="0"/>
                                          </p:stCondLst>
                                        </p:cTn>
                                        <p:tgtEl>
                                          <p:spTgt spid="49"/>
                                        </p:tgtEl>
                                        <p:attrNameLst>
                                          <p:attrName>style.visibility</p:attrName>
                                        </p:attrNameLst>
                                      </p:cBhvr>
                                      <p:to>
                                        <p:strVal val="hidden"/>
                                      </p:to>
                                    </p:set>
                                  </p:childTnLst>
                                </p:cTn>
                              </p:par>
                              <p:par>
                                <p:cTn id="79" presetID="1" presetClass="entr" presetSubtype="0" fill="hold" grpId="0" nodeType="withEffect">
                                  <p:stCondLst>
                                    <p:cond delay="1550"/>
                                  </p:stCondLst>
                                  <p:childTnLst>
                                    <p:set>
                                      <p:cBhvr>
                                        <p:cTn id="80" dur="1" fill="hold">
                                          <p:stCondLst>
                                            <p:cond delay="0"/>
                                          </p:stCondLst>
                                        </p:cTn>
                                        <p:tgtEl>
                                          <p:spTgt spid="40"/>
                                        </p:tgtEl>
                                        <p:attrNameLst>
                                          <p:attrName>style.visibility</p:attrName>
                                        </p:attrNameLst>
                                      </p:cBhvr>
                                      <p:to>
                                        <p:strVal val="visible"/>
                                      </p:to>
                                    </p:set>
                                  </p:childTnLst>
                                </p:cTn>
                              </p:par>
                              <p:par>
                                <p:cTn id="81" presetID="53" presetClass="exit" presetSubtype="32" fill="hold" grpId="1" nodeType="withEffect">
                                  <p:stCondLst>
                                    <p:cond delay="1550"/>
                                  </p:stCondLst>
                                  <p:childTnLst>
                                    <p:anim calcmode="lin" valueType="num">
                                      <p:cBhvr>
                                        <p:cTn id="82" dur="500"/>
                                        <p:tgtEl>
                                          <p:spTgt spid="40"/>
                                        </p:tgtEl>
                                        <p:attrNameLst>
                                          <p:attrName>ppt_w</p:attrName>
                                        </p:attrNameLst>
                                      </p:cBhvr>
                                      <p:tavLst>
                                        <p:tav tm="0">
                                          <p:val>
                                            <p:strVal val="ppt_w"/>
                                          </p:val>
                                        </p:tav>
                                        <p:tav tm="100000">
                                          <p:val>
                                            <p:fltVal val="0"/>
                                          </p:val>
                                        </p:tav>
                                      </p:tavLst>
                                    </p:anim>
                                    <p:anim calcmode="lin" valueType="num">
                                      <p:cBhvr>
                                        <p:cTn id="83" dur="500"/>
                                        <p:tgtEl>
                                          <p:spTgt spid="40"/>
                                        </p:tgtEl>
                                        <p:attrNameLst>
                                          <p:attrName>ppt_h</p:attrName>
                                        </p:attrNameLst>
                                      </p:cBhvr>
                                      <p:tavLst>
                                        <p:tav tm="0">
                                          <p:val>
                                            <p:strVal val="ppt_h"/>
                                          </p:val>
                                        </p:tav>
                                        <p:tav tm="100000">
                                          <p:val>
                                            <p:fltVal val="0"/>
                                          </p:val>
                                        </p:tav>
                                      </p:tavLst>
                                    </p:anim>
                                    <p:animEffect transition="out" filter="fade">
                                      <p:cBhvr>
                                        <p:cTn id="84" dur="500"/>
                                        <p:tgtEl>
                                          <p:spTgt spid="40"/>
                                        </p:tgtEl>
                                      </p:cBhvr>
                                    </p:animEffect>
                                    <p:set>
                                      <p:cBhvr>
                                        <p:cTn id="85" dur="1" fill="hold">
                                          <p:stCondLst>
                                            <p:cond delay="499"/>
                                          </p:stCondLst>
                                        </p:cTn>
                                        <p:tgtEl>
                                          <p:spTgt spid="40"/>
                                        </p:tgtEl>
                                        <p:attrNameLst>
                                          <p:attrName>style.visibility</p:attrName>
                                        </p:attrNameLst>
                                      </p:cBhvr>
                                      <p:to>
                                        <p:strVal val="hidden"/>
                                      </p:to>
                                    </p:set>
                                  </p:childTnLst>
                                </p:cTn>
                              </p:par>
                              <p:par>
                                <p:cTn id="86" presetID="1" presetClass="entr" presetSubtype="0" fill="hold" grpId="0" nodeType="withEffect">
                                  <p:stCondLst>
                                    <p:cond delay="1550"/>
                                  </p:stCondLst>
                                  <p:childTnLst>
                                    <p:set>
                                      <p:cBhvr>
                                        <p:cTn id="87" dur="1" fill="hold">
                                          <p:stCondLst>
                                            <p:cond delay="0"/>
                                          </p:stCondLst>
                                        </p:cTn>
                                        <p:tgtEl>
                                          <p:spTgt spid="41"/>
                                        </p:tgtEl>
                                        <p:attrNameLst>
                                          <p:attrName>style.visibility</p:attrName>
                                        </p:attrNameLst>
                                      </p:cBhvr>
                                      <p:to>
                                        <p:strVal val="visible"/>
                                      </p:to>
                                    </p:set>
                                  </p:childTnLst>
                                </p:cTn>
                              </p:par>
                              <p:par>
                                <p:cTn id="88" presetID="53" presetClass="exit" presetSubtype="32" fill="hold" grpId="1" nodeType="withEffect">
                                  <p:stCondLst>
                                    <p:cond delay="1550"/>
                                  </p:stCondLst>
                                  <p:childTnLst>
                                    <p:anim calcmode="lin" valueType="num">
                                      <p:cBhvr>
                                        <p:cTn id="89" dur="500"/>
                                        <p:tgtEl>
                                          <p:spTgt spid="41"/>
                                        </p:tgtEl>
                                        <p:attrNameLst>
                                          <p:attrName>ppt_w</p:attrName>
                                        </p:attrNameLst>
                                      </p:cBhvr>
                                      <p:tavLst>
                                        <p:tav tm="0">
                                          <p:val>
                                            <p:strVal val="ppt_w"/>
                                          </p:val>
                                        </p:tav>
                                        <p:tav tm="100000">
                                          <p:val>
                                            <p:fltVal val="0"/>
                                          </p:val>
                                        </p:tav>
                                      </p:tavLst>
                                    </p:anim>
                                    <p:anim calcmode="lin" valueType="num">
                                      <p:cBhvr>
                                        <p:cTn id="90" dur="500"/>
                                        <p:tgtEl>
                                          <p:spTgt spid="41"/>
                                        </p:tgtEl>
                                        <p:attrNameLst>
                                          <p:attrName>ppt_h</p:attrName>
                                        </p:attrNameLst>
                                      </p:cBhvr>
                                      <p:tavLst>
                                        <p:tav tm="0">
                                          <p:val>
                                            <p:strVal val="ppt_h"/>
                                          </p:val>
                                        </p:tav>
                                        <p:tav tm="100000">
                                          <p:val>
                                            <p:fltVal val="0"/>
                                          </p:val>
                                        </p:tav>
                                      </p:tavLst>
                                    </p:anim>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par>
                                <p:cTn id="93" presetID="1" presetClass="entr" presetSubtype="0" fill="hold" grpId="0" nodeType="withEffect">
                                  <p:stCondLst>
                                    <p:cond delay="1550"/>
                                  </p:stCondLst>
                                  <p:childTnLst>
                                    <p:set>
                                      <p:cBhvr>
                                        <p:cTn id="94" dur="1" fill="hold">
                                          <p:stCondLst>
                                            <p:cond delay="0"/>
                                          </p:stCondLst>
                                        </p:cTn>
                                        <p:tgtEl>
                                          <p:spTgt spid="42"/>
                                        </p:tgtEl>
                                        <p:attrNameLst>
                                          <p:attrName>style.visibility</p:attrName>
                                        </p:attrNameLst>
                                      </p:cBhvr>
                                      <p:to>
                                        <p:strVal val="visible"/>
                                      </p:to>
                                    </p:set>
                                  </p:childTnLst>
                                </p:cTn>
                              </p:par>
                              <p:par>
                                <p:cTn id="95" presetID="53" presetClass="exit" presetSubtype="32" fill="hold" grpId="1" nodeType="withEffect">
                                  <p:stCondLst>
                                    <p:cond delay="1550"/>
                                  </p:stCondLst>
                                  <p:childTnLst>
                                    <p:anim calcmode="lin" valueType="num">
                                      <p:cBhvr>
                                        <p:cTn id="96" dur="500"/>
                                        <p:tgtEl>
                                          <p:spTgt spid="42"/>
                                        </p:tgtEl>
                                        <p:attrNameLst>
                                          <p:attrName>ppt_w</p:attrName>
                                        </p:attrNameLst>
                                      </p:cBhvr>
                                      <p:tavLst>
                                        <p:tav tm="0">
                                          <p:val>
                                            <p:strVal val="ppt_w"/>
                                          </p:val>
                                        </p:tav>
                                        <p:tav tm="100000">
                                          <p:val>
                                            <p:fltVal val="0"/>
                                          </p:val>
                                        </p:tav>
                                      </p:tavLst>
                                    </p:anim>
                                    <p:anim calcmode="lin" valueType="num">
                                      <p:cBhvr>
                                        <p:cTn id="97" dur="500"/>
                                        <p:tgtEl>
                                          <p:spTgt spid="42"/>
                                        </p:tgtEl>
                                        <p:attrNameLst>
                                          <p:attrName>ppt_h</p:attrName>
                                        </p:attrNameLst>
                                      </p:cBhvr>
                                      <p:tavLst>
                                        <p:tav tm="0">
                                          <p:val>
                                            <p:strVal val="ppt_h"/>
                                          </p:val>
                                        </p:tav>
                                        <p:tav tm="100000">
                                          <p:val>
                                            <p:fltVal val="0"/>
                                          </p:val>
                                        </p:tav>
                                      </p:tavLst>
                                    </p:anim>
                                    <p:animEffect transition="out" filter="fade">
                                      <p:cBhvr>
                                        <p:cTn id="98" dur="500"/>
                                        <p:tgtEl>
                                          <p:spTgt spid="42"/>
                                        </p:tgtEl>
                                      </p:cBhvr>
                                    </p:animEffect>
                                    <p:set>
                                      <p:cBhvr>
                                        <p:cTn id="99" dur="1" fill="hold">
                                          <p:stCondLst>
                                            <p:cond delay="499"/>
                                          </p:stCondLst>
                                        </p:cTn>
                                        <p:tgtEl>
                                          <p:spTgt spid="42"/>
                                        </p:tgtEl>
                                        <p:attrNameLst>
                                          <p:attrName>style.visibility</p:attrName>
                                        </p:attrNameLst>
                                      </p:cBhvr>
                                      <p:to>
                                        <p:strVal val="hidden"/>
                                      </p:to>
                                    </p:set>
                                  </p:childTnLst>
                                </p:cTn>
                              </p:par>
                              <p:par>
                                <p:cTn id="100" presetID="1" presetClass="entr" presetSubtype="0" fill="hold" grpId="0" nodeType="withEffect">
                                  <p:stCondLst>
                                    <p:cond delay="1550"/>
                                  </p:stCondLst>
                                  <p:childTnLst>
                                    <p:set>
                                      <p:cBhvr>
                                        <p:cTn id="101" dur="1" fill="hold">
                                          <p:stCondLst>
                                            <p:cond delay="0"/>
                                          </p:stCondLst>
                                        </p:cTn>
                                        <p:tgtEl>
                                          <p:spTgt spid="43"/>
                                        </p:tgtEl>
                                        <p:attrNameLst>
                                          <p:attrName>style.visibility</p:attrName>
                                        </p:attrNameLst>
                                      </p:cBhvr>
                                      <p:to>
                                        <p:strVal val="visible"/>
                                      </p:to>
                                    </p:set>
                                  </p:childTnLst>
                                </p:cTn>
                              </p:par>
                              <p:par>
                                <p:cTn id="102" presetID="53" presetClass="exit" presetSubtype="32" fill="hold" grpId="1" nodeType="withEffect">
                                  <p:stCondLst>
                                    <p:cond delay="1550"/>
                                  </p:stCondLst>
                                  <p:childTnLst>
                                    <p:anim calcmode="lin" valueType="num">
                                      <p:cBhvr>
                                        <p:cTn id="103" dur="500"/>
                                        <p:tgtEl>
                                          <p:spTgt spid="43"/>
                                        </p:tgtEl>
                                        <p:attrNameLst>
                                          <p:attrName>ppt_w</p:attrName>
                                        </p:attrNameLst>
                                      </p:cBhvr>
                                      <p:tavLst>
                                        <p:tav tm="0">
                                          <p:val>
                                            <p:strVal val="ppt_w"/>
                                          </p:val>
                                        </p:tav>
                                        <p:tav tm="100000">
                                          <p:val>
                                            <p:fltVal val="0"/>
                                          </p:val>
                                        </p:tav>
                                      </p:tavLst>
                                    </p:anim>
                                    <p:anim calcmode="lin" valueType="num">
                                      <p:cBhvr>
                                        <p:cTn id="104" dur="500"/>
                                        <p:tgtEl>
                                          <p:spTgt spid="43"/>
                                        </p:tgtEl>
                                        <p:attrNameLst>
                                          <p:attrName>ppt_h</p:attrName>
                                        </p:attrNameLst>
                                      </p:cBhvr>
                                      <p:tavLst>
                                        <p:tav tm="0">
                                          <p:val>
                                            <p:strVal val="ppt_h"/>
                                          </p:val>
                                        </p:tav>
                                        <p:tav tm="100000">
                                          <p:val>
                                            <p:fltVal val="0"/>
                                          </p:val>
                                        </p:tav>
                                      </p:tavLst>
                                    </p:anim>
                                    <p:animEffect transition="out" filter="fade">
                                      <p:cBhvr>
                                        <p:cTn id="105" dur="500"/>
                                        <p:tgtEl>
                                          <p:spTgt spid="43"/>
                                        </p:tgtEl>
                                      </p:cBhvr>
                                    </p:animEffect>
                                    <p:set>
                                      <p:cBhvr>
                                        <p:cTn id="106" dur="1" fill="hold">
                                          <p:stCondLst>
                                            <p:cond delay="499"/>
                                          </p:stCondLst>
                                        </p:cTn>
                                        <p:tgtEl>
                                          <p:spTgt spid="43"/>
                                        </p:tgtEl>
                                        <p:attrNameLst>
                                          <p:attrName>style.visibility</p:attrName>
                                        </p:attrNameLst>
                                      </p:cBhvr>
                                      <p:to>
                                        <p:strVal val="hidden"/>
                                      </p:to>
                                    </p:set>
                                  </p:childTnLst>
                                </p:cTn>
                              </p:par>
                              <p:par>
                                <p:cTn id="107" presetID="1" presetClass="entr" presetSubtype="0" fill="hold" grpId="0" nodeType="withEffect">
                                  <p:stCondLst>
                                    <p:cond delay="1550"/>
                                  </p:stCondLst>
                                  <p:childTnLst>
                                    <p:set>
                                      <p:cBhvr>
                                        <p:cTn id="108" dur="1" fill="hold">
                                          <p:stCondLst>
                                            <p:cond delay="0"/>
                                          </p:stCondLst>
                                        </p:cTn>
                                        <p:tgtEl>
                                          <p:spTgt spid="44"/>
                                        </p:tgtEl>
                                        <p:attrNameLst>
                                          <p:attrName>style.visibility</p:attrName>
                                        </p:attrNameLst>
                                      </p:cBhvr>
                                      <p:to>
                                        <p:strVal val="visible"/>
                                      </p:to>
                                    </p:set>
                                  </p:childTnLst>
                                </p:cTn>
                              </p:par>
                              <p:par>
                                <p:cTn id="109" presetID="53" presetClass="exit" presetSubtype="32" fill="hold" grpId="1" nodeType="withEffect">
                                  <p:stCondLst>
                                    <p:cond delay="1550"/>
                                  </p:stCondLst>
                                  <p:childTnLst>
                                    <p:anim calcmode="lin" valueType="num">
                                      <p:cBhvr>
                                        <p:cTn id="110" dur="500"/>
                                        <p:tgtEl>
                                          <p:spTgt spid="44"/>
                                        </p:tgtEl>
                                        <p:attrNameLst>
                                          <p:attrName>ppt_w</p:attrName>
                                        </p:attrNameLst>
                                      </p:cBhvr>
                                      <p:tavLst>
                                        <p:tav tm="0">
                                          <p:val>
                                            <p:strVal val="ppt_w"/>
                                          </p:val>
                                        </p:tav>
                                        <p:tav tm="100000">
                                          <p:val>
                                            <p:fltVal val="0"/>
                                          </p:val>
                                        </p:tav>
                                      </p:tavLst>
                                    </p:anim>
                                    <p:anim calcmode="lin" valueType="num">
                                      <p:cBhvr>
                                        <p:cTn id="111" dur="500"/>
                                        <p:tgtEl>
                                          <p:spTgt spid="44"/>
                                        </p:tgtEl>
                                        <p:attrNameLst>
                                          <p:attrName>ppt_h</p:attrName>
                                        </p:attrNameLst>
                                      </p:cBhvr>
                                      <p:tavLst>
                                        <p:tav tm="0">
                                          <p:val>
                                            <p:strVal val="ppt_h"/>
                                          </p:val>
                                        </p:tav>
                                        <p:tav tm="100000">
                                          <p:val>
                                            <p:fltVal val="0"/>
                                          </p:val>
                                        </p:tav>
                                      </p:tavLst>
                                    </p:anim>
                                    <p:animEffect transition="out" filter="fade">
                                      <p:cBhvr>
                                        <p:cTn id="112" dur="500"/>
                                        <p:tgtEl>
                                          <p:spTgt spid="44"/>
                                        </p:tgtEl>
                                      </p:cBhvr>
                                    </p:animEffect>
                                    <p:set>
                                      <p:cBhvr>
                                        <p:cTn id="113" dur="1" fill="hold">
                                          <p:stCondLst>
                                            <p:cond delay="499"/>
                                          </p:stCondLst>
                                        </p:cTn>
                                        <p:tgtEl>
                                          <p:spTgt spid="44"/>
                                        </p:tgtEl>
                                        <p:attrNameLst>
                                          <p:attrName>style.visibility</p:attrName>
                                        </p:attrNameLst>
                                      </p:cBhvr>
                                      <p:to>
                                        <p:strVal val="hidden"/>
                                      </p:to>
                                    </p:set>
                                  </p:childTnLst>
                                </p:cTn>
                              </p:par>
                              <p:par>
                                <p:cTn id="114" presetID="1" presetClass="entr" presetSubtype="0" fill="hold" grpId="0" nodeType="withEffect">
                                  <p:stCondLst>
                                    <p:cond delay="1550"/>
                                  </p:stCondLst>
                                  <p:childTnLst>
                                    <p:set>
                                      <p:cBhvr>
                                        <p:cTn id="115" dur="1" fill="hold">
                                          <p:stCondLst>
                                            <p:cond delay="0"/>
                                          </p:stCondLst>
                                        </p:cTn>
                                        <p:tgtEl>
                                          <p:spTgt spid="45"/>
                                        </p:tgtEl>
                                        <p:attrNameLst>
                                          <p:attrName>style.visibility</p:attrName>
                                        </p:attrNameLst>
                                      </p:cBhvr>
                                      <p:to>
                                        <p:strVal val="visible"/>
                                      </p:to>
                                    </p:set>
                                  </p:childTnLst>
                                </p:cTn>
                              </p:par>
                              <p:par>
                                <p:cTn id="116" presetID="53" presetClass="exit" presetSubtype="32" fill="hold" grpId="1" nodeType="withEffect">
                                  <p:stCondLst>
                                    <p:cond delay="1550"/>
                                  </p:stCondLst>
                                  <p:childTnLst>
                                    <p:anim calcmode="lin" valueType="num">
                                      <p:cBhvr>
                                        <p:cTn id="117" dur="500"/>
                                        <p:tgtEl>
                                          <p:spTgt spid="45"/>
                                        </p:tgtEl>
                                        <p:attrNameLst>
                                          <p:attrName>ppt_w</p:attrName>
                                        </p:attrNameLst>
                                      </p:cBhvr>
                                      <p:tavLst>
                                        <p:tav tm="0">
                                          <p:val>
                                            <p:strVal val="ppt_w"/>
                                          </p:val>
                                        </p:tav>
                                        <p:tav tm="100000">
                                          <p:val>
                                            <p:fltVal val="0"/>
                                          </p:val>
                                        </p:tav>
                                      </p:tavLst>
                                    </p:anim>
                                    <p:anim calcmode="lin" valueType="num">
                                      <p:cBhvr>
                                        <p:cTn id="118" dur="500"/>
                                        <p:tgtEl>
                                          <p:spTgt spid="45"/>
                                        </p:tgtEl>
                                        <p:attrNameLst>
                                          <p:attrName>ppt_h</p:attrName>
                                        </p:attrNameLst>
                                      </p:cBhvr>
                                      <p:tavLst>
                                        <p:tav tm="0">
                                          <p:val>
                                            <p:strVal val="ppt_h"/>
                                          </p:val>
                                        </p:tav>
                                        <p:tav tm="100000">
                                          <p:val>
                                            <p:fltVal val="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cTn>
                              </p:par>
                              <p:par>
                                <p:cTn id="121" presetID="1" presetClass="entr" presetSubtype="0" fill="hold" grpId="0" nodeType="withEffect">
                                  <p:stCondLst>
                                    <p:cond delay="1550"/>
                                  </p:stCondLst>
                                  <p:childTnLst>
                                    <p:set>
                                      <p:cBhvr>
                                        <p:cTn id="122" dur="1" fill="hold">
                                          <p:stCondLst>
                                            <p:cond delay="0"/>
                                          </p:stCondLst>
                                        </p:cTn>
                                        <p:tgtEl>
                                          <p:spTgt spid="46"/>
                                        </p:tgtEl>
                                        <p:attrNameLst>
                                          <p:attrName>style.visibility</p:attrName>
                                        </p:attrNameLst>
                                      </p:cBhvr>
                                      <p:to>
                                        <p:strVal val="visible"/>
                                      </p:to>
                                    </p:set>
                                  </p:childTnLst>
                                </p:cTn>
                              </p:par>
                              <p:par>
                                <p:cTn id="123" presetID="53" presetClass="exit" presetSubtype="32" fill="hold" grpId="1" nodeType="withEffect">
                                  <p:stCondLst>
                                    <p:cond delay="1550"/>
                                  </p:stCondLst>
                                  <p:childTnLst>
                                    <p:anim calcmode="lin" valueType="num">
                                      <p:cBhvr>
                                        <p:cTn id="124" dur="500"/>
                                        <p:tgtEl>
                                          <p:spTgt spid="46"/>
                                        </p:tgtEl>
                                        <p:attrNameLst>
                                          <p:attrName>ppt_w</p:attrName>
                                        </p:attrNameLst>
                                      </p:cBhvr>
                                      <p:tavLst>
                                        <p:tav tm="0">
                                          <p:val>
                                            <p:strVal val="ppt_w"/>
                                          </p:val>
                                        </p:tav>
                                        <p:tav tm="100000">
                                          <p:val>
                                            <p:fltVal val="0"/>
                                          </p:val>
                                        </p:tav>
                                      </p:tavLst>
                                    </p:anim>
                                    <p:anim calcmode="lin" valueType="num">
                                      <p:cBhvr>
                                        <p:cTn id="125" dur="500"/>
                                        <p:tgtEl>
                                          <p:spTgt spid="46"/>
                                        </p:tgtEl>
                                        <p:attrNameLst>
                                          <p:attrName>ppt_h</p:attrName>
                                        </p:attrNameLst>
                                      </p:cBhvr>
                                      <p:tavLst>
                                        <p:tav tm="0">
                                          <p:val>
                                            <p:strVal val="ppt_h"/>
                                          </p:val>
                                        </p:tav>
                                        <p:tav tm="100000">
                                          <p:val>
                                            <p:fltVal val="0"/>
                                          </p:val>
                                        </p:tav>
                                      </p:tavLst>
                                    </p:anim>
                                    <p:animEffect transition="out" filter="fade">
                                      <p:cBhvr>
                                        <p:cTn id="126" dur="500"/>
                                        <p:tgtEl>
                                          <p:spTgt spid="46"/>
                                        </p:tgtEl>
                                      </p:cBhvr>
                                    </p:animEffect>
                                    <p:set>
                                      <p:cBhvr>
                                        <p:cTn id="127" dur="1" fill="hold">
                                          <p:stCondLst>
                                            <p:cond delay="499"/>
                                          </p:stCondLst>
                                        </p:cTn>
                                        <p:tgtEl>
                                          <p:spTgt spid="46"/>
                                        </p:tgtEl>
                                        <p:attrNameLst>
                                          <p:attrName>style.visibility</p:attrName>
                                        </p:attrNameLst>
                                      </p:cBhvr>
                                      <p:to>
                                        <p:strVal val="hidden"/>
                                      </p:to>
                                    </p:set>
                                  </p:childTnLst>
                                </p:cTn>
                              </p:par>
                              <p:par>
                                <p:cTn id="128" presetID="1" presetClass="entr" presetSubtype="0" fill="hold" grpId="0" nodeType="withEffect">
                                  <p:stCondLst>
                                    <p:cond delay="1550"/>
                                  </p:stCondLst>
                                  <p:childTnLst>
                                    <p:set>
                                      <p:cBhvr>
                                        <p:cTn id="129" dur="1" fill="hold">
                                          <p:stCondLst>
                                            <p:cond delay="0"/>
                                          </p:stCondLst>
                                        </p:cTn>
                                        <p:tgtEl>
                                          <p:spTgt spid="47"/>
                                        </p:tgtEl>
                                        <p:attrNameLst>
                                          <p:attrName>style.visibility</p:attrName>
                                        </p:attrNameLst>
                                      </p:cBhvr>
                                      <p:to>
                                        <p:strVal val="visible"/>
                                      </p:to>
                                    </p:set>
                                  </p:childTnLst>
                                </p:cTn>
                              </p:par>
                              <p:par>
                                <p:cTn id="130" presetID="53" presetClass="exit" presetSubtype="32" fill="hold" grpId="1" nodeType="withEffect">
                                  <p:stCondLst>
                                    <p:cond delay="1550"/>
                                  </p:stCondLst>
                                  <p:childTnLst>
                                    <p:anim calcmode="lin" valueType="num">
                                      <p:cBhvr>
                                        <p:cTn id="131" dur="500"/>
                                        <p:tgtEl>
                                          <p:spTgt spid="47"/>
                                        </p:tgtEl>
                                        <p:attrNameLst>
                                          <p:attrName>ppt_w</p:attrName>
                                        </p:attrNameLst>
                                      </p:cBhvr>
                                      <p:tavLst>
                                        <p:tav tm="0">
                                          <p:val>
                                            <p:strVal val="ppt_w"/>
                                          </p:val>
                                        </p:tav>
                                        <p:tav tm="100000">
                                          <p:val>
                                            <p:fltVal val="0"/>
                                          </p:val>
                                        </p:tav>
                                      </p:tavLst>
                                    </p:anim>
                                    <p:anim calcmode="lin" valueType="num">
                                      <p:cBhvr>
                                        <p:cTn id="132" dur="500"/>
                                        <p:tgtEl>
                                          <p:spTgt spid="47"/>
                                        </p:tgtEl>
                                        <p:attrNameLst>
                                          <p:attrName>ppt_h</p:attrName>
                                        </p:attrNameLst>
                                      </p:cBhvr>
                                      <p:tavLst>
                                        <p:tav tm="0">
                                          <p:val>
                                            <p:strVal val="ppt_h"/>
                                          </p:val>
                                        </p:tav>
                                        <p:tav tm="100000">
                                          <p:val>
                                            <p:fltVal val="0"/>
                                          </p:val>
                                        </p:tav>
                                      </p:tavLst>
                                    </p:anim>
                                    <p:animEffect transition="out" filter="fade">
                                      <p:cBhvr>
                                        <p:cTn id="133" dur="500"/>
                                        <p:tgtEl>
                                          <p:spTgt spid="47"/>
                                        </p:tgtEl>
                                      </p:cBhvr>
                                    </p:animEffect>
                                    <p:set>
                                      <p:cBhvr>
                                        <p:cTn id="134" dur="1" fill="hold">
                                          <p:stCondLst>
                                            <p:cond delay="499"/>
                                          </p:stCondLst>
                                        </p:cTn>
                                        <p:tgtEl>
                                          <p:spTgt spid="47"/>
                                        </p:tgtEl>
                                        <p:attrNameLst>
                                          <p:attrName>style.visibility</p:attrName>
                                        </p:attrNameLst>
                                      </p:cBhvr>
                                      <p:to>
                                        <p:strVal val="hidden"/>
                                      </p:to>
                                    </p:set>
                                  </p:childTnLst>
                                </p:cTn>
                              </p:par>
                              <p:par>
                                <p:cTn id="135" presetID="1" presetClass="entr" presetSubtype="0" fill="hold" grpId="0" nodeType="withEffect">
                                  <p:stCondLst>
                                    <p:cond delay="1550"/>
                                  </p:stCondLst>
                                  <p:childTnLst>
                                    <p:set>
                                      <p:cBhvr>
                                        <p:cTn id="136" dur="1" fill="hold">
                                          <p:stCondLst>
                                            <p:cond delay="0"/>
                                          </p:stCondLst>
                                        </p:cTn>
                                        <p:tgtEl>
                                          <p:spTgt spid="48"/>
                                        </p:tgtEl>
                                        <p:attrNameLst>
                                          <p:attrName>style.visibility</p:attrName>
                                        </p:attrNameLst>
                                      </p:cBhvr>
                                      <p:to>
                                        <p:strVal val="visible"/>
                                      </p:to>
                                    </p:set>
                                  </p:childTnLst>
                                </p:cTn>
                              </p:par>
                              <p:par>
                                <p:cTn id="137" presetID="53" presetClass="exit" presetSubtype="32" fill="hold" grpId="1" nodeType="withEffect">
                                  <p:stCondLst>
                                    <p:cond delay="1550"/>
                                  </p:stCondLst>
                                  <p:childTnLst>
                                    <p:anim calcmode="lin" valueType="num">
                                      <p:cBhvr>
                                        <p:cTn id="138" dur="500"/>
                                        <p:tgtEl>
                                          <p:spTgt spid="48"/>
                                        </p:tgtEl>
                                        <p:attrNameLst>
                                          <p:attrName>ppt_w</p:attrName>
                                        </p:attrNameLst>
                                      </p:cBhvr>
                                      <p:tavLst>
                                        <p:tav tm="0">
                                          <p:val>
                                            <p:strVal val="ppt_w"/>
                                          </p:val>
                                        </p:tav>
                                        <p:tav tm="100000">
                                          <p:val>
                                            <p:fltVal val="0"/>
                                          </p:val>
                                        </p:tav>
                                      </p:tavLst>
                                    </p:anim>
                                    <p:anim calcmode="lin" valueType="num">
                                      <p:cBhvr>
                                        <p:cTn id="139" dur="500"/>
                                        <p:tgtEl>
                                          <p:spTgt spid="48"/>
                                        </p:tgtEl>
                                        <p:attrNameLst>
                                          <p:attrName>ppt_h</p:attrName>
                                        </p:attrNameLst>
                                      </p:cBhvr>
                                      <p:tavLst>
                                        <p:tav tm="0">
                                          <p:val>
                                            <p:strVal val="ppt_h"/>
                                          </p:val>
                                        </p:tav>
                                        <p:tav tm="100000">
                                          <p:val>
                                            <p:fltVal val="0"/>
                                          </p:val>
                                        </p:tav>
                                      </p:tavLst>
                                    </p:anim>
                                    <p:animEffect transition="out" filter="fade">
                                      <p:cBhvr>
                                        <p:cTn id="140" dur="500"/>
                                        <p:tgtEl>
                                          <p:spTgt spid="48"/>
                                        </p:tgtEl>
                                      </p:cBhvr>
                                    </p:animEffect>
                                    <p:set>
                                      <p:cBhvr>
                                        <p:cTn id="141"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39" grpId="1" animBg="1"/>
      <p:bldP spid="39" grpId="2"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49" grpId="2" animBg="1"/>
      <p:bldP spid="49" grpId="3" animBg="1"/>
      <p:bldP spid="49" grpId="4" animBg="1"/>
      <p:bldP spid="50" grpId="0" animBg="1"/>
      <p:bldP spid="50" grpId="1" animBg="1"/>
      <p:bldP spid="50" grpId="2" animBg="1"/>
      <p:bldP spid="51" grpId="0" animBg="1"/>
      <p:bldP spid="51" grpId="1" animBg="1"/>
      <p:bldP spid="51" grpId="2" animBg="1"/>
      <p:bldP spid="52" grpId="0" animBg="1"/>
      <p:bldP spid="52" grpId="1" animBg="1"/>
      <p:bldP spid="52" grpId="2" animBg="1"/>
      <p:bldP spid="53" grpId="0" animBg="1"/>
      <p:bldP spid="53" grpId="1" animBg="1"/>
      <p:bldP spid="53" grpId="2" animBg="1"/>
      <p:bldP spid="54" grpId="0" animBg="1"/>
      <p:bldP spid="54" grpId="1" animBg="1"/>
      <p:bldP spid="54"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8" name="组合 57"/>
          <p:cNvGrpSpPr>
            <a:grpSpLocks/>
          </p:cNvGrpSpPr>
          <p:nvPr/>
        </p:nvGrpSpPr>
        <p:grpSpPr bwMode="auto">
          <a:xfrm>
            <a:off x="3557588" y="1974850"/>
            <a:ext cx="4229100" cy="3997325"/>
            <a:chOff x="3558359" y="1974750"/>
            <a:chExt cx="4228330" cy="3997416"/>
          </a:xfrm>
        </p:grpSpPr>
        <p:sp>
          <p:nvSpPr>
            <p:cNvPr id="53" name="MH_SubTitle_1"/>
            <p:cNvSpPr/>
            <p:nvPr>
              <p:custDataLst>
                <p:tags r:id="rId6"/>
              </p:custDataLst>
            </p:nvPr>
          </p:nvSpPr>
          <p:spPr>
            <a:xfrm>
              <a:off x="6986735" y="4979956"/>
              <a:ext cx="799954" cy="798530"/>
            </a:xfrm>
            <a:prstGeom prst="ellipse">
              <a:avLst/>
            </a:prstGeom>
            <a:solidFill>
              <a:srgbClr val="093983"/>
            </a:solidFill>
            <a:ln w="25400" cap="flat" cmpd="sng" algn="ctr">
              <a:noFill/>
              <a:prstDash val="solid"/>
            </a:ln>
            <a:effectLst/>
          </p:spPr>
          <p:txBody>
            <a:bodyPr anchor="ctr">
              <a:normAutofit/>
            </a:bodyPr>
            <a:lstStyle/>
            <a:p>
              <a:pPr algn="ctr">
                <a:defRPr/>
              </a:pPr>
              <a:endParaRPr lang="zh-CN" altLang="en-US" sz="2000" kern="0" dirty="0">
                <a:solidFill>
                  <a:srgbClr val="FFFFFF"/>
                </a:solidFill>
                <a:cs typeface="等线"/>
              </a:endParaRPr>
            </a:p>
          </p:txBody>
        </p:sp>
        <p:sp>
          <p:nvSpPr>
            <p:cNvPr id="43" name="MH_Other_4"/>
            <p:cNvSpPr/>
            <p:nvPr>
              <p:custDataLst>
                <p:tags r:id="rId7"/>
              </p:custDataLst>
            </p:nvPr>
          </p:nvSpPr>
          <p:spPr>
            <a:xfrm>
              <a:off x="4204353" y="4332242"/>
              <a:ext cx="457117" cy="457210"/>
            </a:xfrm>
            <a:prstGeom prst="ellipse">
              <a:avLst/>
            </a:prstGeom>
            <a:solidFill>
              <a:srgbClr val="FFC91D"/>
            </a:solidFill>
            <a:ln w="25400" cap="flat" cmpd="sng" algn="ctr">
              <a:noFill/>
              <a:prstDash val="solid"/>
            </a:ln>
            <a:effectLst/>
          </p:spPr>
          <p:txBody>
            <a:bodyPr lIns="0" tIns="0" rIns="0" bIns="0" anchor="ctr"/>
            <a:lstStyle/>
            <a:p>
              <a:pPr algn="ctr">
                <a:defRPr/>
              </a:pPr>
              <a:endParaRPr lang="zh-CN" altLang="en-US" sz="1400" b="1" kern="0" dirty="0">
                <a:solidFill>
                  <a:srgbClr val="FFFFFF"/>
                </a:solidFill>
                <a:latin typeface="+mn-ea"/>
                <a:cs typeface="等线"/>
              </a:endParaRPr>
            </a:p>
          </p:txBody>
        </p:sp>
        <p:sp>
          <p:nvSpPr>
            <p:cNvPr id="44" name="MH_Other_5"/>
            <p:cNvSpPr/>
            <p:nvPr>
              <p:custDataLst>
                <p:tags r:id="rId8"/>
              </p:custDataLst>
            </p:nvPr>
          </p:nvSpPr>
          <p:spPr>
            <a:xfrm>
              <a:off x="6277251" y="1974750"/>
              <a:ext cx="458704" cy="457210"/>
            </a:xfrm>
            <a:prstGeom prst="ellipse">
              <a:avLst/>
            </a:prstGeom>
            <a:solidFill>
              <a:srgbClr val="FFC91D"/>
            </a:solidFill>
            <a:ln w="25400" cap="flat" cmpd="sng" algn="ctr">
              <a:noFill/>
              <a:prstDash val="solid"/>
            </a:ln>
            <a:effectLst/>
          </p:spPr>
          <p:txBody>
            <a:bodyPr lIns="0" tIns="0" rIns="0" bIns="0" anchor="ctr"/>
            <a:lstStyle/>
            <a:p>
              <a:pPr algn="ctr">
                <a:defRPr/>
              </a:pPr>
              <a:endParaRPr lang="zh-CN" altLang="en-US" sz="1400" b="1" kern="0" dirty="0">
                <a:solidFill>
                  <a:srgbClr val="FFFFFF"/>
                </a:solidFill>
                <a:latin typeface="+mn-ea"/>
                <a:cs typeface="等线"/>
              </a:endParaRPr>
            </a:p>
          </p:txBody>
        </p:sp>
        <p:sp>
          <p:nvSpPr>
            <p:cNvPr id="54" name="MH_SubTitle_1"/>
            <p:cNvSpPr/>
            <p:nvPr>
              <p:custDataLst>
                <p:tags r:id="rId9"/>
              </p:custDataLst>
            </p:nvPr>
          </p:nvSpPr>
          <p:spPr>
            <a:xfrm>
              <a:off x="3558359" y="5421291"/>
              <a:ext cx="550762" cy="550875"/>
            </a:xfrm>
            <a:prstGeom prst="ellipse">
              <a:avLst/>
            </a:prstGeom>
            <a:solidFill>
              <a:srgbClr val="093983"/>
            </a:solidFill>
            <a:ln w="25400" cap="flat" cmpd="sng" algn="ctr">
              <a:noFill/>
              <a:prstDash val="solid"/>
            </a:ln>
            <a:effectLst/>
          </p:spPr>
          <p:txBody>
            <a:bodyPr anchor="ctr">
              <a:normAutofit lnSpcReduction="10000"/>
            </a:bodyPr>
            <a:lstStyle/>
            <a:p>
              <a:pPr algn="ctr">
                <a:defRPr/>
              </a:pPr>
              <a:endParaRPr lang="zh-CN" altLang="en-US" sz="2000" kern="0" dirty="0">
                <a:solidFill>
                  <a:srgbClr val="FFFFFF"/>
                </a:solidFill>
                <a:cs typeface="等线"/>
              </a:endParaRPr>
            </a:p>
          </p:txBody>
        </p:sp>
      </p:grpSp>
      <p:grpSp>
        <p:nvGrpSpPr>
          <p:cNvPr id="44035" name="组合 54"/>
          <p:cNvGrpSpPr>
            <a:grpSpLocks/>
          </p:cNvGrpSpPr>
          <p:nvPr/>
        </p:nvGrpSpPr>
        <p:grpSpPr bwMode="auto">
          <a:xfrm>
            <a:off x="4693415" y="3384359"/>
            <a:ext cx="2676525" cy="2676525"/>
            <a:chOff x="4780841" y="3361725"/>
            <a:chExt cx="2677231" cy="2677231"/>
          </a:xfrm>
        </p:grpSpPr>
        <p:sp>
          <p:nvSpPr>
            <p:cNvPr id="35" name="MH_Title_1"/>
            <p:cNvSpPr/>
            <p:nvPr>
              <p:custDataLst>
                <p:tags r:id="rId5"/>
              </p:custDataLst>
            </p:nvPr>
          </p:nvSpPr>
          <p:spPr>
            <a:xfrm>
              <a:off x="4780841" y="3361725"/>
              <a:ext cx="2677231" cy="2677231"/>
            </a:xfrm>
            <a:prstGeom prst="ellipse">
              <a:avLst/>
            </a:prstGeom>
            <a:solidFill>
              <a:srgbClr val="FFC91D"/>
            </a:solidFill>
            <a:ln w="25400" cap="flat" cmpd="sng" algn="ctr">
              <a:solidFill>
                <a:srgbClr val="FFFFFF"/>
              </a:solidFill>
              <a:prstDash val="solid"/>
            </a:ln>
            <a:effectLst/>
          </p:spPr>
          <p:txBody>
            <a:bodyPr anchor="ctr">
              <a:normAutofit/>
            </a:bodyPr>
            <a:lstStyle/>
            <a:p>
              <a:pPr algn="ctr">
                <a:defRPr/>
              </a:pPr>
              <a:endParaRPr lang="en-US" altLang="zh-CN" sz="2400" kern="0" dirty="0">
                <a:solidFill>
                  <a:srgbClr val="FFFFFF"/>
                </a:solidFill>
                <a:cs typeface="等线"/>
              </a:endParaRPr>
            </a:p>
          </p:txBody>
        </p:sp>
        <p:sp>
          <p:nvSpPr>
            <p:cNvPr id="44057" name="Text Box 42"/>
            <p:cNvSpPr txBox="1">
              <a:spLocks noChangeArrowheads="1"/>
            </p:cNvSpPr>
            <p:nvPr/>
          </p:nvSpPr>
          <p:spPr bwMode="auto">
            <a:xfrm>
              <a:off x="4957100" y="4628884"/>
              <a:ext cx="2358059" cy="584354"/>
            </a:xfrm>
            <a:prstGeom prst="rect">
              <a:avLst/>
            </a:prstGeom>
            <a:noFill/>
            <a:ln w="9525" algn="ctr">
              <a:noFill/>
              <a:miter lim="800000"/>
              <a:headEnd/>
              <a:tailEnd/>
            </a:ln>
          </p:spPr>
          <p:txBody>
            <a:bodyPr>
              <a:spAutoFit/>
            </a:bodyPr>
            <a:lstStyle/>
            <a:p>
              <a:pPr eaLnBrk="0" hangingPunct="0">
                <a:spcBef>
                  <a:spcPct val="50000"/>
                </a:spcBef>
              </a:pPr>
              <a:r>
                <a:rPr lang="zh-CN" altLang="en-US" sz="3200" dirty="0" smtClean="0">
                  <a:latin typeface="微软雅黑" pitchFamily="34" charset="-122"/>
                  <a:ea typeface="楷体_GB2312"/>
                  <a:cs typeface="楷体_GB2312"/>
                </a:rPr>
                <a:t>  性格</a:t>
              </a:r>
              <a:r>
                <a:rPr lang="zh-CN" altLang="en-US" sz="3200" dirty="0">
                  <a:latin typeface="微软雅黑" pitchFamily="34" charset="-122"/>
                  <a:ea typeface="楷体_GB2312"/>
                  <a:cs typeface="楷体_GB2312"/>
                </a:rPr>
                <a:t>特征</a:t>
              </a:r>
            </a:p>
          </p:txBody>
        </p:sp>
      </p:grpSp>
      <p:cxnSp>
        <p:nvCxnSpPr>
          <p:cNvPr id="24" name="直接连接符 23"/>
          <p:cNvCxnSpPr/>
          <p:nvPr/>
        </p:nvCxnSpPr>
        <p:spPr>
          <a:xfrm>
            <a:off x="0" y="660400"/>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44037" name="Freeform 6"/>
          <p:cNvSpPr>
            <a:spLocks noChangeAspect="1" noEditPoints="1"/>
          </p:cNvSpPr>
          <p:nvPr/>
        </p:nvSpPr>
        <p:spPr bwMode="auto">
          <a:xfrm>
            <a:off x="11012488" y="120650"/>
            <a:ext cx="314325" cy="504825"/>
          </a:xfrm>
          <a:custGeom>
            <a:avLst/>
            <a:gdLst>
              <a:gd name="T0" fmla="*/ 2147483647 w 138"/>
              <a:gd name="T1" fmla="*/ 2147483647 h 221"/>
              <a:gd name="T2" fmla="*/ 2147483647 w 138"/>
              <a:gd name="T3" fmla="*/ 2147483647 h 221"/>
              <a:gd name="T4" fmla="*/ 2147483647 w 138"/>
              <a:gd name="T5" fmla="*/ 2147483647 h 221"/>
              <a:gd name="T6" fmla="*/ 2147483647 w 138"/>
              <a:gd name="T7" fmla="*/ 2147483647 h 221"/>
              <a:gd name="T8" fmla="*/ 2147483647 w 138"/>
              <a:gd name="T9" fmla="*/ 2147483647 h 221"/>
              <a:gd name="T10" fmla="*/ 2147483647 w 138"/>
              <a:gd name="T11" fmla="*/ 2147483647 h 221"/>
              <a:gd name="T12" fmla="*/ 2147483647 w 138"/>
              <a:gd name="T13" fmla="*/ 2147483647 h 221"/>
              <a:gd name="T14" fmla="*/ 2147483647 w 138"/>
              <a:gd name="T15" fmla="*/ 2147483647 h 221"/>
              <a:gd name="T16" fmla="*/ 2147483647 w 138"/>
              <a:gd name="T17" fmla="*/ 2147483647 h 221"/>
              <a:gd name="T18" fmla="*/ 2147483647 w 138"/>
              <a:gd name="T19" fmla="*/ 2147483647 h 221"/>
              <a:gd name="T20" fmla="*/ 2147483647 w 138"/>
              <a:gd name="T21" fmla="*/ 2147483647 h 221"/>
              <a:gd name="T22" fmla="*/ 2147483647 w 138"/>
              <a:gd name="T23" fmla="*/ 2147483647 h 221"/>
              <a:gd name="T24" fmla="*/ 2147483647 w 138"/>
              <a:gd name="T25" fmla="*/ 2147483647 h 221"/>
              <a:gd name="T26" fmla="*/ 2147483647 w 138"/>
              <a:gd name="T27" fmla="*/ 2147483647 h 221"/>
              <a:gd name="T28" fmla="*/ 2147483647 w 138"/>
              <a:gd name="T29" fmla="*/ 2147483647 h 221"/>
              <a:gd name="T30" fmla="*/ 2147483647 w 138"/>
              <a:gd name="T31" fmla="*/ 2147483647 h 221"/>
              <a:gd name="T32" fmla="*/ 2147483647 w 138"/>
              <a:gd name="T33" fmla="*/ 2147483647 h 221"/>
              <a:gd name="T34" fmla="*/ 2147483647 w 138"/>
              <a:gd name="T35" fmla="*/ 0 h 221"/>
              <a:gd name="T36" fmla="*/ 2147483647 w 138"/>
              <a:gd name="T37" fmla="*/ 2147483647 h 221"/>
              <a:gd name="T38" fmla="*/ 2147483647 w 138"/>
              <a:gd name="T39" fmla="*/ 2147483647 h 221"/>
              <a:gd name="T40" fmla="*/ 2147483647 w 138"/>
              <a:gd name="T41" fmla="*/ 2147483647 h 221"/>
              <a:gd name="T42" fmla="*/ 2147483647 w 138"/>
              <a:gd name="T43" fmla="*/ 2147483647 h 221"/>
              <a:gd name="T44" fmla="*/ 2147483647 w 138"/>
              <a:gd name="T45" fmla="*/ 2147483647 h 221"/>
              <a:gd name="T46" fmla="*/ 2147483647 w 138"/>
              <a:gd name="T47" fmla="*/ 2147483647 h 221"/>
              <a:gd name="T48" fmla="*/ 2147483647 w 138"/>
              <a:gd name="T49" fmla="*/ 2147483647 h 221"/>
              <a:gd name="T50" fmla="*/ 2147483647 w 138"/>
              <a:gd name="T51" fmla="*/ 2147483647 h 221"/>
              <a:gd name="T52" fmla="*/ 2147483647 w 138"/>
              <a:gd name="T53" fmla="*/ 2147483647 h 221"/>
              <a:gd name="T54" fmla="*/ 2147483647 w 138"/>
              <a:gd name="T55" fmla="*/ 2147483647 h 221"/>
              <a:gd name="T56" fmla="*/ 2147483647 w 138"/>
              <a:gd name="T57" fmla="*/ 2147483647 h 221"/>
              <a:gd name="T58" fmla="*/ 2147483647 w 138"/>
              <a:gd name="T59" fmla="*/ 2147483647 h 221"/>
              <a:gd name="T60" fmla="*/ 2147483647 w 138"/>
              <a:gd name="T61" fmla="*/ 2147483647 h 221"/>
              <a:gd name="T62" fmla="*/ 2147483647 w 138"/>
              <a:gd name="T63" fmla="*/ 2147483647 h 221"/>
              <a:gd name="T64" fmla="*/ 2147483647 w 138"/>
              <a:gd name="T65" fmla="*/ 2147483647 h 221"/>
              <a:gd name="T66" fmla="*/ 2147483647 w 138"/>
              <a:gd name="T67" fmla="*/ 2147483647 h 221"/>
              <a:gd name="T68" fmla="*/ 2147483647 w 138"/>
              <a:gd name="T69" fmla="*/ 2147483647 h 221"/>
              <a:gd name="T70" fmla="*/ 2147483647 w 138"/>
              <a:gd name="T71" fmla="*/ 2147483647 h 221"/>
              <a:gd name="T72" fmla="*/ 2147483647 w 138"/>
              <a:gd name="T73" fmla="*/ 2147483647 h 221"/>
              <a:gd name="T74" fmla="*/ 2147483647 w 138"/>
              <a:gd name="T75" fmla="*/ 2147483647 h 221"/>
              <a:gd name="T76" fmla="*/ 2147483647 w 138"/>
              <a:gd name="T77" fmla="*/ 2147483647 h 221"/>
              <a:gd name="T78" fmla="*/ 2147483647 w 138"/>
              <a:gd name="T79" fmla="*/ 2147483647 h 221"/>
              <a:gd name="T80" fmla="*/ 2147483647 w 138"/>
              <a:gd name="T81" fmla="*/ 2147483647 h 221"/>
              <a:gd name="T82" fmla="*/ 2147483647 w 138"/>
              <a:gd name="T83" fmla="*/ 2147483647 h 221"/>
              <a:gd name="T84" fmla="*/ 0 w 138"/>
              <a:gd name="T85" fmla="*/ 2147483647 h 221"/>
              <a:gd name="T86" fmla="*/ 2147483647 w 138"/>
              <a:gd name="T87" fmla="*/ 2147483647 h 221"/>
              <a:gd name="T88" fmla="*/ 2147483647 w 138"/>
              <a:gd name="T89" fmla="*/ 2147483647 h 221"/>
              <a:gd name="T90" fmla="*/ 2147483647 w 138"/>
              <a:gd name="T91" fmla="*/ 2147483647 h 221"/>
              <a:gd name="T92" fmla="*/ 2147483647 w 138"/>
              <a:gd name="T93" fmla="*/ 2147483647 h 221"/>
              <a:gd name="T94" fmla="*/ 2147483647 w 138"/>
              <a:gd name="T95" fmla="*/ 0 h 2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8"/>
              <a:gd name="T145" fmla="*/ 0 h 221"/>
              <a:gd name="T146" fmla="*/ 138 w 138"/>
              <a:gd name="T147" fmla="*/ 221 h 2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8" h="221">
                <a:moveTo>
                  <a:pt x="69" y="32"/>
                </a:moveTo>
                <a:lnTo>
                  <a:pt x="55" y="36"/>
                </a:lnTo>
                <a:lnTo>
                  <a:pt x="42" y="43"/>
                </a:lnTo>
                <a:lnTo>
                  <a:pt x="35" y="55"/>
                </a:lnTo>
                <a:lnTo>
                  <a:pt x="32" y="70"/>
                </a:lnTo>
                <a:lnTo>
                  <a:pt x="35" y="84"/>
                </a:lnTo>
                <a:lnTo>
                  <a:pt x="42" y="96"/>
                </a:lnTo>
                <a:lnTo>
                  <a:pt x="55" y="103"/>
                </a:lnTo>
                <a:lnTo>
                  <a:pt x="69" y="107"/>
                </a:lnTo>
                <a:lnTo>
                  <a:pt x="83" y="103"/>
                </a:lnTo>
                <a:lnTo>
                  <a:pt x="96" y="96"/>
                </a:lnTo>
                <a:lnTo>
                  <a:pt x="104" y="84"/>
                </a:lnTo>
                <a:lnTo>
                  <a:pt x="106" y="70"/>
                </a:lnTo>
                <a:lnTo>
                  <a:pt x="104" y="55"/>
                </a:lnTo>
                <a:lnTo>
                  <a:pt x="96" y="43"/>
                </a:lnTo>
                <a:lnTo>
                  <a:pt x="83" y="36"/>
                </a:lnTo>
                <a:lnTo>
                  <a:pt x="69" y="32"/>
                </a:lnTo>
                <a:close/>
                <a:moveTo>
                  <a:pt x="69" y="0"/>
                </a:moveTo>
                <a:lnTo>
                  <a:pt x="91" y="4"/>
                </a:lnTo>
                <a:lnTo>
                  <a:pt x="110" y="13"/>
                </a:lnTo>
                <a:lnTo>
                  <a:pt x="124" y="28"/>
                </a:lnTo>
                <a:lnTo>
                  <a:pt x="134" y="47"/>
                </a:lnTo>
                <a:lnTo>
                  <a:pt x="138" y="69"/>
                </a:lnTo>
                <a:lnTo>
                  <a:pt x="135" y="89"/>
                </a:lnTo>
                <a:lnTo>
                  <a:pt x="130" y="110"/>
                </a:lnTo>
                <a:lnTo>
                  <a:pt x="123" y="130"/>
                </a:lnTo>
                <a:lnTo>
                  <a:pt x="114" y="150"/>
                </a:lnTo>
                <a:lnTo>
                  <a:pt x="104" y="170"/>
                </a:lnTo>
                <a:lnTo>
                  <a:pt x="93" y="186"/>
                </a:lnTo>
                <a:lnTo>
                  <a:pt x="84" y="200"/>
                </a:lnTo>
                <a:lnTo>
                  <a:pt x="77" y="210"/>
                </a:lnTo>
                <a:lnTo>
                  <a:pt x="70" y="218"/>
                </a:lnTo>
                <a:lnTo>
                  <a:pt x="69" y="221"/>
                </a:lnTo>
                <a:lnTo>
                  <a:pt x="67" y="218"/>
                </a:lnTo>
                <a:lnTo>
                  <a:pt x="62" y="210"/>
                </a:lnTo>
                <a:lnTo>
                  <a:pt x="54" y="200"/>
                </a:lnTo>
                <a:lnTo>
                  <a:pt x="45" y="186"/>
                </a:lnTo>
                <a:lnTo>
                  <a:pt x="35" y="170"/>
                </a:lnTo>
                <a:lnTo>
                  <a:pt x="25" y="150"/>
                </a:lnTo>
                <a:lnTo>
                  <a:pt x="16" y="130"/>
                </a:lnTo>
                <a:lnTo>
                  <a:pt x="8" y="110"/>
                </a:lnTo>
                <a:lnTo>
                  <a:pt x="3" y="89"/>
                </a:lnTo>
                <a:lnTo>
                  <a:pt x="0" y="69"/>
                </a:lnTo>
                <a:lnTo>
                  <a:pt x="4" y="47"/>
                </a:lnTo>
                <a:lnTo>
                  <a:pt x="13" y="28"/>
                </a:lnTo>
                <a:lnTo>
                  <a:pt x="28" y="13"/>
                </a:lnTo>
                <a:lnTo>
                  <a:pt x="48" y="4"/>
                </a:lnTo>
                <a:lnTo>
                  <a:pt x="69" y="0"/>
                </a:lnTo>
                <a:close/>
              </a:path>
            </a:pathLst>
          </a:custGeom>
          <a:solidFill>
            <a:srgbClr val="17324D"/>
          </a:solidFill>
          <a:ln w="0">
            <a:solidFill>
              <a:srgbClr val="17324D"/>
            </a:solidFill>
            <a:prstDash val="solid"/>
            <a:round/>
            <a:headEnd/>
            <a:tailEnd/>
          </a:ln>
        </p:spPr>
        <p:txBody>
          <a:bodyPr/>
          <a:lstStyle/>
          <a:p>
            <a:endParaRPr lang="zh-CN" altLang="en-US"/>
          </a:p>
        </p:txBody>
      </p:sp>
      <p:sp>
        <p:nvSpPr>
          <p:cNvPr id="43017" name="矩形 30"/>
          <p:cNvSpPr>
            <a:spLocks noChangeArrowheads="1"/>
          </p:cNvSpPr>
          <p:nvPr/>
        </p:nvSpPr>
        <p:spPr bwMode="auto">
          <a:xfrm>
            <a:off x="8988425" y="177800"/>
            <a:ext cx="2109788" cy="400050"/>
          </a:xfrm>
          <a:prstGeom prst="rect">
            <a:avLst/>
          </a:prstGeom>
          <a:noFill/>
          <a:ln w="9525">
            <a:noFill/>
            <a:miter lim="800000"/>
            <a:headEnd/>
            <a:tailEnd/>
          </a:ln>
        </p:spPr>
        <p:txBody>
          <a:bodyPr wrap="none">
            <a:spAutoFit/>
          </a:bodyPr>
          <a:lstStyle/>
          <a:p>
            <a:pPr marL="457200" indent="-457200">
              <a:buClr>
                <a:srgbClr val="FF9900"/>
              </a:buClr>
            </a:pPr>
            <a:r>
              <a:rPr lang="zh-CN" altLang="en-US" sz="2000" b="1">
                <a:solidFill>
                  <a:srgbClr val="254061"/>
                </a:solidFill>
                <a:latin typeface="微软雅黑" pitchFamily="34" charset="-122"/>
                <a:ea typeface="楷体_GB2312"/>
                <a:cs typeface="楷体_GB2312"/>
              </a:rPr>
              <a:t>性格的一般分类</a:t>
            </a:r>
            <a:r>
              <a:rPr lang="zh-CN" altLang="en-US" sz="2000" b="1">
                <a:solidFill>
                  <a:srgbClr val="254061"/>
                </a:solidFill>
                <a:latin typeface="微软雅黑" pitchFamily="34" charset="-122"/>
                <a:ea typeface="等线"/>
                <a:cs typeface="等线"/>
              </a:rPr>
              <a:t> </a:t>
            </a:r>
          </a:p>
        </p:txBody>
      </p:sp>
      <p:sp>
        <p:nvSpPr>
          <p:cNvPr id="44039" name="Rectangle 4"/>
          <p:cNvSpPr>
            <a:spLocks noChangeArrowheads="1"/>
          </p:cNvSpPr>
          <p:nvPr/>
        </p:nvSpPr>
        <p:spPr bwMode="auto">
          <a:xfrm>
            <a:off x="1068388" y="757238"/>
            <a:ext cx="9375775" cy="1222375"/>
          </a:xfrm>
          <a:prstGeom prst="rect">
            <a:avLst/>
          </a:prstGeom>
          <a:noFill/>
          <a:ln w="9525">
            <a:noFill/>
            <a:miter lim="800000"/>
            <a:headEnd/>
            <a:tailEnd/>
          </a:ln>
        </p:spPr>
        <p:txBody>
          <a:bodyPr anchor="ctr">
            <a:spAutoFit/>
          </a:bodyPr>
          <a:lstStyle/>
          <a:p>
            <a:pPr marL="342900" indent="-342900">
              <a:lnSpc>
                <a:spcPct val="150000"/>
              </a:lnSpc>
              <a:spcBef>
                <a:spcPct val="20000"/>
              </a:spcBef>
              <a:buClr>
                <a:schemeClr val="hlink"/>
              </a:buClr>
              <a:buFont typeface="Wingdings" pitchFamily="2" charset="2"/>
              <a:buChar char="v"/>
            </a:pPr>
            <a:r>
              <a:rPr lang="zh-CN" altLang="en-US" sz="2600">
                <a:latin typeface="微软雅黑" pitchFamily="34" charset="-122"/>
                <a:ea typeface="微软雅黑" pitchFamily="34" charset="-122"/>
              </a:rPr>
              <a:t>根据人的心理活动倾向于外部还是内部，把人们的性格分为</a:t>
            </a:r>
            <a:r>
              <a:rPr lang="zh-CN" altLang="en-US" sz="2600">
                <a:solidFill>
                  <a:srgbClr val="CC0066"/>
                </a:solidFill>
                <a:latin typeface="微软雅黑" pitchFamily="34" charset="-122"/>
                <a:ea typeface="微软雅黑" pitchFamily="34" charset="-122"/>
              </a:rPr>
              <a:t>外倾型</a:t>
            </a:r>
            <a:r>
              <a:rPr lang="zh-CN" altLang="en-US" sz="2600">
                <a:latin typeface="微软雅黑" pitchFamily="34" charset="-122"/>
                <a:ea typeface="微软雅黑" pitchFamily="34" charset="-122"/>
              </a:rPr>
              <a:t>和</a:t>
            </a:r>
            <a:r>
              <a:rPr lang="zh-CN" altLang="en-US" sz="2600">
                <a:solidFill>
                  <a:srgbClr val="CC0066"/>
                </a:solidFill>
                <a:latin typeface="微软雅黑" pitchFamily="34" charset="-122"/>
                <a:ea typeface="微软雅黑" pitchFamily="34" charset="-122"/>
              </a:rPr>
              <a:t>内倾型</a:t>
            </a:r>
            <a:r>
              <a:rPr lang="zh-CN" altLang="en-US" sz="2600">
                <a:latin typeface="微软雅黑" pitchFamily="34" charset="-122"/>
                <a:ea typeface="微软雅黑" pitchFamily="34" charset="-122"/>
              </a:rPr>
              <a:t>。 </a:t>
            </a:r>
          </a:p>
        </p:txBody>
      </p:sp>
      <p:cxnSp>
        <p:nvCxnSpPr>
          <p:cNvPr id="39" name="MH_Other_2"/>
          <p:cNvCxnSpPr>
            <a:cxnSpLocks noChangeShapeType="1"/>
          </p:cNvCxnSpPr>
          <p:nvPr>
            <p:custDataLst>
              <p:tags r:id="rId1"/>
            </p:custDataLst>
          </p:nvPr>
        </p:nvCxnSpPr>
        <p:spPr bwMode="auto">
          <a:xfrm flipV="1">
            <a:off x="7920038" y="2417763"/>
            <a:ext cx="3554412" cy="11112"/>
          </a:xfrm>
          <a:prstGeom prst="line">
            <a:avLst/>
          </a:prstGeom>
          <a:noFill/>
          <a:ln w="19050" algn="ctr">
            <a:solidFill>
              <a:srgbClr val="093983"/>
            </a:solidFill>
            <a:round/>
            <a:headEnd/>
            <a:tailEnd/>
          </a:ln>
        </p:spPr>
      </p:cxnSp>
      <p:cxnSp>
        <p:nvCxnSpPr>
          <p:cNvPr id="42" name="MH_Other_3"/>
          <p:cNvCxnSpPr>
            <a:cxnSpLocks noChangeShapeType="1"/>
          </p:cNvCxnSpPr>
          <p:nvPr>
            <p:custDataLst>
              <p:tags r:id="rId2"/>
            </p:custDataLst>
          </p:nvPr>
        </p:nvCxnSpPr>
        <p:spPr bwMode="auto">
          <a:xfrm>
            <a:off x="890588" y="2417763"/>
            <a:ext cx="3489325" cy="11112"/>
          </a:xfrm>
          <a:prstGeom prst="line">
            <a:avLst/>
          </a:prstGeom>
          <a:noFill/>
          <a:ln w="19050" algn="ctr">
            <a:solidFill>
              <a:srgbClr val="093983"/>
            </a:solidFill>
            <a:round/>
            <a:headEnd/>
            <a:tailEnd/>
          </a:ln>
        </p:spPr>
      </p:cxnSp>
      <p:grpSp>
        <p:nvGrpSpPr>
          <p:cNvPr id="56" name="组合 55"/>
          <p:cNvGrpSpPr>
            <a:grpSpLocks/>
          </p:cNvGrpSpPr>
          <p:nvPr/>
        </p:nvGrpSpPr>
        <p:grpSpPr bwMode="auto">
          <a:xfrm>
            <a:off x="3805238" y="2211388"/>
            <a:ext cx="2509837" cy="2103437"/>
            <a:chOff x="3806008" y="2212153"/>
            <a:chExt cx="2509063" cy="2102665"/>
          </a:xfrm>
        </p:grpSpPr>
        <p:sp>
          <p:nvSpPr>
            <p:cNvPr id="40" name="MH_SubTitle_1"/>
            <p:cNvSpPr/>
            <p:nvPr>
              <p:custDataLst>
                <p:tags r:id="rId4"/>
              </p:custDataLst>
            </p:nvPr>
          </p:nvSpPr>
          <p:spPr>
            <a:xfrm>
              <a:off x="3806008" y="2212153"/>
              <a:ext cx="2102788" cy="2102665"/>
            </a:xfrm>
            <a:prstGeom prst="ellipse">
              <a:avLst/>
            </a:prstGeom>
            <a:solidFill>
              <a:srgbClr val="093983"/>
            </a:solidFill>
            <a:ln w="25400" cap="flat" cmpd="sng" algn="ctr">
              <a:noFill/>
              <a:prstDash val="solid"/>
            </a:ln>
            <a:effectLst/>
          </p:spPr>
          <p:txBody>
            <a:bodyPr anchor="ctr">
              <a:normAutofit/>
            </a:bodyPr>
            <a:lstStyle/>
            <a:p>
              <a:pPr algn="ctr">
                <a:defRPr/>
              </a:pPr>
              <a:endParaRPr lang="zh-CN" altLang="en-US" sz="2000" kern="0" dirty="0">
                <a:solidFill>
                  <a:srgbClr val="FFFFFF"/>
                </a:solidFill>
                <a:cs typeface="等线"/>
              </a:endParaRPr>
            </a:p>
          </p:txBody>
        </p:sp>
        <p:sp>
          <p:nvSpPr>
            <p:cNvPr id="43021" name="Text Box 48"/>
            <p:cNvSpPr txBox="1">
              <a:spLocks noChangeArrowheads="1"/>
            </p:cNvSpPr>
            <p:nvPr/>
          </p:nvSpPr>
          <p:spPr bwMode="auto">
            <a:xfrm>
              <a:off x="4029776" y="3024655"/>
              <a:ext cx="2285295" cy="579224"/>
            </a:xfrm>
            <a:prstGeom prst="rect">
              <a:avLst/>
            </a:prstGeom>
            <a:noFill/>
            <a:ln w="9525">
              <a:noFill/>
              <a:miter lim="800000"/>
              <a:headEnd/>
              <a:tailEnd/>
            </a:ln>
          </p:spPr>
          <p:txBody>
            <a:bodyPr>
              <a:spAutoFit/>
            </a:bodyPr>
            <a:lstStyle/>
            <a:p>
              <a:pPr>
                <a:spcBef>
                  <a:spcPct val="50000"/>
                </a:spcBef>
              </a:pPr>
              <a:r>
                <a:rPr lang="zh-CN" altLang="en-US" sz="3200">
                  <a:solidFill>
                    <a:srgbClr val="F2F2F2"/>
                  </a:solidFill>
                  <a:latin typeface="微软雅黑" pitchFamily="34" charset="-122"/>
                  <a:ea typeface="楷体_GB2312"/>
                  <a:cs typeface="楷体_GB2312"/>
                </a:rPr>
                <a:t>外倾型</a:t>
              </a:r>
            </a:p>
          </p:txBody>
        </p:sp>
      </p:grpSp>
      <p:grpSp>
        <p:nvGrpSpPr>
          <p:cNvPr id="57" name="组合 56"/>
          <p:cNvGrpSpPr>
            <a:grpSpLocks/>
          </p:cNvGrpSpPr>
          <p:nvPr/>
        </p:nvGrpSpPr>
        <p:grpSpPr bwMode="auto">
          <a:xfrm>
            <a:off x="6350000" y="2286000"/>
            <a:ext cx="2835275" cy="2103438"/>
            <a:chOff x="6327181" y="2255013"/>
            <a:chExt cx="2835869" cy="2102665"/>
          </a:xfrm>
        </p:grpSpPr>
        <p:sp>
          <p:nvSpPr>
            <p:cNvPr id="41" name="MH_SubTitle_2"/>
            <p:cNvSpPr/>
            <p:nvPr>
              <p:custDataLst>
                <p:tags r:id="rId3"/>
              </p:custDataLst>
            </p:nvPr>
          </p:nvSpPr>
          <p:spPr>
            <a:xfrm>
              <a:off x="6327181" y="2255013"/>
              <a:ext cx="2102290" cy="2102665"/>
            </a:xfrm>
            <a:prstGeom prst="ellipse">
              <a:avLst/>
            </a:prstGeom>
            <a:solidFill>
              <a:srgbClr val="093983"/>
            </a:solidFill>
            <a:ln w="25400" cap="flat" cmpd="sng" algn="ctr">
              <a:noFill/>
              <a:prstDash val="solid"/>
            </a:ln>
            <a:effectLst/>
          </p:spPr>
          <p:txBody>
            <a:bodyPr anchor="ctr">
              <a:normAutofit/>
            </a:bodyPr>
            <a:lstStyle/>
            <a:p>
              <a:pPr algn="ctr">
                <a:defRPr/>
              </a:pPr>
              <a:endParaRPr lang="zh-CN" altLang="en-US" sz="2000" kern="0" dirty="0">
                <a:solidFill>
                  <a:srgbClr val="FFFFFF"/>
                </a:solidFill>
                <a:cs typeface="等线"/>
              </a:endParaRPr>
            </a:p>
          </p:txBody>
        </p:sp>
        <p:sp>
          <p:nvSpPr>
            <p:cNvPr id="43022" name="Text Box 49"/>
            <p:cNvSpPr txBox="1">
              <a:spLocks noChangeArrowheads="1"/>
            </p:cNvSpPr>
            <p:nvPr/>
          </p:nvSpPr>
          <p:spPr bwMode="auto">
            <a:xfrm>
              <a:off x="6876571" y="3029428"/>
              <a:ext cx="2286479" cy="579225"/>
            </a:xfrm>
            <a:prstGeom prst="rect">
              <a:avLst/>
            </a:prstGeom>
            <a:noFill/>
            <a:ln w="9525">
              <a:noFill/>
              <a:miter lim="800000"/>
              <a:headEnd/>
              <a:tailEnd/>
            </a:ln>
          </p:spPr>
          <p:txBody>
            <a:bodyPr>
              <a:spAutoFit/>
            </a:bodyPr>
            <a:lstStyle/>
            <a:p>
              <a:pPr>
                <a:spcBef>
                  <a:spcPct val="50000"/>
                </a:spcBef>
              </a:pPr>
              <a:r>
                <a:rPr lang="zh-CN" altLang="en-US" sz="3200">
                  <a:solidFill>
                    <a:srgbClr val="F2F2F2"/>
                  </a:solidFill>
                  <a:latin typeface="微软雅黑" pitchFamily="34" charset="-122"/>
                  <a:ea typeface="楷体_GB2312"/>
                  <a:cs typeface="楷体_GB2312"/>
                </a:rPr>
                <a:t>内倾型</a:t>
              </a:r>
            </a:p>
          </p:txBody>
        </p:sp>
      </p:grpSp>
      <p:sp>
        <p:nvSpPr>
          <p:cNvPr id="51" name="文本框 27"/>
          <p:cNvSpPr txBox="1">
            <a:spLocks noChangeArrowheads="1"/>
          </p:cNvSpPr>
          <p:nvPr/>
        </p:nvSpPr>
        <p:spPr bwMode="auto">
          <a:xfrm>
            <a:off x="720725" y="2495550"/>
            <a:ext cx="2409825" cy="554038"/>
          </a:xfrm>
          <a:prstGeom prst="rect">
            <a:avLst/>
          </a:prstGeom>
          <a:solidFill>
            <a:schemeClr val="accent2">
              <a:lumMod val="40000"/>
              <a:lumOff val="60000"/>
            </a:schemeClr>
          </a:solidFill>
          <a:ln w="38100">
            <a:noFill/>
            <a:miter lim="800000"/>
            <a:headEnd/>
            <a:tailEnd/>
          </a:ln>
        </p:spPr>
        <p:txBody>
          <a:bodyPr>
            <a:spAutoFit/>
          </a:bodyPr>
          <a:lstStyle/>
          <a:p>
            <a:pPr lvl="1">
              <a:lnSpc>
                <a:spcPct val="150000"/>
              </a:lnSpc>
              <a:defRPr/>
            </a:pPr>
            <a:r>
              <a:rPr kumimoji="1" lang="zh-CN" altLang="en-US" sz="2000" dirty="0">
                <a:latin typeface="微软雅黑" pitchFamily="34" charset="-122"/>
                <a:ea typeface="微软雅黑" pitchFamily="34" charset="-122"/>
              </a:rPr>
              <a:t>重视外在世界</a:t>
            </a:r>
            <a:endParaRPr kumimoji="1" lang="en-US" altLang="zh-CN" sz="2000" dirty="0">
              <a:latin typeface="微软雅黑" pitchFamily="34" charset="-122"/>
              <a:ea typeface="微软雅黑" pitchFamily="34" charset="-122"/>
            </a:endParaRPr>
          </a:p>
        </p:txBody>
      </p:sp>
      <p:sp>
        <p:nvSpPr>
          <p:cNvPr id="52" name="文本框 27"/>
          <p:cNvSpPr txBox="1">
            <a:spLocks noChangeArrowheads="1"/>
          </p:cNvSpPr>
          <p:nvPr/>
        </p:nvSpPr>
        <p:spPr bwMode="auto">
          <a:xfrm>
            <a:off x="7939088" y="3763963"/>
            <a:ext cx="3732212" cy="1784350"/>
          </a:xfrm>
          <a:prstGeom prst="rect">
            <a:avLst/>
          </a:prstGeom>
          <a:solidFill>
            <a:schemeClr val="accent5">
              <a:lumMod val="60000"/>
              <a:lumOff val="40000"/>
            </a:schemeClr>
          </a:solidFill>
          <a:ln w="38100">
            <a:noFill/>
            <a:miter lim="800000"/>
            <a:headEnd/>
            <a:tailEnd/>
          </a:ln>
        </p:spPr>
        <p:txBody>
          <a:bodyPr>
            <a:spAutoFit/>
          </a:bodyPr>
          <a:lstStyle/>
          <a:p>
            <a:pPr lvl="1">
              <a:lnSpc>
                <a:spcPct val="150000"/>
              </a:lnSpc>
              <a:defRPr/>
            </a:pPr>
            <a:r>
              <a:rPr kumimoji="1" lang="zh-CN" altLang="en-US" sz="2000" b="1" dirty="0">
                <a:latin typeface="楷体_GB2312" pitchFamily="49" charset="-122"/>
                <a:ea typeface="楷体_GB2312" pitchFamily="49" charset="-122"/>
              </a:rPr>
              <a:t>  </a:t>
            </a:r>
            <a:r>
              <a:rPr kumimoji="1" lang="zh-CN" altLang="en-US" sz="2000" dirty="0">
                <a:latin typeface="微软雅黑" pitchFamily="34" charset="-122"/>
                <a:ea typeface="微软雅黑" pitchFamily="34" charset="-122"/>
              </a:rPr>
              <a:t>常沉浸在自我欣赏和陶醉之中，孤僻、缺乏自信、易害羞、冷漠、寡言</a:t>
            </a:r>
            <a:endParaRPr kumimoji="1" lang="en-US" altLang="zh-CN" sz="2000" dirty="0">
              <a:latin typeface="微软雅黑" pitchFamily="34" charset="-122"/>
              <a:ea typeface="微软雅黑" pitchFamily="34" charset="-122"/>
            </a:endParaRPr>
          </a:p>
          <a:p>
            <a:pPr lvl="1" algn="r">
              <a:defRPr/>
            </a:pPr>
            <a:endParaRPr kumimoji="1" lang="zh-CN" altLang="en-US" sz="2000" b="1" dirty="0">
              <a:latin typeface="楷体_GB2312" pitchFamily="49" charset="-122"/>
              <a:ea typeface="楷体_GB2312" pitchFamily="49" charset="-122"/>
            </a:endParaRPr>
          </a:p>
        </p:txBody>
      </p:sp>
      <p:sp>
        <p:nvSpPr>
          <p:cNvPr id="25" name="矩形 24"/>
          <p:cNvSpPr/>
          <p:nvPr/>
        </p:nvSpPr>
        <p:spPr>
          <a:xfrm>
            <a:off x="546100" y="3157538"/>
            <a:ext cx="3416300" cy="523875"/>
          </a:xfrm>
          <a:prstGeom prst="rect">
            <a:avLst/>
          </a:prstGeom>
          <a:solidFill>
            <a:schemeClr val="accent6">
              <a:lumMod val="40000"/>
              <a:lumOff val="60000"/>
            </a:schemeClr>
          </a:solidFill>
        </p:spPr>
        <p:txBody>
          <a:bodyPr wrap="none">
            <a:spAutoFit/>
          </a:bodyPr>
          <a:lstStyle/>
          <a:p>
            <a:pPr>
              <a:defRPr/>
            </a:pPr>
            <a:r>
              <a:rPr kumimoji="1" lang="zh-CN" altLang="en-US" sz="2800" dirty="0">
                <a:latin typeface="微软雅黑" pitchFamily="34" charset="-122"/>
                <a:ea typeface="微软雅黑" pitchFamily="34" charset="-122"/>
              </a:rPr>
              <a:t>爱社交、活跃和开朗</a:t>
            </a:r>
            <a:endParaRPr lang="zh-CN" altLang="en-US" sz="2800" dirty="0">
              <a:ea typeface="微软雅黑" pitchFamily="34" charset="-122"/>
            </a:endParaRPr>
          </a:p>
        </p:txBody>
      </p:sp>
      <p:sp>
        <p:nvSpPr>
          <p:cNvPr id="26" name="矩形 25"/>
          <p:cNvSpPr/>
          <p:nvPr/>
        </p:nvSpPr>
        <p:spPr>
          <a:xfrm>
            <a:off x="328613" y="3857625"/>
            <a:ext cx="4800600" cy="369888"/>
          </a:xfrm>
          <a:prstGeom prst="rect">
            <a:avLst/>
          </a:prstGeom>
          <a:solidFill>
            <a:schemeClr val="accent5">
              <a:lumMod val="60000"/>
              <a:lumOff val="40000"/>
            </a:schemeClr>
          </a:solidFill>
        </p:spPr>
        <p:txBody>
          <a:bodyPr wrap="none">
            <a:spAutoFit/>
          </a:bodyPr>
          <a:lstStyle/>
          <a:p>
            <a:pPr>
              <a:defRPr/>
            </a:pPr>
            <a:r>
              <a:rPr kumimoji="1" lang="zh-CN" altLang="en-US" dirty="0">
                <a:latin typeface="微软雅黑" pitchFamily="34" charset="-122"/>
                <a:ea typeface="微软雅黑" pitchFamily="34" charset="-122"/>
              </a:rPr>
              <a:t>自信、勇于进取、对周围一切事物都很感兴趣</a:t>
            </a:r>
            <a:endParaRPr lang="zh-CN" altLang="en-US" dirty="0">
              <a:ea typeface="微软雅黑" pitchFamily="34" charset="-122"/>
            </a:endParaRPr>
          </a:p>
        </p:txBody>
      </p:sp>
      <p:sp>
        <p:nvSpPr>
          <p:cNvPr id="27" name="矩形 26"/>
          <p:cNvSpPr/>
          <p:nvPr/>
        </p:nvSpPr>
        <p:spPr>
          <a:xfrm>
            <a:off x="1166813" y="4464050"/>
            <a:ext cx="3209925" cy="554038"/>
          </a:xfrm>
          <a:prstGeom prst="rect">
            <a:avLst/>
          </a:prstGeom>
          <a:solidFill>
            <a:schemeClr val="accent1">
              <a:lumMod val="60000"/>
              <a:lumOff val="40000"/>
            </a:schemeClr>
          </a:solidFill>
        </p:spPr>
        <p:txBody>
          <a:bodyPr wrap="none">
            <a:spAutoFit/>
          </a:bodyPr>
          <a:lstStyle/>
          <a:p>
            <a:pPr lvl="1">
              <a:lnSpc>
                <a:spcPct val="150000"/>
              </a:lnSpc>
              <a:defRPr/>
            </a:pPr>
            <a:r>
              <a:rPr kumimoji="1" lang="zh-CN" altLang="en-US" sz="2000" dirty="0">
                <a:latin typeface="微软雅黑" pitchFamily="34" charset="-122"/>
                <a:ea typeface="微软雅黑" pitchFamily="34" charset="-122"/>
              </a:rPr>
              <a:t>容易适应环境的变化。</a:t>
            </a:r>
          </a:p>
        </p:txBody>
      </p:sp>
      <p:sp>
        <p:nvSpPr>
          <p:cNvPr id="28" name="矩形 27"/>
          <p:cNvSpPr/>
          <p:nvPr/>
        </p:nvSpPr>
        <p:spPr>
          <a:xfrm>
            <a:off x="9391650" y="2513013"/>
            <a:ext cx="1722438" cy="400050"/>
          </a:xfrm>
          <a:prstGeom prst="rect">
            <a:avLst/>
          </a:prstGeom>
          <a:solidFill>
            <a:schemeClr val="accent2">
              <a:lumMod val="40000"/>
              <a:lumOff val="60000"/>
            </a:schemeClr>
          </a:solidFill>
        </p:spPr>
        <p:txBody>
          <a:bodyPr wrap="none">
            <a:spAutoFit/>
          </a:bodyPr>
          <a:lstStyle/>
          <a:p>
            <a:pPr>
              <a:defRPr/>
            </a:pPr>
            <a:r>
              <a:rPr kumimoji="1" lang="zh-CN" altLang="en-US" sz="2000" dirty="0">
                <a:latin typeface="微软雅黑" pitchFamily="34" charset="-122"/>
                <a:ea typeface="微软雅黑" pitchFamily="34" charset="-122"/>
              </a:rPr>
              <a:t>重视主观世界</a:t>
            </a:r>
            <a:endParaRPr lang="zh-CN" altLang="en-US" sz="2000" dirty="0">
              <a:ea typeface="微软雅黑" pitchFamily="34" charset="-122"/>
            </a:endParaRPr>
          </a:p>
        </p:txBody>
      </p:sp>
      <p:sp>
        <p:nvSpPr>
          <p:cNvPr id="29" name="矩形 28"/>
          <p:cNvSpPr/>
          <p:nvPr/>
        </p:nvSpPr>
        <p:spPr>
          <a:xfrm>
            <a:off x="8480425" y="3065463"/>
            <a:ext cx="2441575" cy="500062"/>
          </a:xfrm>
          <a:prstGeom prst="rect">
            <a:avLst/>
          </a:prstGeom>
          <a:solidFill>
            <a:schemeClr val="accent6">
              <a:lumMod val="40000"/>
              <a:lumOff val="60000"/>
            </a:schemeClr>
          </a:solidFill>
        </p:spPr>
        <p:txBody>
          <a:bodyPr wrap="none">
            <a:spAutoFit/>
          </a:bodyPr>
          <a:lstStyle/>
          <a:p>
            <a:pPr lvl="1">
              <a:lnSpc>
                <a:spcPct val="150000"/>
              </a:lnSpc>
              <a:defRPr/>
            </a:pPr>
            <a:r>
              <a:rPr kumimoji="1" lang="zh-CN" altLang="en-US" sz="2000" dirty="0">
                <a:latin typeface="微软雅黑" pitchFamily="34" charset="-122"/>
                <a:ea typeface="微软雅黑" pitchFamily="34" charset="-122"/>
              </a:rPr>
              <a:t>好沉思、善内省</a:t>
            </a:r>
            <a:endParaRPr kumimoji="1" lang="en-US" altLang="zh-CN" sz="2000" dirty="0">
              <a:latin typeface="微软雅黑" pitchFamily="34" charset="-122"/>
              <a:ea typeface="微软雅黑" pitchFamily="34" charset="-122"/>
            </a:endParaRPr>
          </a:p>
        </p:txBody>
      </p:sp>
      <p:sp>
        <p:nvSpPr>
          <p:cNvPr id="30" name="矩形 29"/>
          <p:cNvSpPr/>
          <p:nvPr/>
        </p:nvSpPr>
        <p:spPr>
          <a:xfrm>
            <a:off x="7394575" y="5702300"/>
            <a:ext cx="3211513" cy="554038"/>
          </a:xfrm>
          <a:prstGeom prst="rect">
            <a:avLst/>
          </a:prstGeom>
          <a:solidFill>
            <a:schemeClr val="tx2">
              <a:lumMod val="40000"/>
              <a:lumOff val="60000"/>
            </a:schemeClr>
          </a:solidFill>
        </p:spPr>
        <p:txBody>
          <a:bodyPr wrap="none">
            <a:spAutoFit/>
          </a:bodyPr>
          <a:lstStyle/>
          <a:p>
            <a:pPr lvl="1">
              <a:lnSpc>
                <a:spcPct val="150000"/>
              </a:lnSpc>
              <a:defRPr/>
            </a:pPr>
            <a:r>
              <a:rPr kumimoji="1" lang="zh-CN" altLang="en-US" sz="2000" dirty="0">
                <a:latin typeface="微软雅黑" pitchFamily="34" charset="-122"/>
                <a:ea typeface="微软雅黑" pitchFamily="34" charset="-122"/>
              </a:rPr>
              <a:t>较难适应环境的变化。</a:t>
            </a:r>
          </a:p>
        </p:txBody>
      </p:sp>
      <p:pic>
        <p:nvPicPr>
          <p:cNvPr id="31" name="图片 13" descr="logo带字横板.png"/>
          <p:cNvPicPr>
            <a:picLocks noChangeAspect="1"/>
          </p:cNvPicPr>
          <p:nvPr/>
        </p:nvPicPr>
        <p:blipFill>
          <a:blip r:embed="rId11"/>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19" presetClass="entr" presetSubtype="1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 calcmode="lin" valueType="num">
                                      <p:cBhvr>
                                        <p:cTn id="10" dur="5000" fill="hold"/>
                                        <p:tgtEl>
                                          <p:spTgt spid="58"/>
                                        </p:tgtEl>
                                        <p:attrNameLst>
                                          <p:attrName>ppt_w</p:attrName>
                                        </p:attrNameLst>
                                      </p:cBhvr>
                                      <p:tavLst>
                                        <p:tav tm="0" fmla="#ppt_w*sin(2.5*pi*$)">
                                          <p:val>
                                            <p:fltVal val="0"/>
                                          </p:val>
                                        </p:tav>
                                        <p:tav tm="100000">
                                          <p:val>
                                            <p:fltVal val="1"/>
                                          </p:val>
                                        </p:tav>
                                      </p:tavLst>
                                    </p:anim>
                                    <p:anim calcmode="lin" valueType="num">
                                      <p:cBhvr>
                                        <p:cTn id="11" dur="5000" fill="hold"/>
                                        <p:tgtEl>
                                          <p:spTgt spid="58"/>
                                        </p:tgtEl>
                                        <p:attrNameLst>
                                          <p:attrName>ppt_h</p:attrName>
                                        </p:attrNameLst>
                                      </p:cBhvr>
                                      <p:tavLst>
                                        <p:tav tm="0">
                                          <p:val>
                                            <p:strVal val="#ppt_h"/>
                                          </p:val>
                                        </p:tav>
                                        <p:tav tm="100000">
                                          <p:val>
                                            <p:strVal val="#ppt_h"/>
                                          </p:val>
                                        </p:tav>
                                      </p:tavLst>
                                    </p:anim>
                                  </p:childTnLst>
                                </p:cTn>
                              </p:par>
                              <p:par>
                                <p:cTn id="12" presetID="53" presetClass="entr" presetSubtype="0"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childTnLst>
                                </p:cTn>
                              </p:par>
                              <p:par>
                                <p:cTn id="17" presetID="53" presetClass="entr" presetSubtype="0" fill="hold" nodeType="withEffect">
                                  <p:stCondLst>
                                    <p:cond delay="60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par>
                                <p:cTn id="22" presetID="22" presetClass="entr" presetSubtype="2" fill="hold" nodeType="withEffect">
                                  <p:stCondLst>
                                    <p:cond delay="1000"/>
                                  </p:stCondLst>
                                  <p:childTnLst>
                                    <p:set>
                                      <p:cBhvr>
                                        <p:cTn id="23" dur="1" fill="hold">
                                          <p:stCondLst>
                                            <p:cond delay="0"/>
                                          </p:stCondLst>
                                        </p:cTn>
                                        <p:tgtEl>
                                          <p:spTgt spid="42"/>
                                        </p:tgtEl>
                                        <p:attrNameLst>
                                          <p:attrName>style.visibility</p:attrName>
                                        </p:attrNameLst>
                                      </p:cBhvr>
                                      <p:to>
                                        <p:strVal val="visible"/>
                                      </p:to>
                                    </p:set>
                                    <p:animEffect transition="in" filter="wipe(right)">
                                      <p:cBhvr>
                                        <p:cTn id="24" dur="500"/>
                                        <p:tgtEl>
                                          <p:spTgt spid="42"/>
                                        </p:tgtEl>
                                      </p:cBhvr>
                                    </p:animEffect>
                                  </p:childTnLst>
                                </p:cTn>
                              </p:par>
                              <p:par>
                                <p:cTn id="25" presetID="22" presetClass="entr" presetSubtype="8" fill="hold" nodeType="withEffect">
                                  <p:stCondLst>
                                    <p:cond delay="100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par>
                                <p:cTn id="28" presetID="12" presetClass="entr" presetSubtype="1" fill="hold" grpId="0" nodeType="withEffect">
                                  <p:stCondLst>
                                    <p:cond delay="1000"/>
                                  </p:stCondLst>
                                  <p:childTnLst>
                                    <p:set>
                                      <p:cBhvr>
                                        <p:cTn id="29" dur="1" fill="hold">
                                          <p:stCondLst>
                                            <p:cond delay="0"/>
                                          </p:stCondLst>
                                        </p:cTn>
                                        <p:tgtEl>
                                          <p:spTgt spid="51"/>
                                        </p:tgtEl>
                                        <p:attrNameLst>
                                          <p:attrName>style.visibility</p:attrName>
                                        </p:attrNameLst>
                                      </p:cBhvr>
                                      <p:to>
                                        <p:strVal val="visible"/>
                                      </p:to>
                                    </p:set>
                                    <p:animEffect transition="in" filter="slide(fromTop)">
                                      <p:cBhvr>
                                        <p:cTn id="30" dur="500"/>
                                        <p:tgtEl>
                                          <p:spTgt spid="51"/>
                                        </p:tgtEl>
                                      </p:cBhvr>
                                    </p:animEffect>
                                  </p:childTnLst>
                                </p:cTn>
                              </p:par>
                              <p:par>
                                <p:cTn id="31" presetID="12" presetClass="entr" presetSubtype="1" fill="hold" grpId="0" nodeType="withEffect">
                                  <p:stCondLst>
                                    <p:cond delay="1000"/>
                                  </p:stCondLst>
                                  <p:childTnLst>
                                    <p:set>
                                      <p:cBhvr>
                                        <p:cTn id="32" dur="1" fill="hold">
                                          <p:stCondLst>
                                            <p:cond delay="0"/>
                                          </p:stCondLst>
                                        </p:cTn>
                                        <p:tgtEl>
                                          <p:spTgt spid="52"/>
                                        </p:tgtEl>
                                        <p:attrNameLst>
                                          <p:attrName>style.visibility</p:attrName>
                                        </p:attrNameLst>
                                      </p:cBhvr>
                                      <p:to>
                                        <p:strVal val="visible"/>
                                      </p:to>
                                    </p:set>
                                    <p:animEffect transition="in" filter="slide(fromTop)">
                                      <p:cBhvr>
                                        <p:cTn id="33" dur="6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3635375"/>
            <a:ext cx="12192000" cy="27432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a:xfrm>
            <a:off x="558800" y="290513"/>
            <a:ext cx="2109788" cy="677862"/>
          </a:xfrm>
          <a:solidFill>
            <a:schemeClr val="accent6">
              <a:lumMod val="75000"/>
            </a:schemeClr>
          </a:solidFill>
        </p:spPr>
        <p:txBody>
          <a:bodyPr/>
          <a:lstStyle/>
          <a:p>
            <a:pPr>
              <a:defRPr/>
            </a:pPr>
            <a:r>
              <a:rPr lang="zh-CN" altLang="en-US" sz="3200" dirty="0" smtClean="0">
                <a:solidFill>
                  <a:schemeClr val="bg1"/>
                </a:solidFill>
                <a:latin typeface="微软雅黑" pitchFamily="34" charset="-122"/>
                <a:ea typeface="微软雅黑" pitchFamily="34" charset="-122"/>
              </a:rPr>
              <a:t>课堂互动</a:t>
            </a:r>
            <a:endParaRPr lang="zh-CN" altLang="en-US" sz="3200" dirty="0">
              <a:solidFill>
                <a:schemeClr val="bg1"/>
              </a:solidFill>
            </a:endParaRPr>
          </a:p>
        </p:txBody>
      </p:sp>
      <p:sp>
        <p:nvSpPr>
          <p:cNvPr id="3" name="内容占位符 2"/>
          <p:cNvSpPr>
            <a:spLocks noGrp="1"/>
          </p:cNvSpPr>
          <p:nvPr>
            <p:ph idx="1"/>
          </p:nvPr>
        </p:nvSpPr>
        <p:spPr>
          <a:xfrm>
            <a:off x="569913" y="1255713"/>
            <a:ext cx="9853612" cy="541337"/>
          </a:xfrm>
        </p:spPr>
        <p:txBody>
          <a:bodyPr/>
          <a:lstStyle/>
          <a:p>
            <a:pPr>
              <a:buFont typeface="Wingdings" pitchFamily="2" charset="2"/>
              <a:buChar char="u"/>
            </a:pPr>
            <a:r>
              <a:rPr lang="zh-CN" altLang="en-US" sz="2000" smtClean="0">
                <a:latin typeface="微软雅黑" pitchFamily="34" charset="-122"/>
                <a:ea typeface="微软雅黑" pitchFamily="34" charset="-122"/>
              </a:rPr>
              <a:t>讨论：你是哪一种性格倾向</a:t>
            </a:r>
            <a:endParaRPr lang="en-US" altLang="zh-CN" sz="2000" smtClean="0">
              <a:latin typeface="微软雅黑" pitchFamily="34" charset="-122"/>
              <a:ea typeface="微软雅黑" pitchFamily="34" charset="-122"/>
            </a:endParaRPr>
          </a:p>
        </p:txBody>
      </p:sp>
      <p:pic>
        <p:nvPicPr>
          <p:cNvPr id="71682" name="Picture 2"/>
          <p:cNvPicPr>
            <a:picLocks noChangeAspect="1" noChangeArrowheads="1"/>
          </p:cNvPicPr>
          <p:nvPr/>
        </p:nvPicPr>
        <p:blipFill>
          <a:blip r:embed="rId2"/>
          <a:srcRect r="14401" b="18523"/>
          <a:stretch>
            <a:fillRect/>
          </a:stretch>
        </p:blipFill>
        <p:spPr bwMode="auto">
          <a:xfrm>
            <a:off x="4110038" y="3908425"/>
            <a:ext cx="3549650" cy="2255838"/>
          </a:xfrm>
          <a:prstGeom prst="rect">
            <a:avLst/>
          </a:prstGeom>
          <a:noFill/>
          <a:ln w="9525">
            <a:noFill/>
            <a:miter lim="800000"/>
            <a:headEnd/>
            <a:tailEnd/>
          </a:ln>
        </p:spPr>
      </p:pic>
      <p:pic>
        <p:nvPicPr>
          <p:cNvPr id="71684" name="Picture 4"/>
          <p:cNvPicPr>
            <a:picLocks noChangeAspect="1" noChangeArrowheads="1"/>
          </p:cNvPicPr>
          <p:nvPr/>
        </p:nvPicPr>
        <p:blipFill>
          <a:blip r:embed="rId3"/>
          <a:srcRect l="6895" r="5614"/>
          <a:stretch>
            <a:fillRect/>
          </a:stretch>
        </p:blipFill>
        <p:spPr bwMode="auto">
          <a:xfrm>
            <a:off x="8035925" y="3922713"/>
            <a:ext cx="3452813" cy="2241550"/>
          </a:xfrm>
          <a:prstGeom prst="rect">
            <a:avLst/>
          </a:prstGeom>
          <a:noFill/>
          <a:ln w="9525">
            <a:noFill/>
            <a:miter lim="800000"/>
            <a:headEnd/>
            <a:tailEnd/>
          </a:ln>
        </p:spPr>
      </p:pic>
      <p:sp>
        <p:nvSpPr>
          <p:cNvPr id="7" name="矩形 6"/>
          <p:cNvSpPr/>
          <p:nvPr/>
        </p:nvSpPr>
        <p:spPr>
          <a:xfrm>
            <a:off x="3856038" y="2168525"/>
            <a:ext cx="3082925" cy="369888"/>
          </a:xfrm>
          <a:prstGeom prst="rect">
            <a:avLst/>
          </a:prstGeom>
          <a:solidFill>
            <a:schemeClr val="accent6">
              <a:lumMod val="75000"/>
            </a:schemeClr>
          </a:solidFill>
        </p:spPr>
        <p:txBody>
          <a:bodyPr wrap="none">
            <a:spAutoFit/>
          </a:bodyPr>
          <a:lstStyle/>
          <a:p>
            <a:pPr>
              <a:defRPr/>
            </a:pPr>
            <a:r>
              <a:rPr lang="zh-CN" altLang="en-US" b="1" dirty="0">
                <a:ea typeface="微软雅黑" pitchFamily="34" charset="-122"/>
              </a:rPr>
              <a:t>误解</a:t>
            </a:r>
            <a:r>
              <a:rPr lang="en-US" altLang="zh-CN" b="1" dirty="0">
                <a:ea typeface="微软雅黑" pitchFamily="34" charset="-122"/>
              </a:rPr>
              <a:t>2</a:t>
            </a:r>
            <a:r>
              <a:rPr lang="zh-CN" altLang="en-US" b="1" dirty="0">
                <a:ea typeface="微软雅黑" pitchFamily="34" charset="-122"/>
              </a:rPr>
              <a:t>：内向者总是想要独处</a:t>
            </a:r>
            <a:endParaRPr lang="zh-CN" altLang="en-US" dirty="0">
              <a:ea typeface="微软雅黑" pitchFamily="34" charset="-122"/>
            </a:endParaRPr>
          </a:p>
        </p:txBody>
      </p:sp>
      <p:sp>
        <p:nvSpPr>
          <p:cNvPr id="8" name="矩形 7"/>
          <p:cNvSpPr/>
          <p:nvPr/>
        </p:nvSpPr>
        <p:spPr>
          <a:xfrm>
            <a:off x="3825875" y="3081070"/>
            <a:ext cx="5121275" cy="369887"/>
          </a:xfrm>
          <a:prstGeom prst="rect">
            <a:avLst/>
          </a:prstGeom>
          <a:solidFill>
            <a:schemeClr val="accent6">
              <a:lumMod val="75000"/>
            </a:schemeClr>
          </a:solidFill>
        </p:spPr>
        <p:txBody>
          <a:bodyPr wrap="none">
            <a:spAutoFit/>
          </a:bodyPr>
          <a:lstStyle/>
          <a:p>
            <a:pPr>
              <a:defRPr/>
            </a:pPr>
            <a:r>
              <a:rPr lang="zh-CN" altLang="en-US" b="1" dirty="0">
                <a:ea typeface="微软雅黑" pitchFamily="34" charset="-122"/>
              </a:rPr>
              <a:t>误解 </a:t>
            </a:r>
            <a:r>
              <a:rPr lang="en-US" altLang="zh-CN" b="1" dirty="0">
                <a:ea typeface="微软雅黑" pitchFamily="34" charset="-122"/>
              </a:rPr>
              <a:t>4</a:t>
            </a:r>
            <a:r>
              <a:rPr lang="zh-CN" altLang="en-US" b="1" dirty="0">
                <a:ea typeface="微软雅黑" pitchFamily="34" charset="-122"/>
              </a:rPr>
              <a:t>：内向者可以通过“自我修复”变得外向</a:t>
            </a:r>
            <a:endParaRPr lang="zh-CN" altLang="en-US" dirty="0">
              <a:ea typeface="微软雅黑" pitchFamily="34" charset="-122"/>
            </a:endParaRPr>
          </a:p>
        </p:txBody>
      </p:sp>
      <p:pic>
        <p:nvPicPr>
          <p:cNvPr id="71685" name="Picture 5"/>
          <p:cNvPicPr>
            <a:picLocks noChangeAspect="1" noChangeArrowheads="1"/>
          </p:cNvPicPr>
          <p:nvPr/>
        </p:nvPicPr>
        <p:blipFill>
          <a:blip r:embed="rId4"/>
          <a:srcRect l="7118" r="9966"/>
          <a:stretch>
            <a:fillRect/>
          </a:stretch>
        </p:blipFill>
        <p:spPr bwMode="auto">
          <a:xfrm>
            <a:off x="581025" y="3886200"/>
            <a:ext cx="3248025" cy="2235200"/>
          </a:xfrm>
          <a:prstGeom prst="rect">
            <a:avLst/>
          </a:prstGeom>
          <a:noFill/>
          <a:ln w="9525">
            <a:noFill/>
            <a:miter lim="800000"/>
            <a:headEnd/>
            <a:tailEnd/>
          </a:ln>
        </p:spPr>
      </p:pic>
      <p:cxnSp>
        <p:nvCxnSpPr>
          <p:cNvPr id="10" name="直接连接符 9"/>
          <p:cNvCxnSpPr/>
          <p:nvPr/>
        </p:nvCxnSpPr>
        <p:spPr>
          <a:xfrm flipV="1">
            <a:off x="0" y="1076325"/>
            <a:ext cx="6896100" cy="9525"/>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854450" y="1695450"/>
            <a:ext cx="2935288" cy="369888"/>
          </a:xfrm>
          <a:prstGeom prst="rect">
            <a:avLst/>
          </a:prstGeom>
          <a:solidFill>
            <a:schemeClr val="accent6">
              <a:lumMod val="75000"/>
            </a:schemeClr>
          </a:solidFill>
        </p:spPr>
        <p:txBody>
          <a:bodyPr wrap="none">
            <a:spAutoFit/>
          </a:bodyPr>
          <a:lstStyle/>
          <a:p>
            <a:pPr>
              <a:defRPr/>
            </a:pPr>
            <a:r>
              <a:rPr lang="zh-CN" altLang="en-US" b="1" dirty="0">
                <a:latin typeface="微软雅黑" pitchFamily="34" charset="-122"/>
                <a:ea typeface="微软雅黑" pitchFamily="34" charset="-122"/>
              </a:rPr>
              <a:t>误解</a:t>
            </a:r>
            <a:r>
              <a:rPr lang="en-US" altLang="zh-CN" b="1" dirty="0">
                <a:latin typeface="微软雅黑" pitchFamily="34" charset="-122"/>
                <a:ea typeface="微软雅黑" pitchFamily="34" charset="-122"/>
              </a:rPr>
              <a:t>1</a:t>
            </a:r>
            <a:r>
              <a:rPr lang="zh-CN" altLang="en-US" b="1" dirty="0">
                <a:latin typeface="微软雅黑" pitchFamily="34" charset="-122"/>
                <a:ea typeface="微软雅黑" pitchFamily="34" charset="-122"/>
              </a:rPr>
              <a:t>： 内向者不喜欢说话</a:t>
            </a:r>
            <a:endParaRPr lang="en-US" altLang="zh-CN" b="1" dirty="0">
              <a:latin typeface="微软雅黑" pitchFamily="34" charset="-122"/>
              <a:ea typeface="微软雅黑" pitchFamily="34" charset="-122"/>
            </a:endParaRPr>
          </a:p>
        </p:txBody>
      </p:sp>
      <p:sp>
        <p:nvSpPr>
          <p:cNvPr id="12" name="矩形 11"/>
          <p:cNvSpPr/>
          <p:nvPr/>
        </p:nvSpPr>
        <p:spPr>
          <a:xfrm>
            <a:off x="3847450" y="2631330"/>
            <a:ext cx="2473325" cy="368300"/>
          </a:xfrm>
          <a:prstGeom prst="rect">
            <a:avLst/>
          </a:prstGeom>
          <a:solidFill>
            <a:schemeClr val="accent6">
              <a:lumMod val="75000"/>
            </a:schemeClr>
          </a:solidFill>
        </p:spPr>
        <p:txBody>
          <a:bodyPr wrap="none">
            <a:spAutoFit/>
          </a:bodyPr>
          <a:lstStyle/>
          <a:p>
            <a:pPr>
              <a:defRPr/>
            </a:pPr>
            <a:r>
              <a:rPr lang="zh-CN" altLang="en-US" b="1" dirty="0">
                <a:latin typeface="微软雅黑" pitchFamily="34" charset="-122"/>
                <a:ea typeface="微软雅黑" pitchFamily="34" charset="-122"/>
              </a:rPr>
              <a:t>误解</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 内向者不合群</a:t>
            </a:r>
          </a:p>
        </p:txBody>
      </p:sp>
      <p:sp>
        <p:nvSpPr>
          <p:cNvPr id="14" name="矩形 13"/>
          <p:cNvSpPr>
            <a:spLocks noChangeArrowheads="1"/>
          </p:cNvSpPr>
          <p:nvPr/>
        </p:nvSpPr>
        <p:spPr bwMode="auto">
          <a:xfrm>
            <a:off x="565150" y="1722438"/>
            <a:ext cx="3211513" cy="369887"/>
          </a:xfrm>
          <a:prstGeom prst="rect">
            <a:avLst/>
          </a:prstGeom>
          <a:noFill/>
          <a:ln w="9525">
            <a:noFill/>
            <a:miter lim="800000"/>
            <a:headEnd/>
            <a:tailEnd/>
          </a:ln>
        </p:spPr>
        <p:txBody>
          <a:bodyPr wrap="none">
            <a:spAutoFit/>
          </a:bodyPr>
          <a:lstStyle/>
          <a:p>
            <a:pPr marL="228600" indent="-228600" eaLnBrk="0" hangingPunct="0">
              <a:lnSpc>
                <a:spcPct val="90000"/>
              </a:lnSpc>
              <a:spcBef>
                <a:spcPts val="1000"/>
              </a:spcBef>
              <a:buFont typeface="Wingdings" pitchFamily="2" charset="2"/>
              <a:buChar char="u"/>
            </a:pPr>
            <a:r>
              <a:rPr lang="zh-CN" altLang="en-US" sz="2000">
                <a:latin typeface="微软雅黑" pitchFamily="34" charset="-122"/>
                <a:ea typeface="等线"/>
                <a:cs typeface="等线"/>
              </a:rPr>
              <a:t>对于内向性格的</a:t>
            </a:r>
            <a:r>
              <a:rPr lang="en-US" altLang="zh-CN" sz="2000">
                <a:latin typeface="微软雅黑" pitchFamily="34" charset="-122"/>
                <a:ea typeface="等线"/>
                <a:cs typeface="等线"/>
              </a:rPr>
              <a:t>N</a:t>
            </a:r>
            <a:r>
              <a:rPr lang="zh-CN" altLang="en-US" sz="2000">
                <a:latin typeface="微软雅黑" pitchFamily="34" charset="-122"/>
                <a:ea typeface="等线"/>
                <a:cs typeface="等线"/>
              </a:rPr>
              <a:t>个误解</a:t>
            </a:r>
            <a:endParaRPr lang="en-US" altLang="zh-CN" sz="2000">
              <a:latin typeface="微软雅黑" pitchFamily="34" charset="-122"/>
              <a:ea typeface="等线"/>
              <a:cs typeface="等线"/>
            </a:endParaRPr>
          </a:p>
        </p:txBody>
      </p:sp>
      <p:sp>
        <p:nvSpPr>
          <p:cNvPr id="16" name="直角三角形 15"/>
          <p:cNvSpPr/>
          <p:nvPr/>
        </p:nvSpPr>
        <p:spPr>
          <a:xfrm>
            <a:off x="11198225" y="0"/>
            <a:ext cx="993775" cy="882650"/>
          </a:xfrm>
          <a:prstGeom prst="r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5" name="图片 13" descr="logo带字横板.png"/>
          <p:cNvPicPr>
            <a:picLocks noChangeAspect="1"/>
          </p:cNvPicPr>
          <p:nvPr/>
        </p:nvPicPr>
        <p:blipFill>
          <a:blip r:embed="rId5"/>
          <a:stretch>
            <a:fillRect/>
          </a:stretch>
        </p:blipFill>
        <p:spPr>
          <a:xfrm>
            <a:off x="9317218" y="0"/>
            <a:ext cx="2699792" cy="625820"/>
          </a:xfrm>
          <a:prstGeom prst="rect">
            <a:avLst/>
          </a:prstGeom>
          <a:noFill/>
          <a:ln w="9525">
            <a:noFill/>
          </a:ln>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24" name="直接连接符 23"/>
          <p:cNvCxnSpPr/>
          <p:nvPr/>
        </p:nvCxnSpPr>
        <p:spPr>
          <a:xfrm>
            <a:off x="0" y="660400"/>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46083" name="Freeform 6"/>
          <p:cNvSpPr>
            <a:spLocks noChangeAspect="1" noEditPoints="1"/>
          </p:cNvSpPr>
          <p:nvPr/>
        </p:nvSpPr>
        <p:spPr bwMode="auto">
          <a:xfrm>
            <a:off x="11012488" y="120650"/>
            <a:ext cx="314325" cy="504825"/>
          </a:xfrm>
          <a:custGeom>
            <a:avLst/>
            <a:gdLst>
              <a:gd name="T0" fmla="*/ 2147483647 w 138"/>
              <a:gd name="T1" fmla="*/ 2147483647 h 221"/>
              <a:gd name="T2" fmla="*/ 2147483647 w 138"/>
              <a:gd name="T3" fmla="*/ 2147483647 h 221"/>
              <a:gd name="T4" fmla="*/ 2147483647 w 138"/>
              <a:gd name="T5" fmla="*/ 2147483647 h 221"/>
              <a:gd name="T6" fmla="*/ 2147483647 w 138"/>
              <a:gd name="T7" fmla="*/ 2147483647 h 221"/>
              <a:gd name="T8" fmla="*/ 2147483647 w 138"/>
              <a:gd name="T9" fmla="*/ 2147483647 h 221"/>
              <a:gd name="T10" fmla="*/ 2147483647 w 138"/>
              <a:gd name="T11" fmla="*/ 2147483647 h 221"/>
              <a:gd name="T12" fmla="*/ 2147483647 w 138"/>
              <a:gd name="T13" fmla="*/ 2147483647 h 221"/>
              <a:gd name="T14" fmla="*/ 2147483647 w 138"/>
              <a:gd name="T15" fmla="*/ 2147483647 h 221"/>
              <a:gd name="T16" fmla="*/ 2147483647 w 138"/>
              <a:gd name="T17" fmla="*/ 2147483647 h 221"/>
              <a:gd name="T18" fmla="*/ 2147483647 w 138"/>
              <a:gd name="T19" fmla="*/ 2147483647 h 221"/>
              <a:gd name="T20" fmla="*/ 2147483647 w 138"/>
              <a:gd name="T21" fmla="*/ 2147483647 h 221"/>
              <a:gd name="T22" fmla="*/ 2147483647 w 138"/>
              <a:gd name="T23" fmla="*/ 2147483647 h 221"/>
              <a:gd name="T24" fmla="*/ 2147483647 w 138"/>
              <a:gd name="T25" fmla="*/ 2147483647 h 221"/>
              <a:gd name="T26" fmla="*/ 2147483647 w 138"/>
              <a:gd name="T27" fmla="*/ 2147483647 h 221"/>
              <a:gd name="T28" fmla="*/ 2147483647 w 138"/>
              <a:gd name="T29" fmla="*/ 2147483647 h 221"/>
              <a:gd name="T30" fmla="*/ 2147483647 w 138"/>
              <a:gd name="T31" fmla="*/ 2147483647 h 221"/>
              <a:gd name="T32" fmla="*/ 2147483647 w 138"/>
              <a:gd name="T33" fmla="*/ 2147483647 h 221"/>
              <a:gd name="T34" fmla="*/ 2147483647 w 138"/>
              <a:gd name="T35" fmla="*/ 0 h 221"/>
              <a:gd name="T36" fmla="*/ 2147483647 w 138"/>
              <a:gd name="T37" fmla="*/ 2147483647 h 221"/>
              <a:gd name="T38" fmla="*/ 2147483647 w 138"/>
              <a:gd name="T39" fmla="*/ 2147483647 h 221"/>
              <a:gd name="T40" fmla="*/ 2147483647 w 138"/>
              <a:gd name="T41" fmla="*/ 2147483647 h 221"/>
              <a:gd name="T42" fmla="*/ 2147483647 w 138"/>
              <a:gd name="T43" fmla="*/ 2147483647 h 221"/>
              <a:gd name="T44" fmla="*/ 2147483647 w 138"/>
              <a:gd name="T45" fmla="*/ 2147483647 h 221"/>
              <a:gd name="T46" fmla="*/ 2147483647 w 138"/>
              <a:gd name="T47" fmla="*/ 2147483647 h 221"/>
              <a:gd name="T48" fmla="*/ 2147483647 w 138"/>
              <a:gd name="T49" fmla="*/ 2147483647 h 221"/>
              <a:gd name="T50" fmla="*/ 2147483647 w 138"/>
              <a:gd name="T51" fmla="*/ 2147483647 h 221"/>
              <a:gd name="T52" fmla="*/ 2147483647 w 138"/>
              <a:gd name="T53" fmla="*/ 2147483647 h 221"/>
              <a:gd name="T54" fmla="*/ 2147483647 w 138"/>
              <a:gd name="T55" fmla="*/ 2147483647 h 221"/>
              <a:gd name="T56" fmla="*/ 2147483647 w 138"/>
              <a:gd name="T57" fmla="*/ 2147483647 h 221"/>
              <a:gd name="T58" fmla="*/ 2147483647 w 138"/>
              <a:gd name="T59" fmla="*/ 2147483647 h 221"/>
              <a:gd name="T60" fmla="*/ 2147483647 w 138"/>
              <a:gd name="T61" fmla="*/ 2147483647 h 221"/>
              <a:gd name="T62" fmla="*/ 2147483647 w 138"/>
              <a:gd name="T63" fmla="*/ 2147483647 h 221"/>
              <a:gd name="T64" fmla="*/ 2147483647 w 138"/>
              <a:gd name="T65" fmla="*/ 2147483647 h 221"/>
              <a:gd name="T66" fmla="*/ 2147483647 w 138"/>
              <a:gd name="T67" fmla="*/ 2147483647 h 221"/>
              <a:gd name="T68" fmla="*/ 2147483647 w 138"/>
              <a:gd name="T69" fmla="*/ 2147483647 h 221"/>
              <a:gd name="T70" fmla="*/ 2147483647 w 138"/>
              <a:gd name="T71" fmla="*/ 2147483647 h 221"/>
              <a:gd name="T72" fmla="*/ 2147483647 w 138"/>
              <a:gd name="T73" fmla="*/ 2147483647 h 221"/>
              <a:gd name="T74" fmla="*/ 2147483647 w 138"/>
              <a:gd name="T75" fmla="*/ 2147483647 h 221"/>
              <a:gd name="T76" fmla="*/ 2147483647 w 138"/>
              <a:gd name="T77" fmla="*/ 2147483647 h 221"/>
              <a:gd name="T78" fmla="*/ 2147483647 w 138"/>
              <a:gd name="T79" fmla="*/ 2147483647 h 221"/>
              <a:gd name="T80" fmla="*/ 2147483647 w 138"/>
              <a:gd name="T81" fmla="*/ 2147483647 h 221"/>
              <a:gd name="T82" fmla="*/ 2147483647 w 138"/>
              <a:gd name="T83" fmla="*/ 2147483647 h 221"/>
              <a:gd name="T84" fmla="*/ 0 w 138"/>
              <a:gd name="T85" fmla="*/ 2147483647 h 221"/>
              <a:gd name="T86" fmla="*/ 2147483647 w 138"/>
              <a:gd name="T87" fmla="*/ 2147483647 h 221"/>
              <a:gd name="T88" fmla="*/ 2147483647 w 138"/>
              <a:gd name="T89" fmla="*/ 2147483647 h 221"/>
              <a:gd name="T90" fmla="*/ 2147483647 w 138"/>
              <a:gd name="T91" fmla="*/ 2147483647 h 221"/>
              <a:gd name="T92" fmla="*/ 2147483647 w 138"/>
              <a:gd name="T93" fmla="*/ 2147483647 h 221"/>
              <a:gd name="T94" fmla="*/ 2147483647 w 138"/>
              <a:gd name="T95" fmla="*/ 0 h 2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8"/>
              <a:gd name="T145" fmla="*/ 0 h 221"/>
              <a:gd name="T146" fmla="*/ 138 w 138"/>
              <a:gd name="T147" fmla="*/ 221 h 2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8" h="221">
                <a:moveTo>
                  <a:pt x="69" y="32"/>
                </a:moveTo>
                <a:lnTo>
                  <a:pt x="55" y="36"/>
                </a:lnTo>
                <a:lnTo>
                  <a:pt x="42" y="43"/>
                </a:lnTo>
                <a:lnTo>
                  <a:pt x="35" y="55"/>
                </a:lnTo>
                <a:lnTo>
                  <a:pt x="32" y="70"/>
                </a:lnTo>
                <a:lnTo>
                  <a:pt x="35" y="84"/>
                </a:lnTo>
                <a:lnTo>
                  <a:pt x="42" y="96"/>
                </a:lnTo>
                <a:lnTo>
                  <a:pt x="55" y="103"/>
                </a:lnTo>
                <a:lnTo>
                  <a:pt x="69" y="107"/>
                </a:lnTo>
                <a:lnTo>
                  <a:pt x="83" y="103"/>
                </a:lnTo>
                <a:lnTo>
                  <a:pt x="96" y="96"/>
                </a:lnTo>
                <a:lnTo>
                  <a:pt x="104" y="84"/>
                </a:lnTo>
                <a:lnTo>
                  <a:pt x="106" y="70"/>
                </a:lnTo>
                <a:lnTo>
                  <a:pt x="104" y="55"/>
                </a:lnTo>
                <a:lnTo>
                  <a:pt x="96" y="43"/>
                </a:lnTo>
                <a:lnTo>
                  <a:pt x="83" y="36"/>
                </a:lnTo>
                <a:lnTo>
                  <a:pt x="69" y="32"/>
                </a:lnTo>
                <a:close/>
                <a:moveTo>
                  <a:pt x="69" y="0"/>
                </a:moveTo>
                <a:lnTo>
                  <a:pt x="91" y="4"/>
                </a:lnTo>
                <a:lnTo>
                  <a:pt x="110" y="13"/>
                </a:lnTo>
                <a:lnTo>
                  <a:pt x="124" y="28"/>
                </a:lnTo>
                <a:lnTo>
                  <a:pt x="134" y="47"/>
                </a:lnTo>
                <a:lnTo>
                  <a:pt x="138" y="69"/>
                </a:lnTo>
                <a:lnTo>
                  <a:pt x="135" y="89"/>
                </a:lnTo>
                <a:lnTo>
                  <a:pt x="130" y="110"/>
                </a:lnTo>
                <a:lnTo>
                  <a:pt x="123" y="130"/>
                </a:lnTo>
                <a:lnTo>
                  <a:pt x="114" y="150"/>
                </a:lnTo>
                <a:lnTo>
                  <a:pt x="104" y="170"/>
                </a:lnTo>
                <a:lnTo>
                  <a:pt x="93" y="186"/>
                </a:lnTo>
                <a:lnTo>
                  <a:pt x="84" y="200"/>
                </a:lnTo>
                <a:lnTo>
                  <a:pt x="77" y="210"/>
                </a:lnTo>
                <a:lnTo>
                  <a:pt x="70" y="218"/>
                </a:lnTo>
                <a:lnTo>
                  <a:pt x="69" y="221"/>
                </a:lnTo>
                <a:lnTo>
                  <a:pt x="67" y="218"/>
                </a:lnTo>
                <a:lnTo>
                  <a:pt x="62" y="210"/>
                </a:lnTo>
                <a:lnTo>
                  <a:pt x="54" y="200"/>
                </a:lnTo>
                <a:lnTo>
                  <a:pt x="45" y="186"/>
                </a:lnTo>
                <a:lnTo>
                  <a:pt x="35" y="170"/>
                </a:lnTo>
                <a:lnTo>
                  <a:pt x="25" y="150"/>
                </a:lnTo>
                <a:lnTo>
                  <a:pt x="16" y="130"/>
                </a:lnTo>
                <a:lnTo>
                  <a:pt x="8" y="110"/>
                </a:lnTo>
                <a:lnTo>
                  <a:pt x="3" y="89"/>
                </a:lnTo>
                <a:lnTo>
                  <a:pt x="0" y="69"/>
                </a:lnTo>
                <a:lnTo>
                  <a:pt x="4" y="47"/>
                </a:lnTo>
                <a:lnTo>
                  <a:pt x="13" y="28"/>
                </a:lnTo>
                <a:lnTo>
                  <a:pt x="28" y="13"/>
                </a:lnTo>
                <a:lnTo>
                  <a:pt x="48" y="4"/>
                </a:lnTo>
                <a:lnTo>
                  <a:pt x="69" y="0"/>
                </a:lnTo>
                <a:close/>
              </a:path>
            </a:pathLst>
          </a:custGeom>
          <a:solidFill>
            <a:srgbClr val="17324D"/>
          </a:solidFill>
          <a:ln w="0">
            <a:solidFill>
              <a:srgbClr val="17324D"/>
            </a:solidFill>
            <a:prstDash val="solid"/>
            <a:round/>
            <a:headEnd/>
            <a:tailEnd/>
          </a:ln>
        </p:spPr>
        <p:txBody>
          <a:bodyPr/>
          <a:lstStyle/>
          <a:p>
            <a:endParaRPr lang="zh-CN" altLang="en-US"/>
          </a:p>
        </p:txBody>
      </p:sp>
      <p:sp>
        <p:nvSpPr>
          <p:cNvPr id="46084" name="TextBox 4"/>
          <p:cNvSpPr txBox="1">
            <a:spLocks noChangeArrowheads="1"/>
          </p:cNvSpPr>
          <p:nvPr/>
        </p:nvSpPr>
        <p:spPr bwMode="auto">
          <a:xfrm>
            <a:off x="3159125" y="1778000"/>
            <a:ext cx="4818063" cy="457200"/>
          </a:xfrm>
          <a:prstGeom prst="rect">
            <a:avLst/>
          </a:prstGeom>
          <a:noFill/>
          <a:ln w="9525">
            <a:noFill/>
            <a:miter lim="800000"/>
            <a:headEnd/>
            <a:tailEnd/>
          </a:ln>
        </p:spPr>
        <p:txBody>
          <a:bodyPr>
            <a:spAutoFit/>
          </a:bodyPr>
          <a:lstStyle/>
          <a:p>
            <a:r>
              <a:rPr lang="zh-CN" altLang="en-US" sz="2400" b="1" dirty="0">
                <a:ea typeface="微软雅黑" pitchFamily="34" charset="-122"/>
                <a:hlinkClick r:id="rId2" action="ppaction://hlinkfile"/>
              </a:rPr>
              <a:t>视频学习：内向性格的力量</a:t>
            </a:r>
            <a:endParaRPr lang="zh-CN" altLang="en-US" sz="2400" b="1" dirty="0">
              <a:ea typeface="微软雅黑" pitchFamily="34" charset="-122"/>
            </a:endParaRPr>
          </a:p>
        </p:txBody>
      </p:sp>
      <p:pic>
        <p:nvPicPr>
          <p:cNvPr id="3" name="图片 2"/>
          <p:cNvPicPr>
            <a:picLocks noChangeAspect="1"/>
          </p:cNvPicPr>
          <p:nvPr/>
        </p:nvPicPr>
        <p:blipFill>
          <a:blip r:embed="rId3"/>
          <a:srcRect t="16389" b="7608"/>
          <a:stretch>
            <a:fillRect/>
          </a:stretch>
        </p:blipFill>
        <p:spPr bwMode="auto">
          <a:xfrm>
            <a:off x="460375" y="3025775"/>
            <a:ext cx="9623425" cy="3119438"/>
          </a:xfrm>
          <a:prstGeom prst="rect">
            <a:avLst/>
          </a:prstGeom>
          <a:noFill/>
          <a:ln w="9525">
            <a:noFill/>
            <a:miter lim="800000"/>
            <a:headEnd/>
            <a:tailEnd/>
          </a:ln>
        </p:spPr>
      </p:pic>
      <p:sp>
        <p:nvSpPr>
          <p:cNvPr id="5" name="矩形 4"/>
          <p:cNvSpPr>
            <a:spLocks noChangeArrowheads="1"/>
          </p:cNvSpPr>
          <p:nvPr/>
        </p:nvSpPr>
        <p:spPr bwMode="auto">
          <a:xfrm>
            <a:off x="10404475" y="2971800"/>
            <a:ext cx="1362075" cy="3119438"/>
          </a:xfrm>
          <a:prstGeom prst="rect">
            <a:avLst/>
          </a:prstGeom>
          <a:solidFill>
            <a:srgbClr val="E5B350"/>
          </a:solidFill>
          <a:ln w="12700" algn="ctr">
            <a:noFill/>
            <a:miter lim="800000"/>
            <a:headEnd/>
            <a:tailEnd/>
          </a:ln>
        </p:spPr>
        <p:txBody>
          <a:bodyPr anchor="ctr"/>
          <a:lstStyle/>
          <a:p>
            <a:pPr algn="ctr" fontAlgn="auto">
              <a:spcBef>
                <a:spcPts val="0"/>
              </a:spcBef>
              <a:spcAft>
                <a:spcPts val="0"/>
              </a:spcAft>
              <a:defRPr/>
            </a:pPr>
            <a:endParaRPr lang="zh-CN" altLang="en-US">
              <a:solidFill>
                <a:prstClr val="white"/>
              </a:solidFill>
              <a:latin typeface="Calibri" panose="020F0502020204030204"/>
              <a:ea typeface="宋体" panose="02010600030101010101" pitchFamily="2" charset="-122"/>
            </a:endParaRPr>
          </a:p>
        </p:txBody>
      </p:sp>
      <p:pic>
        <p:nvPicPr>
          <p:cNvPr id="7"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10"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900"/>
                                        <p:tgtEl>
                                          <p:spTgt spid="3"/>
                                        </p:tgtEl>
                                      </p:cBhvr>
                                    </p:animEffect>
                                  </p:childTnLst>
                                </p:cTn>
                              </p:par>
                              <p:par>
                                <p:cTn id="11" presetID="35" presetClass="path" presetSubtype="0" accel="100000" fill="hold" nodeType="withEffect">
                                  <p:stCondLst>
                                    <p:cond delay="0"/>
                                  </p:stCondLst>
                                  <p:childTnLst>
                                    <p:animMotion origin="layout" path="M -1.875E-6 -4.07407E-6 L -0.27435 -4.07407E-6 " pathEditMode="relative" rAng="0" ptsTypes="AA">
                                      <p:cBhvr>
                                        <p:cTn id="12" dur="1000" spd="-100000" fill="hold"/>
                                        <p:tgtEl>
                                          <p:spTgt spid="3"/>
                                        </p:tgtEl>
                                        <p:attrNameLst>
                                          <p:attrName>ppt_x</p:attrName>
                                          <p:attrName>ppt_y</p:attrName>
                                        </p:attrNameLst>
                                      </p:cBhvr>
                                      <p:rCtr x="-13724" y="0"/>
                                    </p:animMotion>
                                  </p:childTnLst>
                                </p:cTn>
                              </p:par>
                              <p:par>
                                <p:cTn id="13" presetID="6" presetClass="emph" presetSubtype="0" autoRev="1" fill="hold" nodeType="withEffect">
                                  <p:stCondLst>
                                    <p:cond delay="0"/>
                                  </p:stCondLst>
                                  <p:childTnLst>
                                    <p:animScale>
                                      <p:cBhvr>
                                        <p:cTn id="14" dur="500" fill="hold"/>
                                        <p:tgtEl>
                                          <p:spTgt spid="3"/>
                                        </p:tgtEl>
                                      </p:cBhvr>
                                      <p:by x="120000" y="120000"/>
                                    </p:animScale>
                                  </p:childTnLst>
                                </p:cTn>
                              </p:par>
                              <p:par>
                                <p:cTn id="15" presetID="10"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900"/>
                                        <p:tgtEl>
                                          <p:spTgt spid="5"/>
                                        </p:tgtEl>
                                      </p:cBhvr>
                                    </p:animEffect>
                                  </p:childTnLst>
                                </p:cTn>
                              </p:par>
                              <p:par>
                                <p:cTn id="18" presetID="35" presetClass="path" presetSubtype="0" accel="100000" fill="hold" grpId="1" nodeType="withEffect">
                                  <p:stCondLst>
                                    <p:cond delay="0"/>
                                  </p:stCondLst>
                                  <p:childTnLst>
                                    <p:animMotion origin="layout" path="M -2.08333E-7 -4.07407E-6 L 0.27044 -4.07407E-6 " pathEditMode="relative" rAng="0" ptsTypes="AA">
                                      <p:cBhvr>
                                        <p:cTn id="19" dur="1000" spd="-100000" fill="hold"/>
                                        <p:tgtEl>
                                          <p:spTgt spid="5"/>
                                        </p:tgtEl>
                                        <p:attrNameLst>
                                          <p:attrName>ppt_x</p:attrName>
                                          <p:attrName>ppt_y</p:attrName>
                                        </p:attrNameLst>
                                      </p:cBhvr>
                                      <p:rCtr x="13516" y="0"/>
                                    </p:animMotion>
                                  </p:childTnLst>
                                </p:cTn>
                              </p:par>
                              <p:par>
                                <p:cTn id="20" presetID="6" presetClass="emph" presetSubtype="0" autoRev="1" fill="hold" grpId="2" nodeType="withEffect">
                                  <p:stCondLst>
                                    <p:cond delay="0"/>
                                  </p:stCondLst>
                                  <p:childTnLst>
                                    <p:animScale>
                                      <p:cBhvr>
                                        <p:cTn id="21" dur="5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48" name="组合 47"/>
          <p:cNvGrpSpPr>
            <a:grpSpLocks/>
          </p:cNvGrpSpPr>
          <p:nvPr/>
        </p:nvGrpSpPr>
        <p:grpSpPr bwMode="auto">
          <a:xfrm>
            <a:off x="917575" y="1112838"/>
            <a:ext cx="5000625" cy="2524125"/>
            <a:chOff x="917416" y="1113264"/>
            <a:chExt cx="5000624" cy="2524125"/>
          </a:xfrm>
        </p:grpSpPr>
        <p:sp>
          <p:nvSpPr>
            <p:cNvPr id="47125" name="椭圆 93"/>
            <p:cNvSpPr>
              <a:spLocks noChangeArrowheads="1"/>
            </p:cNvSpPr>
            <p:nvPr/>
          </p:nvSpPr>
          <p:spPr bwMode="auto">
            <a:xfrm>
              <a:off x="4182201" y="1113264"/>
              <a:ext cx="1735839" cy="1734881"/>
            </a:xfrm>
            <a:prstGeom prst="ellipse">
              <a:avLst/>
            </a:prstGeom>
            <a:solidFill>
              <a:srgbClr val="255769"/>
            </a:solidFill>
            <a:ln w="133350">
              <a:solidFill>
                <a:schemeClr val="bg2"/>
              </a:solidFill>
              <a:round/>
              <a:headEnd/>
              <a:tailEnd/>
            </a:ln>
          </p:spPr>
          <p:txBody>
            <a:bodyPr lIns="90170" tIns="46990" rIns="90170" bIns="46990" anchor="ctr"/>
            <a:lstStyle/>
            <a:p>
              <a:pPr algn="ctr">
                <a:buFont typeface="Arial" charset="0"/>
                <a:buNone/>
              </a:pPr>
              <a:endParaRPr lang="zh-CN" altLang="zh-CN">
                <a:solidFill>
                  <a:srgbClr val="FFFFFF"/>
                </a:solidFill>
                <a:latin typeface="宋体" charset="-122"/>
                <a:ea typeface="等线"/>
                <a:cs typeface="等线"/>
                <a:sym typeface="宋体" charset="-122"/>
              </a:endParaRPr>
            </a:p>
          </p:txBody>
        </p:sp>
        <p:sp>
          <p:nvSpPr>
            <p:cNvPr id="47126" name="文本框 96"/>
            <p:cNvSpPr>
              <a:spLocks noChangeArrowheads="1"/>
            </p:cNvSpPr>
            <p:nvPr/>
          </p:nvSpPr>
          <p:spPr bwMode="auto">
            <a:xfrm>
              <a:off x="4373234" y="1478703"/>
              <a:ext cx="1338828" cy="1015663"/>
            </a:xfrm>
            <a:prstGeom prst="rect">
              <a:avLst/>
            </a:prstGeom>
            <a:noFill/>
            <a:ln w="9525">
              <a:noFill/>
              <a:bevel/>
              <a:headEnd/>
              <a:tailEnd/>
            </a:ln>
          </p:spPr>
          <p:txBody>
            <a:bodyPr wrap="none">
              <a:spAutoFit/>
            </a:bodyPr>
            <a:lstStyle/>
            <a:p>
              <a:pPr>
                <a:buFont typeface="Arial" charset="0"/>
                <a:buNone/>
              </a:pPr>
              <a:r>
                <a:rPr lang="zh-CN" altLang="en-US" sz="2900" b="1">
                  <a:solidFill>
                    <a:srgbClr val="E7E6E6"/>
                  </a:solidFill>
                  <a:latin typeface="Poor Richard"/>
                  <a:ea typeface="微软雅黑" pitchFamily="34" charset="-122"/>
                  <a:sym typeface="Poor Richard"/>
                </a:rPr>
                <a:t>从起源</a:t>
              </a:r>
              <a:endParaRPr lang="en-US" altLang="zh-CN" sz="2900" b="1">
                <a:solidFill>
                  <a:srgbClr val="E7E6E6"/>
                </a:solidFill>
                <a:latin typeface="Poor Richard"/>
                <a:ea typeface="微软雅黑" pitchFamily="34" charset="-122"/>
                <a:sym typeface="Poor Richard"/>
              </a:endParaRPr>
            </a:p>
            <a:p>
              <a:pPr>
                <a:buFont typeface="Arial" charset="0"/>
                <a:buNone/>
              </a:pPr>
              <a:r>
                <a:rPr lang="zh-CN" altLang="en-US" sz="2900" b="1">
                  <a:solidFill>
                    <a:srgbClr val="E7E6E6"/>
                  </a:solidFill>
                  <a:latin typeface="Poor Richard"/>
                  <a:ea typeface="微软雅黑" pitchFamily="34" charset="-122"/>
                  <a:sym typeface="Poor Richard"/>
                </a:rPr>
                <a:t>上看</a:t>
              </a:r>
            </a:p>
          </p:txBody>
        </p:sp>
        <p:grpSp>
          <p:nvGrpSpPr>
            <p:cNvPr id="47127" name="Group 10"/>
            <p:cNvGrpSpPr>
              <a:grpSpLocks/>
            </p:cNvGrpSpPr>
            <p:nvPr/>
          </p:nvGrpSpPr>
          <p:grpSpPr bwMode="auto">
            <a:xfrm>
              <a:off x="3496435" y="2343301"/>
              <a:ext cx="1087828" cy="1294088"/>
              <a:chOff x="0" y="0"/>
              <a:chExt cx="879529" cy="1786350"/>
            </a:xfrm>
          </p:grpSpPr>
          <p:sp>
            <p:nvSpPr>
              <p:cNvPr id="47129" name="任意多边形 98"/>
              <p:cNvSpPr>
                <a:spLocks/>
              </p:cNvSpPr>
              <p:nvPr/>
            </p:nvSpPr>
            <p:spPr bwMode="auto">
              <a:xfrm flipV="1">
                <a:off x="31133" y="50698"/>
                <a:ext cx="848396" cy="910108"/>
              </a:xfrm>
              <a:custGeom>
                <a:avLst/>
                <a:gdLst>
                  <a:gd name="T0" fmla="*/ 1259369 w 807522"/>
                  <a:gd name="T1" fmla="*/ 645583 h 950026"/>
                  <a:gd name="T2" fmla="*/ 611165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969696"/>
                </a:solidFill>
                <a:prstDash val="sysDot"/>
                <a:miter lim="800000"/>
                <a:headEnd type="oval" w="med" len="med"/>
                <a:tailEnd type="triangle" w="lg" len="med"/>
              </a:ln>
            </p:spPr>
            <p:txBody>
              <a:bodyPr lIns="90170" tIns="46990" rIns="90170" bIns="46990" anchor="ctr"/>
              <a:lstStyle/>
              <a:p>
                <a:endParaRPr lang="zh-CN" altLang="en-US"/>
              </a:p>
            </p:txBody>
          </p:sp>
          <p:sp>
            <p:nvSpPr>
              <p:cNvPr id="47130" name="直接连接符 99"/>
              <p:cNvSpPr>
                <a:spLocks noChangeShapeType="1"/>
              </p:cNvSpPr>
              <p:nvPr/>
            </p:nvSpPr>
            <p:spPr bwMode="auto">
              <a:xfrm>
                <a:off x="0" y="0"/>
                <a:ext cx="1" cy="1786350"/>
              </a:xfrm>
              <a:prstGeom prst="line">
                <a:avLst/>
              </a:prstGeom>
              <a:noFill/>
              <a:ln w="25400">
                <a:solidFill>
                  <a:srgbClr val="C0C0C0"/>
                </a:solidFill>
                <a:round/>
                <a:headEnd type="oval" w="sm" len="sm"/>
                <a:tailEnd type="oval" w="sm" len="sm"/>
              </a:ln>
            </p:spPr>
            <p:txBody>
              <a:bodyPr/>
              <a:lstStyle/>
              <a:p>
                <a:endParaRPr lang="zh-CN" altLang="en-US"/>
              </a:p>
            </p:txBody>
          </p:sp>
        </p:grpSp>
        <p:sp>
          <p:nvSpPr>
            <p:cNvPr id="47128" name="文本框 109"/>
            <p:cNvSpPr>
              <a:spLocks noChangeArrowheads="1"/>
            </p:cNvSpPr>
            <p:nvPr/>
          </p:nvSpPr>
          <p:spPr bwMode="auto">
            <a:xfrm>
              <a:off x="917416" y="2443912"/>
              <a:ext cx="2579019" cy="961289"/>
            </a:xfrm>
            <a:prstGeom prst="rect">
              <a:avLst/>
            </a:prstGeom>
            <a:noFill/>
            <a:ln w="9525">
              <a:noFill/>
              <a:bevel/>
              <a:headEnd/>
              <a:tailEnd/>
            </a:ln>
          </p:spPr>
          <p:txBody>
            <a:bodyPr>
              <a:spAutoFit/>
            </a:bodyPr>
            <a:lstStyle/>
            <a:p>
              <a:pPr>
                <a:lnSpc>
                  <a:spcPct val="150000"/>
                </a:lnSpc>
              </a:pPr>
              <a:r>
                <a:rPr lang="zh-CN" altLang="en-US" sz="2000" b="1">
                  <a:latin typeface="微软雅黑" pitchFamily="34" charset="-122"/>
                  <a:ea typeface="微软雅黑" pitchFamily="34" charset="-122"/>
                </a:rPr>
                <a:t>气质是先天的，</a:t>
              </a:r>
            </a:p>
            <a:p>
              <a:pPr>
                <a:lnSpc>
                  <a:spcPct val="150000"/>
                </a:lnSpc>
              </a:pPr>
              <a:r>
                <a:rPr lang="zh-CN" altLang="en-US" sz="2000" b="1">
                  <a:latin typeface="微软雅黑" pitchFamily="34" charset="-122"/>
                  <a:ea typeface="微软雅黑" pitchFamily="34" charset="-122"/>
                </a:rPr>
                <a:t>性格是后天的。</a:t>
              </a:r>
            </a:p>
          </p:txBody>
        </p:sp>
      </p:grpSp>
      <p:grpSp>
        <p:nvGrpSpPr>
          <p:cNvPr id="50" name="组合 49"/>
          <p:cNvGrpSpPr>
            <a:grpSpLocks/>
          </p:cNvGrpSpPr>
          <p:nvPr/>
        </p:nvGrpSpPr>
        <p:grpSpPr bwMode="auto">
          <a:xfrm>
            <a:off x="5070475" y="1905000"/>
            <a:ext cx="6275388" cy="2841625"/>
            <a:chOff x="5070316" y="1905426"/>
            <a:chExt cx="6275388" cy="2841625"/>
          </a:xfrm>
        </p:grpSpPr>
        <p:grpSp>
          <p:nvGrpSpPr>
            <p:cNvPr id="47118" name="组合 2"/>
            <p:cNvGrpSpPr>
              <a:grpSpLocks/>
            </p:cNvGrpSpPr>
            <p:nvPr/>
          </p:nvGrpSpPr>
          <p:grpSpPr bwMode="auto">
            <a:xfrm>
              <a:off x="5070316" y="1905426"/>
              <a:ext cx="6275388" cy="2841625"/>
              <a:chOff x="5194317" y="1428527"/>
              <a:chExt cx="6275923" cy="2841242"/>
            </a:xfrm>
          </p:grpSpPr>
          <p:sp>
            <p:nvSpPr>
              <p:cNvPr id="47120" name="椭圆 92"/>
              <p:cNvSpPr>
                <a:spLocks noChangeArrowheads="1"/>
              </p:cNvSpPr>
              <p:nvPr/>
            </p:nvSpPr>
            <p:spPr bwMode="auto">
              <a:xfrm>
                <a:off x="5194317" y="1428527"/>
                <a:ext cx="2590392" cy="2590082"/>
              </a:xfrm>
              <a:prstGeom prst="ellipse">
                <a:avLst/>
              </a:prstGeom>
              <a:solidFill>
                <a:srgbClr val="C0504D"/>
              </a:solidFill>
              <a:ln w="133350">
                <a:solidFill>
                  <a:schemeClr val="bg2"/>
                </a:solidFill>
                <a:round/>
                <a:headEnd/>
                <a:tailEnd/>
              </a:ln>
            </p:spPr>
            <p:txBody>
              <a:bodyPr lIns="90170" tIns="46990" rIns="90170" bIns="46990" anchor="ctr"/>
              <a:lstStyle/>
              <a:p>
                <a:pPr algn="ctr">
                  <a:buFont typeface="Arial" charset="0"/>
                  <a:buNone/>
                </a:pPr>
                <a:endParaRPr lang="zh-CN" altLang="en-US" sz="3500" b="1">
                  <a:solidFill>
                    <a:srgbClr val="F2F2F2"/>
                  </a:solidFill>
                  <a:latin typeface="Poor Richard"/>
                  <a:ea typeface="微软雅黑" pitchFamily="34" charset="-122"/>
                  <a:sym typeface="Poor Richard"/>
                </a:endParaRPr>
              </a:p>
            </p:txBody>
          </p:sp>
          <p:grpSp>
            <p:nvGrpSpPr>
              <p:cNvPr id="47121" name="Group 13"/>
              <p:cNvGrpSpPr>
                <a:grpSpLocks/>
              </p:cNvGrpSpPr>
              <p:nvPr/>
            </p:nvGrpSpPr>
            <p:grpSpPr bwMode="auto">
              <a:xfrm flipH="1">
                <a:off x="7494135" y="2708097"/>
                <a:ext cx="1304824" cy="1561672"/>
                <a:chOff x="0" y="0"/>
                <a:chExt cx="879529" cy="1786350"/>
              </a:xfrm>
            </p:grpSpPr>
            <p:sp>
              <p:nvSpPr>
                <p:cNvPr id="47123" name="任意多边形 102"/>
                <p:cNvSpPr>
                  <a:spLocks/>
                </p:cNvSpPr>
                <p:nvPr/>
              </p:nvSpPr>
              <p:spPr bwMode="auto">
                <a:xfrm flipV="1">
                  <a:off x="31133" y="50698"/>
                  <a:ext cx="848396" cy="910108"/>
                </a:xfrm>
                <a:custGeom>
                  <a:avLst/>
                  <a:gdLst>
                    <a:gd name="T0" fmla="*/ 1259369 w 807522"/>
                    <a:gd name="T1" fmla="*/ 645583 h 950026"/>
                    <a:gd name="T2" fmla="*/ 611165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47124" name="直接连接符 103"/>
                <p:cNvSpPr>
                  <a:spLocks noChangeShapeType="1"/>
                </p:cNvSpPr>
                <p:nvPr/>
              </p:nvSpPr>
              <p:spPr bwMode="auto">
                <a:xfrm>
                  <a:off x="0" y="0"/>
                  <a:ext cx="1" cy="1786350"/>
                </a:xfrm>
                <a:prstGeom prst="line">
                  <a:avLst/>
                </a:prstGeom>
                <a:noFill/>
                <a:ln w="25400">
                  <a:solidFill>
                    <a:srgbClr val="C0C0C0"/>
                  </a:solidFill>
                  <a:round/>
                  <a:headEnd type="oval" w="sm" len="sm"/>
                  <a:tailEnd type="oval" w="sm" len="sm"/>
                </a:ln>
              </p:spPr>
              <p:txBody>
                <a:bodyPr/>
                <a:lstStyle/>
                <a:p>
                  <a:endParaRPr lang="zh-CN" altLang="en-US"/>
                </a:p>
              </p:txBody>
            </p:sp>
          </p:grpSp>
          <p:sp>
            <p:nvSpPr>
              <p:cNvPr id="47122" name="文本框 110"/>
              <p:cNvSpPr>
                <a:spLocks noChangeArrowheads="1"/>
              </p:cNvSpPr>
              <p:nvPr/>
            </p:nvSpPr>
            <p:spPr bwMode="auto">
              <a:xfrm>
                <a:off x="8930917" y="2766672"/>
                <a:ext cx="2539323" cy="961159"/>
              </a:xfrm>
              <a:prstGeom prst="rect">
                <a:avLst/>
              </a:prstGeom>
              <a:noFill/>
              <a:ln w="9525">
                <a:noFill/>
                <a:bevel/>
                <a:headEnd/>
                <a:tailEnd/>
              </a:ln>
            </p:spPr>
            <p:txBody>
              <a:bodyPr>
                <a:spAutoFit/>
              </a:bodyPr>
              <a:lstStyle/>
              <a:p>
                <a:pPr>
                  <a:lnSpc>
                    <a:spcPct val="150000"/>
                  </a:lnSpc>
                </a:pPr>
                <a:r>
                  <a:rPr lang="zh-CN" altLang="en-US" sz="2000" b="1">
                    <a:latin typeface="微软雅黑" pitchFamily="34" charset="-122"/>
                    <a:ea typeface="微软雅黑" pitchFamily="34" charset="-122"/>
                  </a:rPr>
                  <a:t>气质的可塑性小，</a:t>
                </a:r>
              </a:p>
              <a:p>
                <a:pPr>
                  <a:lnSpc>
                    <a:spcPct val="150000"/>
                  </a:lnSpc>
                </a:pPr>
                <a:r>
                  <a:rPr lang="zh-CN" altLang="en-US" sz="2000" b="1">
                    <a:latin typeface="微软雅黑" pitchFamily="34" charset="-122"/>
                    <a:ea typeface="微软雅黑" pitchFamily="34" charset="-122"/>
                  </a:rPr>
                  <a:t>性格的可塑性大。</a:t>
                </a:r>
              </a:p>
            </p:txBody>
          </p:sp>
        </p:grpSp>
        <p:sp>
          <p:nvSpPr>
            <p:cNvPr id="47119" name="文本框 94"/>
            <p:cNvSpPr>
              <a:spLocks noChangeArrowheads="1"/>
            </p:cNvSpPr>
            <p:nvPr/>
          </p:nvSpPr>
          <p:spPr bwMode="auto">
            <a:xfrm rot="-1457326">
              <a:off x="5695489" y="2317087"/>
              <a:ext cx="1492716" cy="1661993"/>
            </a:xfrm>
            <a:prstGeom prst="rect">
              <a:avLst/>
            </a:prstGeom>
            <a:noFill/>
            <a:ln w="9525">
              <a:noFill/>
              <a:bevel/>
              <a:headEnd/>
              <a:tailEnd/>
            </a:ln>
          </p:spPr>
          <p:txBody>
            <a:bodyPr wrap="none">
              <a:spAutoFit/>
            </a:bodyPr>
            <a:lstStyle/>
            <a:p>
              <a:pPr algn="r">
                <a:buFont typeface="Arial" charset="0"/>
                <a:buNone/>
              </a:pPr>
              <a:r>
                <a:rPr lang="zh-CN" altLang="en-US" sz="3400" b="1">
                  <a:solidFill>
                    <a:srgbClr val="F2F2F2"/>
                  </a:solidFill>
                  <a:latin typeface="Poor Richard"/>
                  <a:ea typeface="微软雅黑" pitchFamily="34" charset="-122"/>
                  <a:sym typeface="Poor Richard"/>
                </a:rPr>
                <a:t>从</a:t>
              </a:r>
              <a:endParaRPr lang="en-US" altLang="zh-CN" sz="3400" b="1">
                <a:solidFill>
                  <a:srgbClr val="F2F2F2"/>
                </a:solidFill>
                <a:latin typeface="Poor Richard"/>
                <a:ea typeface="微软雅黑" pitchFamily="34" charset="-122"/>
                <a:sym typeface="Poor Richard"/>
              </a:endParaRPr>
            </a:p>
            <a:p>
              <a:pPr algn="r">
                <a:buFont typeface="Arial" charset="0"/>
                <a:buNone/>
              </a:pPr>
              <a:r>
                <a:rPr lang="zh-CN" altLang="en-US" sz="3400" b="1">
                  <a:solidFill>
                    <a:srgbClr val="F2F2F2"/>
                  </a:solidFill>
                  <a:latin typeface="Poor Richard"/>
                  <a:ea typeface="微软雅黑" pitchFamily="34" charset="-122"/>
                  <a:sym typeface="Poor Richard"/>
                </a:rPr>
                <a:t>可塑性</a:t>
              </a:r>
              <a:endParaRPr lang="en-US" altLang="zh-CN" sz="3400" b="1">
                <a:solidFill>
                  <a:srgbClr val="F2F2F2"/>
                </a:solidFill>
                <a:latin typeface="Poor Richard"/>
                <a:ea typeface="微软雅黑" pitchFamily="34" charset="-122"/>
                <a:sym typeface="Poor Richard"/>
              </a:endParaRPr>
            </a:p>
            <a:p>
              <a:pPr algn="r">
                <a:buFont typeface="Arial" charset="0"/>
                <a:buNone/>
              </a:pPr>
              <a:r>
                <a:rPr lang="zh-CN" altLang="en-US" sz="3400" b="1">
                  <a:solidFill>
                    <a:srgbClr val="F2F2F2"/>
                  </a:solidFill>
                  <a:latin typeface="Poor Richard"/>
                  <a:ea typeface="微软雅黑" pitchFamily="34" charset="-122"/>
                  <a:sym typeface="Poor Richard"/>
                </a:rPr>
                <a:t>看</a:t>
              </a:r>
            </a:p>
          </p:txBody>
        </p:sp>
      </p:grpSp>
      <p:cxnSp>
        <p:nvCxnSpPr>
          <p:cNvPr id="45" name="直接连接符 44"/>
          <p:cNvCxnSpPr/>
          <p:nvPr/>
        </p:nvCxnSpPr>
        <p:spPr>
          <a:xfrm>
            <a:off x="-65088" y="628650"/>
            <a:ext cx="11017251"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46" name="Freeform 6"/>
          <p:cNvSpPr>
            <a:spLocks noChangeAspect="1" noEditPoints="1"/>
          </p:cNvSpPr>
          <p:nvPr/>
        </p:nvSpPr>
        <p:spPr bwMode="auto">
          <a:xfrm>
            <a:off x="10934700" y="90488"/>
            <a:ext cx="314325" cy="503237"/>
          </a:xfrm>
          <a:custGeom>
            <a:avLst/>
            <a:gdLst>
              <a:gd name="T0" fmla="*/ 2147483647 w 138"/>
              <a:gd name="T1" fmla="*/ 2147483647 h 221"/>
              <a:gd name="T2" fmla="*/ 2147483647 w 138"/>
              <a:gd name="T3" fmla="*/ 2147483647 h 221"/>
              <a:gd name="T4" fmla="*/ 2147483647 w 138"/>
              <a:gd name="T5" fmla="*/ 2147483647 h 221"/>
              <a:gd name="T6" fmla="*/ 2147483647 w 138"/>
              <a:gd name="T7" fmla="*/ 2147483647 h 221"/>
              <a:gd name="T8" fmla="*/ 2147483647 w 138"/>
              <a:gd name="T9" fmla="*/ 2147483647 h 221"/>
              <a:gd name="T10" fmla="*/ 2147483647 w 138"/>
              <a:gd name="T11" fmla="*/ 2147483647 h 221"/>
              <a:gd name="T12" fmla="*/ 2147483647 w 138"/>
              <a:gd name="T13" fmla="*/ 2147483647 h 221"/>
              <a:gd name="T14" fmla="*/ 2147483647 w 138"/>
              <a:gd name="T15" fmla="*/ 2147483647 h 221"/>
              <a:gd name="T16" fmla="*/ 2147483647 w 138"/>
              <a:gd name="T17" fmla="*/ 2147483647 h 221"/>
              <a:gd name="T18" fmla="*/ 2147483647 w 138"/>
              <a:gd name="T19" fmla="*/ 2147483647 h 221"/>
              <a:gd name="T20" fmla="*/ 2147483647 w 138"/>
              <a:gd name="T21" fmla="*/ 2147483647 h 221"/>
              <a:gd name="T22" fmla="*/ 2147483647 w 138"/>
              <a:gd name="T23" fmla="*/ 2147483647 h 221"/>
              <a:gd name="T24" fmla="*/ 2147483647 w 138"/>
              <a:gd name="T25" fmla="*/ 2147483647 h 221"/>
              <a:gd name="T26" fmla="*/ 2147483647 w 138"/>
              <a:gd name="T27" fmla="*/ 2147483647 h 221"/>
              <a:gd name="T28" fmla="*/ 2147483647 w 138"/>
              <a:gd name="T29" fmla="*/ 2147483647 h 221"/>
              <a:gd name="T30" fmla="*/ 2147483647 w 138"/>
              <a:gd name="T31" fmla="*/ 2147483647 h 221"/>
              <a:gd name="T32" fmla="*/ 2147483647 w 138"/>
              <a:gd name="T33" fmla="*/ 2147483647 h 221"/>
              <a:gd name="T34" fmla="*/ 2147483647 w 138"/>
              <a:gd name="T35" fmla="*/ 0 h 221"/>
              <a:gd name="T36" fmla="*/ 2147483647 w 138"/>
              <a:gd name="T37" fmla="*/ 2147483647 h 221"/>
              <a:gd name="T38" fmla="*/ 2147483647 w 138"/>
              <a:gd name="T39" fmla="*/ 2147483647 h 221"/>
              <a:gd name="T40" fmla="*/ 2147483647 w 138"/>
              <a:gd name="T41" fmla="*/ 2147483647 h 221"/>
              <a:gd name="T42" fmla="*/ 2147483647 w 138"/>
              <a:gd name="T43" fmla="*/ 2147483647 h 221"/>
              <a:gd name="T44" fmla="*/ 2147483647 w 138"/>
              <a:gd name="T45" fmla="*/ 2147483647 h 221"/>
              <a:gd name="T46" fmla="*/ 2147483647 w 138"/>
              <a:gd name="T47" fmla="*/ 2147483647 h 221"/>
              <a:gd name="T48" fmla="*/ 2147483647 w 138"/>
              <a:gd name="T49" fmla="*/ 2147483647 h 221"/>
              <a:gd name="T50" fmla="*/ 2147483647 w 138"/>
              <a:gd name="T51" fmla="*/ 2147483647 h 221"/>
              <a:gd name="T52" fmla="*/ 2147483647 w 138"/>
              <a:gd name="T53" fmla="*/ 2147483647 h 221"/>
              <a:gd name="T54" fmla="*/ 2147483647 w 138"/>
              <a:gd name="T55" fmla="*/ 2147483647 h 221"/>
              <a:gd name="T56" fmla="*/ 2147483647 w 138"/>
              <a:gd name="T57" fmla="*/ 2147483647 h 221"/>
              <a:gd name="T58" fmla="*/ 2147483647 w 138"/>
              <a:gd name="T59" fmla="*/ 2147483647 h 221"/>
              <a:gd name="T60" fmla="*/ 2147483647 w 138"/>
              <a:gd name="T61" fmla="*/ 2147483647 h 221"/>
              <a:gd name="T62" fmla="*/ 2147483647 w 138"/>
              <a:gd name="T63" fmla="*/ 2147483647 h 221"/>
              <a:gd name="T64" fmla="*/ 2147483647 w 138"/>
              <a:gd name="T65" fmla="*/ 2147483647 h 221"/>
              <a:gd name="T66" fmla="*/ 2147483647 w 138"/>
              <a:gd name="T67" fmla="*/ 2147483647 h 221"/>
              <a:gd name="T68" fmla="*/ 2147483647 w 138"/>
              <a:gd name="T69" fmla="*/ 2147483647 h 221"/>
              <a:gd name="T70" fmla="*/ 2147483647 w 138"/>
              <a:gd name="T71" fmla="*/ 2147483647 h 221"/>
              <a:gd name="T72" fmla="*/ 2147483647 w 138"/>
              <a:gd name="T73" fmla="*/ 2147483647 h 221"/>
              <a:gd name="T74" fmla="*/ 2147483647 w 138"/>
              <a:gd name="T75" fmla="*/ 2147483647 h 221"/>
              <a:gd name="T76" fmla="*/ 2147483647 w 138"/>
              <a:gd name="T77" fmla="*/ 2147483647 h 221"/>
              <a:gd name="T78" fmla="*/ 2147483647 w 138"/>
              <a:gd name="T79" fmla="*/ 2147483647 h 221"/>
              <a:gd name="T80" fmla="*/ 2147483647 w 138"/>
              <a:gd name="T81" fmla="*/ 2147483647 h 221"/>
              <a:gd name="T82" fmla="*/ 2147483647 w 138"/>
              <a:gd name="T83" fmla="*/ 2147483647 h 221"/>
              <a:gd name="T84" fmla="*/ 0 w 138"/>
              <a:gd name="T85" fmla="*/ 2147483647 h 221"/>
              <a:gd name="T86" fmla="*/ 2147483647 w 138"/>
              <a:gd name="T87" fmla="*/ 2147483647 h 221"/>
              <a:gd name="T88" fmla="*/ 2147483647 w 138"/>
              <a:gd name="T89" fmla="*/ 2147483647 h 221"/>
              <a:gd name="T90" fmla="*/ 2147483647 w 138"/>
              <a:gd name="T91" fmla="*/ 2147483647 h 221"/>
              <a:gd name="T92" fmla="*/ 2147483647 w 138"/>
              <a:gd name="T93" fmla="*/ 2147483647 h 221"/>
              <a:gd name="T94" fmla="*/ 2147483647 w 138"/>
              <a:gd name="T95" fmla="*/ 0 h 2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8"/>
              <a:gd name="T145" fmla="*/ 0 h 221"/>
              <a:gd name="T146" fmla="*/ 138 w 138"/>
              <a:gd name="T147" fmla="*/ 221 h 2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8" h="221">
                <a:moveTo>
                  <a:pt x="69" y="32"/>
                </a:moveTo>
                <a:lnTo>
                  <a:pt x="55" y="36"/>
                </a:lnTo>
                <a:lnTo>
                  <a:pt x="42" y="43"/>
                </a:lnTo>
                <a:lnTo>
                  <a:pt x="35" y="55"/>
                </a:lnTo>
                <a:lnTo>
                  <a:pt x="32" y="70"/>
                </a:lnTo>
                <a:lnTo>
                  <a:pt x="35" y="84"/>
                </a:lnTo>
                <a:lnTo>
                  <a:pt x="42" y="96"/>
                </a:lnTo>
                <a:lnTo>
                  <a:pt x="55" y="103"/>
                </a:lnTo>
                <a:lnTo>
                  <a:pt x="69" y="107"/>
                </a:lnTo>
                <a:lnTo>
                  <a:pt x="83" y="103"/>
                </a:lnTo>
                <a:lnTo>
                  <a:pt x="96" y="96"/>
                </a:lnTo>
                <a:lnTo>
                  <a:pt x="104" y="84"/>
                </a:lnTo>
                <a:lnTo>
                  <a:pt x="106" y="70"/>
                </a:lnTo>
                <a:lnTo>
                  <a:pt x="104" y="55"/>
                </a:lnTo>
                <a:lnTo>
                  <a:pt x="96" y="43"/>
                </a:lnTo>
                <a:lnTo>
                  <a:pt x="83" y="36"/>
                </a:lnTo>
                <a:lnTo>
                  <a:pt x="69" y="32"/>
                </a:lnTo>
                <a:close/>
                <a:moveTo>
                  <a:pt x="69" y="0"/>
                </a:moveTo>
                <a:lnTo>
                  <a:pt x="91" y="4"/>
                </a:lnTo>
                <a:lnTo>
                  <a:pt x="110" y="13"/>
                </a:lnTo>
                <a:lnTo>
                  <a:pt x="124" y="28"/>
                </a:lnTo>
                <a:lnTo>
                  <a:pt x="134" y="47"/>
                </a:lnTo>
                <a:lnTo>
                  <a:pt x="138" y="69"/>
                </a:lnTo>
                <a:lnTo>
                  <a:pt x="135" y="89"/>
                </a:lnTo>
                <a:lnTo>
                  <a:pt x="130" y="110"/>
                </a:lnTo>
                <a:lnTo>
                  <a:pt x="123" y="130"/>
                </a:lnTo>
                <a:lnTo>
                  <a:pt x="114" y="150"/>
                </a:lnTo>
                <a:lnTo>
                  <a:pt x="104" y="170"/>
                </a:lnTo>
                <a:lnTo>
                  <a:pt x="93" y="186"/>
                </a:lnTo>
                <a:lnTo>
                  <a:pt x="84" y="200"/>
                </a:lnTo>
                <a:lnTo>
                  <a:pt x="77" y="210"/>
                </a:lnTo>
                <a:lnTo>
                  <a:pt x="70" y="218"/>
                </a:lnTo>
                <a:lnTo>
                  <a:pt x="69" y="221"/>
                </a:lnTo>
                <a:lnTo>
                  <a:pt x="67" y="218"/>
                </a:lnTo>
                <a:lnTo>
                  <a:pt x="62" y="210"/>
                </a:lnTo>
                <a:lnTo>
                  <a:pt x="54" y="200"/>
                </a:lnTo>
                <a:lnTo>
                  <a:pt x="45" y="186"/>
                </a:lnTo>
                <a:lnTo>
                  <a:pt x="35" y="170"/>
                </a:lnTo>
                <a:lnTo>
                  <a:pt x="25" y="150"/>
                </a:lnTo>
                <a:lnTo>
                  <a:pt x="16" y="130"/>
                </a:lnTo>
                <a:lnTo>
                  <a:pt x="8" y="110"/>
                </a:lnTo>
                <a:lnTo>
                  <a:pt x="3" y="89"/>
                </a:lnTo>
                <a:lnTo>
                  <a:pt x="0" y="69"/>
                </a:lnTo>
                <a:lnTo>
                  <a:pt x="4" y="47"/>
                </a:lnTo>
                <a:lnTo>
                  <a:pt x="13" y="28"/>
                </a:lnTo>
                <a:lnTo>
                  <a:pt x="28" y="13"/>
                </a:lnTo>
                <a:lnTo>
                  <a:pt x="48" y="4"/>
                </a:lnTo>
                <a:lnTo>
                  <a:pt x="69" y="0"/>
                </a:lnTo>
                <a:close/>
              </a:path>
            </a:pathLst>
          </a:custGeom>
          <a:solidFill>
            <a:srgbClr val="17324D"/>
          </a:solidFill>
          <a:ln w="0">
            <a:solidFill>
              <a:srgbClr val="17324D"/>
            </a:solidFill>
            <a:prstDash val="solid"/>
            <a:round/>
            <a:headEnd/>
            <a:tailEnd/>
          </a:ln>
        </p:spPr>
        <p:txBody>
          <a:bodyPr/>
          <a:lstStyle/>
          <a:p>
            <a:endParaRPr lang="zh-CN" altLang="en-US"/>
          </a:p>
        </p:txBody>
      </p:sp>
      <p:sp>
        <p:nvSpPr>
          <p:cNvPr id="47110" name="矩形 46"/>
          <p:cNvSpPr>
            <a:spLocks noChangeArrowheads="1"/>
          </p:cNvSpPr>
          <p:nvPr/>
        </p:nvSpPr>
        <p:spPr bwMode="auto">
          <a:xfrm>
            <a:off x="8675688" y="206375"/>
            <a:ext cx="2236787" cy="40005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气质与性格的区别</a:t>
            </a:r>
          </a:p>
        </p:txBody>
      </p:sp>
      <p:grpSp>
        <p:nvGrpSpPr>
          <p:cNvPr id="15" name="组合 14"/>
          <p:cNvGrpSpPr>
            <a:grpSpLocks/>
          </p:cNvGrpSpPr>
          <p:nvPr/>
        </p:nvGrpSpPr>
        <p:grpSpPr bwMode="auto">
          <a:xfrm>
            <a:off x="2074863" y="3786188"/>
            <a:ext cx="4821237" cy="2501900"/>
            <a:chOff x="2199071" y="3309763"/>
            <a:chExt cx="4820659" cy="2501129"/>
          </a:xfrm>
        </p:grpSpPr>
        <p:sp>
          <p:nvSpPr>
            <p:cNvPr id="47112" name="椭圆 91"/>
            <p:cNvSpPr>
              <a:spLocks noChangeArrowheads="1"/>
            </p:cNvSpPr>
            <p:nvPr/>
          </p:nvSpPr>
          <p:spPr bwMode="auto">
            <a:xfrm>
              <a:off x="4785215" y="3309763"/>
              <a:ext cx="2232613" cy="2232346"/>
            </a:xfrm>
            <a:prstGeom prst="ellipse">
              <a:avLst/>
            </a:prstGeom>
            <a:solidFill>
              <a:srgbClr val="FBB040"/>
            </a:solidFill>
            <a:ln w="133350">
              <a:solidFill>
                <a:schemeClr val="bg2"/>
              </a:solidFill>
              <a:round/>
              <a:headEnd/>
              <a:tailEnd/>
            </a:ln>
          </p:spPr>
          <p:txBody>
            <a:bodyPr lIns="90170" tIns="46990" rIns="90170" bIns="46990" anchor="ctr"/>
            <a:lstStyle/>
            <a:p>
              <a:pPr algn="ctr">
                <a:buFont typeface="Arial" charset="0"/>
                <a:buNone/>
              </a:pPr>
              <a:endParaRPr lang="zh-CN" altLang="zh-CN">
                <a:solidFill>
                  <a:srgbClr val="FFFFFF"/>
                </a:solidFill>
                <a:latin typeface="宋体" charset="-122"/>
                <a:ea typeface="等线"/>
                <a:cs typeface="等线"/>
                <a:sym typeface="宋体" charset="-122"/>
              </a:endParaRPr>
            </a:p>
          </p:txBody>
        </p:sp>
        <p:sp>
          <p:nvSpPr>
            <p:cNvPr id="47113" name="文本框 94"/>
            <p:cNvSpPr>
              <a:spLocks noChangeArrowheads="1"/>
            </p:cNvSpPr>
            <p:nvPr/>
          </p:nvSpPr>
          <p:spPr bwMode="auto">
            <a:xfrm>
              <a:off x="4783310" y="4166974"/>
              <a:ext cx="2236420" cy="584595"/>
            </a:xfrm>
            <a:prstGeom prst="rect">
              <a:avLst/>
            </a:prstGeom>
            <a:noFill/>
            <a:ln w="9525">
              <a:noFill/>
              <a:bevel/>
              <a:headEnd/>
              <a:tailEnd/>
            </a:ln>
          </p:spPr>
          <p:txBody>
            <a:bodyPr wrap="none">
              <a:spAutoFit/>
            </a:bodyPr>
            <a:lstStyle/>
            <a:p>
              <a:pPr algn="ctr">
                <a:buFont typeface="Arial" charset="0"/>
                <a:buNone/>
              </a:pPr>
              <a:r>
                <a:rPr lang="zh-CN" altLang="en-US" sz="3200" b="1">
                  <a:solidFill>
                    <a:srgbClr val="F2F2F2"/>
                  </a:solidFill>
                  <a:latin typeface="Poor Richard"/>
                  <a:ea typeface="微软雅黑" pitchFamily="34" charset="-122"/>
                  <a:sym typeface="Poor Richard"/>
                </a:rPr>
                <a:t>从道德上看</a:t>
              </a:r>
            </a:p>
          </p:txBody>
        </p:sp>
        <p:grpSp>
          <p:nvGrpSpPr>
            <p:cNvPr id="47114" name="Group 16"/>
            <p:cNvGrpSpPr>
              <a:grpSpLocks/>
            </p:cNvGrpSpPr>
            <p:nvPr/>
          </p:nvGrpSpPr>
          <p:grpSpPr bwMode="auto">
            <a:xfrm>
              <a:off x="4185863" y="4290317"/>
              <a:ext cx="968750" cy="1520575"/>
              <a:chOff x="0" y="0"/>
              <a:chExt cx="1267433" cy="1512703"/>
            </a:xfrm>
          </p:grpSpPr>
          <p:sp>
            <p:nvSpPr>
              <p:cNvPr id="47116" name="任意多边形 106"/>
              <p:cNvSpPr>
                <a:spLocks/>
              </p:cNvSpPr>
              <p:nvPr/>
            </p:nvSpPr>
            <p:spPr bwMode="auto">
              <a:xfrm flipV="1">
                <a:off x="31132" y="715812"/>
                <a:ext cx="1236301" cy="244993"/>
              </a:xfrm>
              <a:custGeom>
                <a:avLst/>
                <a:gdLst>
                  <a:gd name="T0" fmla="*/ 37314936 w 807522"/>
                  <a:gd name="T1" fmla="*/ 5 h 950026"/>
                  <a:gd name="T2" fmla="*/ 18108740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47117" name="直接连接符 107"/>
              <p:cNvSpPr>
                <a:spLocks noChangeShapeType="1"/>
              </p:cNvSpPr>
              <p:nvPr/>
            </p:nvSpPr>
            <p:spPr bwMode="auto">
              <a:xfrm>
                <a:off x="0" y="0"/>
                <a:ext cx="1" cy="1512703"/>
              </a:xfrm>
              <a:prstGeom prst="line">
                <a:avLst/>
              </a:prstGeom>
              <a:noFill/>
              <a:ln w="25400">
                <a:solidFill>
                  <a:srgbClr val="C0C0C0"/>
                </a:solidFill>
                <a:round/>
                <a:headEnd type="oval" w="sm" len="sm"/>
                <a:tailEnd type="oval" w="sm" len="sm"/>
              </a:ln>
            </p:spPr>
            <p:txBody>
              <a:bodyPr/>
              <a:lstStyle/>
              <a:p>
                <a:endParaRPr lang="zh-CN" altLang="en-US"/>
              </a:p>
            </p:txBody>
          </p:sp>
        </p:grpSp>
        <p:sp>
          <p:nvSpPr>
            <p:cNvPr id="47115" name="文本框 111"/>
            <p:cNvSpPr>
              <a:spLocks noChangeArrowheads="1"/>
            </p:cNvSpPr>
            <p:nvPr/>
          </p:nvSpPr>
          <p:spPr bwMode="auto">
            <a:xfrm>
              <a:off x="2199071" y="4835405"/>
              <a:ext cx="1830098" cy="960993"/>
            </a:xfrm>
            <a:prstGeom prst="rect">
              <a:avLst/>
            </a:prstGeom>
            <a:noFill/>
            <a:ln w="9525">
              <a:noFill/>
              <a:bevel/>
              <a:headEnd/>
              <a:tailEnd/>
            </a:ln>
          </p:spPr>
          <p:txBody>
            <a:bodyPr>
              <a:spAutoFit/>
            </a:bodyPr>
            <a:lstStyle/>
            <a:p>
              <a:pPr>
                <a:lnSpc>
                  <a:spcPct val="150000"/>
                </a:lnSpc>
              </a:pPr>
              <a:r>
                <a:rPr lang="zh-CN" altLang="en-US" sz="2000" b="1">
                  <a:latin typeface="微软雅黑" pitchFamily="34" charset="-122"/>
                  <a:ea typeface="微软雅黑" pitchFamily="34" charset="-122"/>
                </a:rPr>
                <a:t>气质无好坏，</a:t>
              </a:r>
            </a:p>
            <a:p>
              <a:pPr>
                <a:lnSpc>
                  <a:spcPct val="150000"/>
                </a:lnSpc>
              </a:pPr>
              <a:r>
                <a:rPr lang="zh-CN" altLang="en-US" sz="2000" b="1">
                  <a:latin typeface="微软雅黑" pitchFamily="34" charset="-122"/>
                  <a:ea typeface="微软雅黑" pitchFamily="34" charset="-122"/>
                </a:rPr>
                <a:t>性格有好坏。</a:t>
              </a:r>
            </a:p>
          </p:txBody>
        </p:sp>
      </p:grpSp>
      <p:pic>
        <p:nvPicPr>
          <p:cNvPr id="27"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46"/>
                                        </p:tgtEl>
                                      </p:cBhvr>
                                    </p:animEffect>
                                    <p:animScale>
                                      <p:cBhvr>
                                        <p:cTn id="12" dur="250" autoRev="1" fill="hold"/>
                                        <p:tgtEl>
                                          <p:spTgt spid="46"/>
                                        </p:tgtEl>
                                      </p:cBhvr>
                                      <p:by x="105000" y="105000"/>
                                    </p:animScale>
                                  </p:childTnLst>
                                </p:cTn>
                              </p:par>
                              <p:par>
                                <p:cTn id="13" presetID="2" presetClass="entr" presetSubtype="8"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0-#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0"/>
          <p:cNvGrpSpPr>
            <a:grpSpLocks/>
          </p:cNvGrpSpPr>
          <p:nvPr/>
        </p:nvGrpSpPr>
        <p:grpSpPr bwMode="auto">
          <a:xfrm>
            <a:off x="0" y="0"/>
            <a:ext cx="12220575" cy="1238250"/>
            <a:chOff x="-1" y="0"/>
            <a:chExt cx="12221059" cy="1237991"/>
          </a:xfrm>
        </p:grpSpPr>
        <p:sp>
          <p:nvSpPr>
            <p:cNvPr id="50" name="直角三角形 49"/>
            <p:cNvSpPr/>
            <p:nvPr/>
          </p:nvSpPr>
          <p:spPr>
            <a:xfrm rot="5400000">
              <a:off x="5491534" y="-5491534"/>
              <a:ext cx="1237991" cy="12221059"/>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9" name="直角三角形 48"/>
            <p:cNvSpPr/>
            <p:nvPr/>
          </p:nvSpPr>
          <p:spPr>
            <a:xfrm rot="5400000">
              <a:off x="5614537" y="-5614538"/>
              <a:ext cx="974521" cy="12203596"/>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 name="直角三角形 3"/>
            <p:cNvSpPr/>
            <p:nvPr/>
          </p:nvSpPr>
          <p:spPr>
            <a:xfrm rot="5400000">
              <a:off x="5724049" y="-5724050"/>
              <a:ext cx="744382" cy="12192483"/>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grpSp>
        <p:nvGrpSpPr>
          <p:cNvPr id="3" name="组合 51"/>
          <p:cNvGrpSpPr/>
          <p:nvPr/>
        </p:nvGrpSpPr>
        <p:grpSpPr>
          <a:xfrm rot="10800000">
            <a:off x="-29059" y="5623875"/>
            <a:ext cx="12221059" cy="1237991"/>
            <a:chOff x="-1" y="0"/>
            <a:chExt cx="12221059" cy="1237991"/>
          </a:xfrm>
          <a:solidFill>
            <a:srgbClr val="17324D"/>
          </a:solidFill>
        </p:grpSpPr>
        <p:sp>
          <p:nvSpPr>
            <p:cNvPr id="53" name="直角三角形 52"/>
            <p:cNvSpPr/>
            <p:nvPr/>
          </p:nvSpPr>
          <p:spPr>
            <a:xfrm rot="5400000">
              <a:off x="5491533" y="-5491533"/>
              <a:ext cx="1237991" cy="12221058"/>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4" name="直角三角形 53"/>
            <p:cNvSpPr/>
            <p:nvPr/>
          </p:nvSpPr>
          <p:spPr>
            <a:xfrm rot="5400000">
              <a:off x="5613954" y="-5613954"/>
              <a:ext cx="975282" cy="12203192"/>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5" name="直角三角形 54"/>
            <p:cNvSpPr/>
            <p:nvPr/>
          </p:nvSpPr>
          <p:spPr>
            <a:xfrm rot="5400000">
              <a:off x="5723775" y="-5723775"/>
              <a:ext cx="744449" cy="12192000"/>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sp>
        <p:nvSpPr>
          <p:cNvPr id="48131" name="矩形 17"/>
          <p:cNvSpPr>
            <a:spLocks noChangeArrowheads="1"/>
          </p:cNvSpPr>
          <p:nvPr/>
        </p:nvSpPr>
        <p:spPr bwMode="auto">
          <a:xfrm>
            <a:off x="12663488" y="5524500"/>
            <a:ext cx="185737" cy="400050"/>
          </a:xfrm>
          <a:prstGeom prst="rect">
            <a:avLst/>
          </a:prstGeom>
          <a:noFill/>
          <a:ln w="9525">
            <a:noFill/>
            <a:miter lim="800000"/>
            <a:headEnd/>
            <a:tailEnd/>
          </a:ln>
        </p:spPr>
        <p:txBody>
          <a:bodyPr wrap="none">
            <a:spAutoFit/>
          </a:bodyPr>
          <a:lstStyle/>
          <a:p>
            <a:pPr algn="ctr"/>
            <a:endParaRPr lang="zh-CN" altLang="en-US" sz="2000" b="1">
              <a:latin typeface="微软雅黑" pitchFamily="34" charset="-122"/>
              <a:ea typeface="微软雅黑" pitchFamily="34" charset="-122"/>
            </a:endParaRPr>
          </a:p>
        </p:txBody>
      </p:sp>
      <p:sp>
        <p:nvSpPr>
          <p:cNvPr id="48133" name="Rectangle 2"/>
          <p:cNvSpPr>
            <a:spLocks noGrp="1" noChangeArrowheads="1"/>
          </p:cNvSpPr>
          <p:nvPr>
            <p:ph type="title"/>
          </p:nvPr>
        </p:nvSpPr>
        <p:spPr>
          <a:xfrm>
            <a:off x="4894263" y="782638"/>
            <a:ext cx="6781800" cy="563562"/>
          </a:xfrm>
        </p:spPr>
        <p:txBody>
          <a:bodyPr/>
          <a:lstStyle/>
          <a:p>
            <a:pPr algn="ctr" eaLnBrk="1" hangingPunct="1"/>
            <a:r>
              <a:rPr lang="zh-CN" altLang="en-US" sz="3200" b="1" dirty="0" smtClean="0">
                <a:solidFill>
                  <a:srgbClr val="F79646"/>
                </a:solidFill>
                <a:latin typeface="微软雅黑" pitchFamily="34" charset="-122"/>
                <a:ea typeface="微软雅黑" pitchFamily="34" charset="-122"/>
                <a:cs typeface="楷体_GB2312"/>
              </a:rPr>
              <a:t>性格改变的年龄因素</a:t>
            </a:r>
          </a:p>
        </p:txBody>
      </p:sp>
      <p:pic>
        <p:nvPicPr>
          <p:cNvPr id="17" name="Picture 3"/>
          <p:cNvPicPr>
            <a:picLocks noChangeAspect="1" noChangeArrowheads="1"/>
          </p:cNvPicPr>
          <p:nvPr/>
        </p:nvPicPr>
        <p:blipFill>
          <a:blip r:embed="rId2"/>
          <a:srcRect/>
          <a:stretch>
            <a:fillRect/>
          </a:stretch>
        </p:blipFill>
        <p:spPr bwMode="auto">
          <a:xfrm>
            <a:off x="2696135" y="1706389"/>
            <a:ext cx="6438251" cy="3407463"/>
          </a:xfrm>
          <a:prstGeom prst="rect">
            <a:avLst/>
          </a:prstGeom>
          <a:noFill/>
          <a:ln w="9525">
            <a:noFill/>
            <a:miter lim="800000"/>
            <a:headEnd/>
            <a:tailEnd/>
          </a:ln>
        </p:spPr>
      </p:pic>
      <p:pic>
        <p:nvPicPr>
          <p:cNvPr id="13"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0"/>
          <p:cNvGrpSpPr>
            <a:grpSpLocks/>
          </p:cNvGrpSpPr>
          <p:nvPr/>
        </p:nvGrpSpPr>
        <p:grpSpPr bwMode="auto">
          <a:xfrm>
            <a:off x="0" y="0"/>
            <a:ext cx="12220575" cy="1238250"/>
            <a:chOff x="-1" y="0"/>
            <a:chExt cx="12221059" cy="1237991"/>
          </a:xfrm>
        </p:grpSpPr>
        <p:sp>
          <p:nvSpPr>
            <p:cNvPr id="50" name="直角三角形 49"/>
            <p:cNvSpPr/>
            <p:nvPr/>
          </p:nvSpPr>
          <p:spPr>
            <a:xfrm rot="5400000">
              <a:off x="5491534" y="-5491534"/>
              <a:ext cx="1237991" cy="12221059"/>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9" name="直角三角形 48"/>
            <p:cNvSpPr/>
            <p:nvPr/>
          </p:nvSpPr>
          <p:spPr>
            <a:xfrm rot="5400000">
              <a:off x="5614537" y="-5614538"/>
              <a:ext cx="974521" cy="12203596"/>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 name="直角三角形 3"/>
            <p:cNvSpPr/>
            <p:nvPr/>
          </p:nvSpPr>
          <p:spPr>
            <a:xfrm rot="5400000">
              <a:off x="5724049" y="-5724050"/>
              <a:ext cx="744382" cy="12192483"/>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grpSp>
        <p:nvGrpSpPr>
          <p:cNvPr id="3" name="组合 51"/>
          <p:cNvGrpSpPr/>
          <p:nvPr/>
        </p:nvGrpSpPr>
        <p:grpSpPr>
          <a:xfrm rot="10800000">
            <a:off x="-29059" y="5623875"/>
            <a:ext cx="12221059" cy="1237991"/>
            <a:chOff x="-1" y="0"/>
            <a:chExt cx="12221059" cy="1237991"/>
          </a:xfrm>
          <a:solidFill>
            <a:srgbClr val="17324D"/>
          </a:solidFill>
        </p:grpSpPr>
        <p:sp>
          <p:nvSpPr>
            <p:cNvPr id="53" name="直角三角形 52"/>
            <p:cNvSpPr/>
            <p:nvPr/>
          </p:nvSpPr>
          <p:spPr>
            <a:xfrm rot="5400000">
              <a:off x="5491533" y="-5491533"/>
              <a:ext cx="1237991" cy="12221058"/>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4" name="直角三角形 53"/>
            <p:cNvSpPr/>
            <p:nvPr/>
          </p:nvSpPr>
          <p:spPr>
            <a:xfrm rot="5400000">
              <a:off x="5613954" y="-5613954"/>
              <a:ext cx="975282" cy="12203192"/>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5" name="直角三角形 54"/>
            <p:cNvSpPr/>
            <p:nvPr/>
          </p:nvSpPr>
          <p:spPr>
            <a:xfrm rot="5400000">
              <a:off x="5723775" y="-5723775"/>
              <a:ext cx="744449" cy="12192000"/>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sp>
        <p:nvSpPr>
          <p:cNvPr id="48131" name="矩形 17"/>
          <p:cNvSpPr>
            <a:spLocks noChangeArrowheads="1"/>
          </p:cNvSpPr>
          <p:nvPr/>
        </p:nvSpPr>
        <p:spPr bwMode="auto">
          <a:xfrm>
            <a:off x="12663488" y="5524500"/>
            <a:ext cx="185737" cy="400050"/>
          </a:xfrm>
          <a:prstGeom prst="rect">
            <a:avLst/>
          </a:prstGeom>
          <a:noFill/>
          <a:ln w="9525">
            <a:noFill/>
            <a:miter lim="800000"/>
            <a:headEnd/>
            <a:tailEnd/>
          </a:ln>
        </p:spPr>
        <p:txBody>
          <a:bodyPr wrap="none">
            <a:spAutoFit/>
          </a:bodyPr>
          <a:lstStyle/>
          <a:p>
            <a:pPr algn="ctr"/>
            <a:endParaRPr lang="zh-CN" altLang="en-US" sz="2000" b="1">
              <a:latin typeface="微软雅黑" pitchFamily="34" charset="-122"/>
              <a:ea typeface="微软雅黑" pitchFamily="34" charset="-122"/>
            </a:endParaRPr>
          </a:p>
        </p:txBody>
      </p:sp>
      <p:sp>
        <p:nvSpPr>
          <p:cNvPr id="48133" name="Rectangle 2"/>
          <p:cNvSpPr>
            <a:spLocks noGrp="1" noChangeArrowheads="1"/>
          </p:cNvSpPr>
          <p:nvPr>
            <p:ph type="title"/>
          </p:nvPr>
        </p:nvSpPr>
        <p:spPr>
          <a:xfrm>
            <a:off x="4894263" y="782638"/>
            <a:ext cx="6781800" cy="563562"/>
          </a:xfrm>
        </p:spPr>
        <p:txBody>
          <a:bodyPr/>
          <a:lstStyle/>
          <a:p>
            <a:pPr algn="ctr" eaLnBrk="1" hangingPunct="1"/>
            <a:r>
              <a:rPr lang="zh-CN" altLang="en-US" sz="3200" b="1" dirty="0" smtClean="0">
                <a:solidFill>
                  <a:srgbClr val="F79646"/>
                </a:solidFill>
                <a:latin typeface="微软雅黑" pitchFamily="34" charset="-122"/>
                <a:ea typeface="微软雅黑" pitchFamily="34" charset="-122"/>
                <a:cs typeface="楷体_GB2312"/>
              </a:rPr>
              <a:t>性格改变的主观因素</a:t>
            </a:r>
          </a:p>
        </p:txBody>
      </p:sp>
      <p:pic>
        <p:nvPicPr>
          <p:cNvPr id="15" name="Picture 4"/>
          <p:cNvPicPr>
            <a:picLocks noChangeAspect="1" noChangeArrowheads="1"/>
          </p:cNvPicPr>
          <p:nvPr/>
        </p:nvPicPr>
        <p:blipFill>
          <a:blip r:embed="rId2" cstate="print"/>
          <a:srcRect/>
          <a:stretch>
            <a:fillRect/>
          </a:stretch>
        </p:blipFill>
        <p:spPr bwMode="auto">
          <a:xfrm>
            <a:off x="2496476" y="1878995"/>
            <a:ext cx="6287877" cy="3103157"/>
          </a:xfrm>
          <a:prstGeom prst="rect">
            <a:avLst/>
          </a:prstGeom>
          <a:noFill/>
          <a:ln w="76200" algn="ctr">
            <a:noFill/>
            <a:miter lim="800000"/>
            <a:headEnd/>
            <a:tailEnd/>
          </a:ln>
          <a:effectLst/>
        </p:spPr>
      </p:pic>
      <p:pic>
        <p:nvPicPr>
          <p:cNvPr id="13"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0"/>
          <p:cNvGrpSpPr>
            <a:grpSpLocks/>
          </p:cNvGrpSpPr>
          <p:nvPr/>
        </p:nvGrpSpPr>
        <p:grpSpPr bwMode="auto">
          <a:xfrm>
            <a:off x="0" y="0"/>
            <a:ext cx="12220575" cy="1238250"/>
            <a:chOff x="-1" y="0"/>
            <a:chExt cx="12221059" cy="1237991"/>
          </a:xfrm>
        </p:grpSpPr>
        <p:sp>
          <p:nvSpPr>
            <p:cNvPr id="50" name="直角三角形 49"/>
            <p:cNvSpPr/>
            <p:nvPr/>
          </p:nvSpPr>
          <p:spPr>
            <a:xfrm rot="5400000">
              <a:off x="5491534" y="-5491534"/>
              <a:ext cx="1237991" cy="12221059"/>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9" name="直角三角形 48"/>
            <p:cNvSpPr/>
            <p:nvPr/>
          </p:nvSpPr>
          <p:spPr>
            <a:xfrm rot="5400000">
              <a:off x="5614537" y="-5614538"/>
              <a:ext cx="974521" cy="12203596"/>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 name="直角三角形 3"/>
            <p:cNvSpPr/>
            <p:nvPr/>
          </p:nvSpPr>
          <p:spPr>
            <a:xfrm rot="5400000">
              <a:off x="5724049" y="-5724050"/>
              <a:ext cx="744382" cy="12192483"/>
            </a:xfrm>
            <a:prstGeom prst="rtTriangle">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grpSp>
        <p:nvGrpSpPr>
          <p:cNvPr id="3" name="组合 51"/>
          <p:cNvGrpSpPr/>
          <p:nvPr/>
        </p:nvGrpSpPr>
        <p:grpSpPr>
          <a:xfrm rot="10800000">
            <a:off x="-29059" y="5623875"/>
            <a:ext cx="12221059" cy="1237991"/>
            <a:chOff x="-1" y="0"/>
            <a:chExt cx="12221059" cy="1237991"/>
          </a:xfrm>
          <a:solidFill>
            <a:srgbClr val="17324D"/>
          </a:solidFill>
        </p:grpSpPr>
        <p:sp>
          <p:nvSpPr>
            <p:cNvPr id="53" name="直角三角形 52"/>
            <p:cNvSpPr/>
            <p:nvPr/>
          </p:nvSpPr>
          <p:spPr>
            <a:xfrm rot="5400000">
              <a:off x="5491533" y="-5491533"/>
              <a:ext cx="1237991" cy="12221058"/>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4" name="直角三角形 53"/>
            <p:cNvSpPr/>
            <p:nvPr/>
          </p:nvSpPr>
          <p:spPr>
            <a:xfrm rot="5400000">
              <a:off x="5613954" y="-5613954"/>
              <a:ext cx="975282" cy="12203192"/>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5" name="直角三角形 54"/>
            <p:cNvSpPr/>
            <p:nvPr/>
          </p:nvSpPr>
          <p:spPr>
            <a:xfrm rot="5400000">
              <a:off x="5723775" y="-5723775"/>
              <a:ext cx="744449" cy="12192000"/>
            </a:xfrm>
            <a:prstGeom prst="rtTriangle">
              <a:avLst/>
            </a:prstGeom>
            <a:gr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sp>
        <p:nvSpPr>
          <p:cNvPr id="48131" name="矩形 17"/>
          <p:cNvSpPr>
            <a:spLocks noChangeArrowheads="1"/>
          </p:cNvSpPr>
          <p:nvPr/>
        </p:nvSpPr>
        <p:spPr bwMode="auto">
          <a:xfrm>
            <a:off x="12663488" y="5524500"/>
            <a:ext cx="185737" cy="400050"/>
          </a:xfrm>
          <a:prstGeom prst="rect">
            <a:avLst/>
          </a:prstGeom>
          <a:noFill/>
          <a:ln w="9525">
            <a:noFill/>
            <a:miter lim="800000"/>
            <a:headEnd/>
            <a:tailEnd/>
          </a:ln>
        </p:spPr>
        <p:txBody>
          <a:bodyPr wrap="none">
            <a:spAutoFit/>
          </a:bodyPr>
          <a:lstStyle/>
          <a:p>
            <a:pPr algn="ctr"/>
            <a:endParaRPr lang="zh-CN" altLang="en-US" sz="2000" b="1">
              <a:latin typeface="微软雅黑" pitchFamily="34" charset="-122"/>
              <a:ea typeface="微软雅黑" pitchFamily="34" charset="-122"/>
            </a:endParaRPr>
          </a:p>
        </p:txBody>
      </p:sp>
      <p:sp>
        <p:nvSpPr>
          <p:cNvPr id="48133" name="Rectangle 2"/>
          <p:cNvSpPr>
            <a:spLocks noGrp="1" noChangeArrowheads="1"/>
          </p:cNvSpPr>
          <p:nvPr>
            <p:ph type="title"/>
          </p:nvPr>
        </p:nvSpPr>
        <p:spPr>
          <a:xfrm>
            <a:off x="4894263" y="782638"/>
            <a:ext cx="6781800" cy="563562"/>
          </a:xfrm>
        </p:spPr>
        <p:txBody>
          <a:bodyPr/>
          <a:lstStyle/>
          <a:p>
            <a:pPr algn="ctr" eaLnBrk="1" hangingPunct="1"/>
            <a:r>
              <a:rPr lang="zh-CN" altLang="en-US" sz="3200" b="1" dirty="0" smtClean="0">
                <a:solidFill>
                  <a:srgbClr val="F79646"/>
                </a:solidFill>
                <a:latin typeface="微软雅黑" pitchFamily="34" charset="-122"/>
                <a:ea typeface="微软雅黑" pitchFamily="34" charset="-122"/>
                <a:cs typeface="楷体_GB2312"/>
              </a:rPr>
              <a:t>性格改变的外部因素</a:t>
            </a:r>
          </a:p>
        </p:txBody>
      </p:sp>
      <p:pic>
        <p:nvPicPr>
          <p:cNvPr id="13" name="Picture 4"/>
          <p:cNvPicPr>
            <a:picLocks noChangeAspect="1" noChangeArrowheads="1"/>
          </p:cNvPicPr>
          <p:nvPr/>
        </p:nvPicPr>
        <p:blipFill>
          <a:blip r:embed="rId2"/>
          <a:srcRect/>
          <a:stretch>
            <a:fillRect/>
          </a:stretch>
        </p:blipFill>
        <p:spPr bwMode="auto">
          <a:xfrm>
            <a:off x="2634392" y="1881748"/>
            <a:ext cx="6496278" cy="3214626"/>
          </a:xfrm>
          <a:prstGeom prst="rect">
            <a:avLst/>
          </a:prstGeom>
          <a:noFill/>
          <a:ln w="76200" algn="ctr">
            <a:noFill/>
            <a:miter lim="800000"/>
            <a:headEnd/>
            <a:tailEnd/>
          </a:ln>
          <a:effectLst/>
        </p:spPr>
      </p:pic>
      <p:pic>
        <p:nvPicPr>
          <p:cNvPr id="14"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5B350"/>
        </a:solidFill>
        <a:effectLst/>
      </p:bgPr>
    </p:bg>
    <p:spTree>
      <p:nvGrpSpPr>
        <p:cNvPr id="1" name=""/>
        <p:cNvGrpSpPr/>
        <p:nvPr/>
      </p:nvGrpSpPr>
      <p:grpSpPr>
        <a:xfrm>
          <a:off x="0" y="0"/>
          <a:ext cx="0" cy="0"/>
          <a:chOff x="0" y="0"/>
          <a:chExt cx="0" cy="0"/>
        </a:xfrm>
      </p:grpSpPr>
      <p:sp>
        <p:nvSpPr>
          <p:cNvPr id="11" name="椭圆 10"/>
          <p:cNvSpPr/>
          <p:nvPr/>
        </p:nvSpPr>
        <p:spPr>
          <a:xfrm>
            <a:off x="5908675" y="5768975"/>
            <a:ext cx="374650" cy="374650"/>
          </a:xfrm>
          <a:prstGeom prst="ellipse">
            <a:avLst/>
          </a:prstGeom>
          <a:noFill/>
          <a:ln>
            <a:solidFill>
              <a:srgbClr val="984C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grpSp>
        <p:nvGrpSpPr>
          <p:cNvPr id="7" name="组合 6"/>
          <p:cNvGrpSpPr>
            <a:grpSpLocks/>
          </p:cNvGrpSpPr>
          <p:nvPr/>
        </p:nvGrpSpPr>
        <p:grpSpPr bwMode="auto">
          <a:xfrm>
            <a:off x="6002338" y="5862638"/>
            <a:ext cx="187325" cy="995362"/>
            <a:chOff x="6002403" y="5862703"/>
            <a:chExt cx="187194" cy="995297"/>
          </a:xfrm>
        </p:grpSpPr>
        <p:cxnSp>
          <p:nvCxnSpPr>
            <p:cNvPr id="3" name="直接连接符 2"/>
            <p:cNvCxnSpPr/>
            <p:nvPr/>
          </p:nvCxnSpPr>
          <p:spPr>
            <a:xfrm flipV="1">
              <a:off x="6096000" y="5956359"/>
              <a:ext cx="0" cy="901641"/>
            </a:xfrm>
            <a:prstGeom prst="line">
              <a:avLst/>
            </a:prstGeom>
            <a:ln w="19050">
              <a:solidFill>
                <a:srgbClr val="984C50"/>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6002403" y="5862703"/>
              <a:ext cx="187194" cy="187313"/>
            </a:xfrm>
            <a:prstGeom prst="ellipse">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sp>
        <p:nvSpPr>
          <p:cNvPr id="16" name="TextBox 15"/>
          <p:cNvSpPr txBox="1">
            <a:spLocks noChangeArrowheads="1"/>
          </p:cNvSpPr>
          <p:nvPr/>
        </p:nvSpPr>
        <p:spPr bwMode="auto">
          <a:xfrm>
            <a:off x="4180749" y="4059047"/>
            <a:ext cx="3775393" cy="523220"/>
          </a:xfrm>
          <a:prstGeom prst="rect">
            <a:avLst/>
          </a:prstGeom>
          <a:noFill/>
          <a:ln w="9525">
            <a:noFill/>
            <a:miter lim="800000"/>
            <a:headEnd/>
            <a:tailEnd/>
          </a:ln>
        </p:spPr>
        <p:txBody>
          <a:bodyPr wrap="none">
            <a:spAutoFit/>
          </a:bodyPr>
          <a:lstStyle/>
          <a:p>
            <a:pPr algn="ctr"/>
            <a:r>
              <a:rPr lang="zh-CN" altLang="en-US" sz="2800" b="1" dirty="0" smtClean="0">
                <a:solidFill>
                  <a:srgbClr val="994C52"/>
                </a:solidFill>
                <a:latin typeface="微软雅黑" pitchFamily="34" charset="-122"/>
                <a:ea typeface="微软雅黑" pitchFamily="34" charset="-122"/>
              </a:rPr>
              <a:t>谈谈</a:t>
            </a:r>
            <a:r>
              <a:rPr lang="zh-CN" altLang="en-US" sz="2800" b="1" dirty="0">
                <a:solidFill>
                  <a:srgbClr val="994C52"/>
                </a:solidFill>
                <a:latin typeface="微软雅黑" pitchFamily="34" charset="-122"/>
                <a:ea typeface="微软雅黑" pitchFamily="34" charset="-122"/>
              </a:rPr>
              <a:t>对他（她）的印象</a:t>
            </a:r>
          </a:p>
        </p:txBody>
      </p:sp>
      <p:pic>
        <p:nvPicPr>
          <p:cNvPr id="12" name="图片 11" descr="53bd2a1c20173 [转换].gif"/>
          <p:cNvPicPr>
            <a:picLocks noChangeAspect="1"/>
          </p:cNvPicPr>
          <p:nvPr/>
        </p:nvPicPr>
        <p:blipFill>
          <a:blip r:embed="rId2"/>
          <a:stretch>
            <a:fillRect/>
          </a:stretch>
        </p:blipFill>
        <p:spPr>
          <a:xfrm>
            <a:off x="1485900" y="736600"/>
            <a:ext cx="8501063" cy="3257550"/>
          </a:xfrm>
          <a:prstGeom prst="rect">
            <a:avLst/>
          </a:prstGeom>
          <a:effectLst>
            <a:outerShdw blurRad="342900" dist="76200" dir="18000000" sx="102000" sy="102000" algn="ctr" rotWithShape="0">
              <a:schemeClr val="bg1">
                <a:lumMod val="65000"/>
                <a:alpha val="51000"/>
              </a:schemeClr>
            </a:outerShdw>
          </a:effectLst>
        </p:spPr>
      </p:pic>
      <p:pic>
        <p:nvPicPr>
          <p:cNvPr id="8"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20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par>
                                <p:cTn id="12" presetID="21" presetClass="entr" presetSubtype="1" fill="hold" grpId="0" nodeType="withEffect">
                                  <p:stCondLst>
                                    <p:cond delay="600"/>
                                  </p:stCondLst>
                                  <p:childTnLst>
                                    <p:set>
                                      <p:cBhvr>
                                        <p:cTn id="13" dur="1" fill="hold">
                                          <p:stCondLst>
                                            <p:cond delay="0"/>
                                          </p:stCondLst>
                                        </p:cTn>
                                        <p:tgtEl>
                                          <p:spTgt spid="11"/>
                                        </p:tgtEl>
                                        <p:attrNameLst>
                                          <p:attrName>style.visibility</p:attrName>
                                        </p:attrNameLst>
                                      </p:cBhvr>
                                      <p:to>
                                        <p:strVal val="visible"/>
                                      </p:to>
                                    </p:set>
                                    <p:animEffect transition="in" filter="wheel(1)">
                                      <p:cBhvr>
                                        <p:cTn id="14" dur="500"/>
                                        <p:tgtEl>
                                          <p:spTgt spid="11"/>
                                        </p:tgtEl>
                                      </p:cBhvr>
                                    </p:animEffect>
                                  </p:childTnLst>
                                </p:cTn>
                              </p:par>
                              <p:par>
                                <p:cTn id="15" presetID="6" presetClass="emph" presetSubtype="0" fill="hold" grpId="1" nodeType="withEffect">
                                  <p:stCondLst>
                                    <p:cond delay="1100"/>
                                  </p:stCondLst>
                                  <p:childTnLst>
                                    <p:animScale>
                                      <p:cBhvr>
                                        <p:cTn id="16" dur="500" fill="hold"/>
                                        <p:tgtEl>
                                          <p:spTgt spid="11"/>
                                        </p:tgtEl>
                                      </p:cBhvr>
                                      <p:by x="150000" y="150000"/>
                                    </p:animScale>
                                  </p:childTnLst>
                                </p:cTn>
                              </p:par>
                              <p:par>
                                <p:cTn id="17" presetID="10" presetClass="exit" presetSubtype="0" fill="hold" grpId="2" nodeType="withEffect">
                                  <p:stCondLst>
                                    <p:cond delay="110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3"/>
          <p:cNvPicPr>
            <a:picLocks noChangeAspect="1" noChangeArrowheads="1"/>
          </p:cNvPicPr>
          <p:nvPr/>
        </p:nvPicPr>
        <p:blipFill>
          <a:blip r:embed="rId2"/>
          <a:srcRect/>
          <a:stretch>
            <a:fillRect/>
          </a:stretch>
        </p:blipFill>
        <p:spPr bwMode="auto">
          <a:xfrm>
            <a:off x="0" y="4038600"/>
            <a:ext cx="12192000" cy="2819400"/>
          </a:xfrm>
          <a:prstGeom prst="rect">
            <a:avLst/>
          </a:prstGeom>
          <a:noFill/>
          <a:ln w="9525">
            <a:noFill/>
            <a:miter lim="800000"/>
            <a:headEnd/>
            <a:tailEnd/>
          </a:ln>
        </p:spPr>
      </p:pic>
      <p:sp>
        <p:nvSpPr>
          <p:cNvPr id="138" name="矩形 137"/>
          <p:cNvSpPr/>
          <p:nvPr/>
        </p:nvSpPr>
        <p:spPr>
          <a:xfrm>
            <a:off x="0" y="1382713"/>
            <a:ext cx="12192000" cy="2644775"/>
          </a:xfrm>
          <a:prstGeom prst="rect">
            <a:avLst/>
          </a:prstGeom>
          <a:solidFill>
            <a:srgbClr val="E5B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203" name="TextBox 15"/>
          <p:cNvSpPr txBox="1">
            <a:spLocks noChangeArrowheads="1"/>
          </p:cNvSpPr>
          <p:nvPr/>
        </p:nvSpPr>
        <p:spPr bwMode="auto">
          <a:xfrm>
            <a:off x="696913" y="1741488"/>
            <a:ext cx="5211762" cy="523875"/>
          </a:xfrm>
          <a:prstGeom prst="rect">
            <a:avLst/>
          </a:prstGeom>
          <a:noFill/>
          <a:ln w="9525">
            <a:noFill/>
            <a:miter lim="800000"/>
            <a:headEnd/>
            <a:tailEnd/>
          </a:ln>
        </p:spPr>
        <p:txBody>
          <a:bodyPr wrap="none">
            <a:spAutoFit/>
          </a:bodyPr>
          <a:lstStyle/>
          <a:p>
            <a:r>
              <a:rPr lang="zh-CN" altLang="en-US" sz="2800">
                <a:latin typeface="微软雅黑" pitchFamily="34" charset="-122"/>
                <a:ea typeface="微软雅黑" pitchFamily="34" charset="-122"/>
              </a:rPr>
              <a:t>美国心理学家特尔曼研究表明：</a:t>
            </a:r>
            <a:endParaRPr lang="en-US" altLang="zh-CN" sz="2800">
              <a:latin typeface="微软雅黑" pitchFamily="34" charset="-122"/>
              <a:ea typeface="微软雅黑" pitchFamily="34" charset="-122"/>
            </a:endParaRPr>
          </a:p>
        </p:txBody>
      </p:sp>
      <p:grpSp>
        <p:nvGrpSpPr>
          <p:cNvPr id="47107" name="组合 59"/>
          <p:cNvGrpSpPr>
            <a:grpSpLocks/>
          </p:cNvGrpSpPr>
          <p:nvPr/>
        </p:nvGrpSpPr>
        <p:grpSpPr bwMode="auto">
          <a:xfrm rot="-3117582">
            <a:off x="2062957" y="2686389"/>
            <a:ext cx="1136650" cy="836613"/>
            <a:chOff x="12849249" y="2624477"/>
            <a:chExt cx="722312" cy="531813"/>
          </a:xfrm>
          <a:solidFill>
            <a:schemeClr val="accent1"/>
          </a:solidFill>
        </p:grpSpPr>
        <p:sp>
          <p:nvSpPr>
            <p:cNvPr id="47234" name="Freeform 33"/>
            <p:cNvSpPr>
              <a:spLocks/>
            </p:cNvSpPr>
            <p:nvPr/>
          </p:nvSpPr>
          <p:spPr bwMode="auto">
            <a:xfrm>
              <a:off x="12849249" y="2624477"/>
              <a:ext cx="420688" cy="328613"/>
            </a:xfrm>
            <a:custGeom>
              <a:avLst/>
              <a:gdLst>
                <a:gd name="T0" fmla="*/ 2147483647 w 532"/>
                <a:gd name="T1" fmla="*/ 2147483647 h 415"/>
                <a:gd name="T2" fmla="*/ 2147483647 w 532"/>
                <a:gd name="T3" fmla="*/ 2147483647 h 415"/>
                <a:gd name="T4" fmla="*/ 2147483647 w 532"/>
                <a:gd name="T5" fmla="*/ 2147483647 h 415"/>
                <a:gd name="T6" fmla="*/ 2147483647 w 532"/>
                <a:gd name="T7" fmla="*/ 2147483647 h 415"/>
                <a:gd name="T8" fmla="*/ 2147483647 w 532"/>
                <a:gd name="T9" fmla="*/ 2147483647 h 415"/>
                <a:gd name="T10" fmla="*/ 2147483647 w 532"/>
                <a:gd name="T11" fmla="*/ 2147483647 h 415"/>
                <a:gd name="T12" fmla="*/ 2147483647 w 532"/>
                <a:gd name="T13" fmla="*/ 2147483647 h 415"/>
                <a:gd name="T14" fmla="*/ 2147483647 w 532"/>
                <a:gd name="T15" fmla="*/ 2147483647 h 415"/>
                <a:gd name="T16" fmla="*/ 2147483647 w 532"/>
                <a:gd name="T17" fmla="*/ 2147483647 h 415"/>
                <a:gd name="T18" fmla="*/ 2147483647 w 532"/>
                <a:gd name="T19" fmla="*/ 2147483647 h 415"/>
                <a:gd name="T20" fmla="*/ 2147483647 w 532"/>
                <a:gd name="T21" fmla="*/ 2147483647 h 415"/>
                <a:gd name="T22" fmla="*/ 2147483647 w 532"/>
                <a:gd name="T23" fmla="*/ 2147483647 h 415"/>
                <a:gd name="T24" fmla="*/ 2147483647 w 532"/>
                <a:gd name="T25" fmla="*/ 2147483647 h 415"/>
                <a:gd name="T26" fmla="*/ 2147483647 w 532"/>
                <a:gd name="T27" fmla="*/ 2147483647 h 415"/>
                <a:gd name="T28" fmla="*/ 2147483647 w 532"/>
                <a:gd name="T29" fmla="*/ 2147483647 h 415"/>
                <a:gd name="T30" fmla="*/ 2147483647 w 532"/>
                <a:gd name="T31" fmla="*/ 2147483647 h 415"/>
                <a:gd name="T32" fmla="*/ 2147483647 w 532"/>
                <a:gd name="T33" fmla="*/ 2147483647 h 415"/>
                <a:gd name="T34" fmla="*/ 2147483647 w 532"/>
                <a:gd name="T35" fmla="*/ 2147483647 h 415"/>
                <a:gd name="T36" fmla="*/ 2147483647 w 532"/>
                <a:gd name="T37" fmla="*/ 2147483647 h 415"/>
                <a:gd name="T38" fmla="*/ 2147483647 w 532"/>
                <a:gd name="T39" fmla="*/ 2147483647 h 415"/>
                <a:gd name="T40" fmla="*/ 2147483647 w 532"/>
                <a:gd name="T41" fmla="*/ 0 h 415"/>
                <a:gd name="T42" fmla="*/ 2147483647 w 532"/>
                <a:gd name="T43" fmla="*/ 0 h 415"/>
                <a:gd name="T44" fmla="*/ 2147483647 w 532"/>
                <a:gd name="T45" fmla="*/ 2147483647 h 415"/>
                <a:gd name="T46" fmla="*/ 2147483647 w 532"/>
                <a:gd name="T47" fmla="*/ 2147483647 h 415"/>
                <a:gd name="T48" fmla="*/ 2147483647 w 532"/>
                <a:gd name="T49" fmla="*/ 2147483647 h 415"/>
                <a:gd name="T50" fmla="*/ 2147483647 w 532"/>
                <a:gd name="T51" fmla="*/ 2147483647 h 415"/>
                <a:gd name="T52" fmla="*/ 2147483647 w 532"/>
                <a:gd name="T53" fmla="*/ 2147483647 h 415"/>
                <a:gd name="T54" fmla="*/ 2147483647 w 532"/>
                <a:gd name="T55" fmla="*/ 2147483647 h 415"/>
                <a:gd name="T56" fmla="*/ 2147483647 w 532"/>
                <a:gd name="T57" fmla="*/ 2147483647 h 415"/>
                <a:gd name="T58" fmla="*/ 2147483647 w 532"/>
                <a:gd name="T59" fmla="*/ 2147483647 h 415"/>
                <a:gd name="T60" fmla="*/ 2147483647 w 532"/>
                <a:gd name="T61" fmla="*/ 2147483647 h 415"/>
                <a:gd name="T62" fmla="*/ 2147483647 w 532"/>
                <a:gd name="T63" fmla="*/ 2147483647 h 415"/>
                <a:gd name="T64" fmla="*/ 2147483647 w 532"/>
                <a:gd name="T65" fmla="*/ 2147483647 h 415"/>
                <a:gd name="T66" fmla="*/ 0 w 532"/>
                <a:gd name="T67" fmla="*/ 2147483647 h 415"/>
                <a:gd name="T68" fmla="*/ 0 w 532"/>
                <a:gd name="T69" fmla="*/ 2147483647 h 415"/>
                <a:gd name="T70" fmla="*/ 2147483647 w 532"/>
                <a:gd name="T71" fmla="*/ 2147483647 h 415"/>
                <a:gd name="T72" fmla="*/ 2147483647 w 532"/>
                <a:gd name="T73" fmla="*/ 2147483647 h 415"/>
                <a:gd name="T74" fmla="*/ 2147483647 w 532"/>
                <a:gd name="T75" fmla="*/ 2147483647 h 415"/>
                <a:gd name="T76" fmla="*/ 2147483647 w 532"/>
                <a:gd name="T77" fmla="*/ 2147483647 h 415"/>
                <a:gd name="T78" fmla="*/ 2147483647 w 532"/>
                <a:gd name="T79" fmla="*/ 2147483647 h 415"/>
                <a:gd name="T80" fmla="*/ 2147483647 w 532"/>
                <a:gd name="T81" fmla="*/ 2147483647 h 415"/>
                <a:gd name="T82" fmla="*/ 2147483647 w 532"/>
                <a:gd name="T83" fmla="*/ 2147483647 h 415"/>
                <a:gd name="T84" fmla="*/ 2147483647 w 532"/>
                <a:gd name="T85" fmla="*/ 2147483647 h 415"/>
                <a:gd name="T86" fmla="*/ 2147483647 w 532"/>
                <a:gd name="T87" fmla="*/ 2147483647 h 415"/>
                <a:gd name="T88" fmla="*/ 2147483647 w 532"/>
                <a:gd name="T89" fmla="*/ 2147483647 h 415"/>
                <a:gd name="T90" fmla="*/ 2147483647 w 532"/>
                <a:gd name="T91" fmla="*/ 2147483647 h 415"/>
                <a:gd name="T92" fmla="*/ 2147483647 w 532"/>
                <a:gd name="T93" fmla="*/ 2147483647 h 415"/>
                <a:gd name="T94" fmla="*/ 2147483647 w 532"/>
                <a:gd name="T95" fmla="*/ 2147483647 h 415"/>
                <a:gd name="T96" fmla="*/ 2147483647 w 532"/>
                <a:gd name="T97" fmla="*/ 2147483647 h 415"/>
                <a:gd name="T98" fmla="*/ 2147483647 w 532"/>
                <a:gd name="T99" fmla="*/ 2147483647 h 415"/>
                <a:gd name="T100" fmla="*/ 2147483647 w 532"/>
                <a:gd name="T101" fmla="*/ 2147483647 h 415"/>
                <a:gd name="T102" fmla="*/ 2147483647 w 532"/>
                <a:gd name="T103" fmla="*/ 2147483647 h 415"/>
                <a:gd name="T104" fmla="*/ 2147483647 w 532"/>
                <a:gd name="T105" fmla="*/ 2147483647 h 415"/>
                <a:gd name="T106" fmla="*/ 2147483647 w 532"/>
                <a:gd name="T107" fmla="*/ 2147483647 h 415"/>
                <a:gd name="T108" fmla="*/ 2147483647 w 532"/>
                <a:gd name="T109" fmla="*/ 2147483647 h 415"/>
                <a:gd name="T110" fmla="*/ 2147483647 w 532"/>
                <a:gd name="T111" fmla="*/ 2147483647 h 415"/>
                <a:gd name="T112" fmla="*/ 2147483647 w 532"/>
                <a:gd name="T113" fmla="*/ 2147483647 h 415"/>
                <a:gd name="T114" fmla="*/ 2147483647 w 532"/>
                <a:gd name="T115" fmla="*/ 2147483647 h 415"/>
                <a:gd name="T116" fmla="*/ 2147483647 w 532"/>
                <a:gd name="T117" fmla="*/ 2147483647 h 4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32"/>
                <a:gd name="T178" fmla="*/ 0 h 415"/>
                <a:gd name="T179" fmla="*/ 532 w 532"/>
                <a:gd name="T180" fmla="*/ 415 h 4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32" h="415">
                  <a:moveTo>
                    <a:pt x="532" y="405"/>
                  </a:moveTo>
                  <a:lnTo>
                    <a:pt x="532" y="405"/>
                  </a:lnTo>
                  <a:lnTo>
                    <a:pt x="524" y="384"/>
                  </a:lnTo>
                  <a:lnTo>
                    <a:pt x="516" y="359"/>
                  </a:lnTo>
                  <a:lnTo>
                    <a:pt x="503" y="328"/>
                  </a:lnTo>
                  <a:lnTo>
                    <a:pt x="487" y="292"/>
                  </a:lnTo>
                  <a:lnTo>
                    <a:pt x="468" y="251"/>
                  </a:lnTo>
                  <a:lnTo>
                    <a:pt x="445" y="208"/>
                  </a:lnTo>
                  <a:lnTo>
                    <a:pt x="421" y="167"/>
                  </a:lnTo>
                  <a:lnTo>
                    <a:pt x="407" y="145"/>
                  </a:lnTo>
                  <a:lnTo>
                    <a:pt x="392" y="125"/>
                  </a:lnTo>
                  <a:lnTo>
                    <a:pt x="376" y="106"/>
                  </a:lnTo>
                  <a:lnTo>
                    <a:pt x="359" y="88"/>
                  </a:lnTo>
                  <a:lnTo>
                    <a:pt x="342" y="71"/>
                  </a:lnTo>
                  <a:lnTo>
                    <a:pt x="325" y="55"/>
                  </a:lnTo>
                  <a:lnTo>
                    <a:pt x="306" y="40"/>
                  </a:lnTo>
                  <a:lnTo>
                    <a:pt x="286" y="29"/>
                  </a:lnTo>
                  <a:lnTo>
                    <a:pt x="266" y="17"/>
                  </a:lnTo>
                  <a:lnTo>
                    <a:pt x="246" y="10"/>
                  </a:lnTo>
                  <a:lnTo>
                    <a:pt x="224" y="5"/>
                  </a:lnTo>
                  <a:lnTo>
                    <a:pt x="201" y="0"/>
                  </a:lnTo>
                  <a:lnTo>
                    <a:pt x="178" y="0"/>
                  </a:lnTo>
                  <a:lnTo>
                    <a:pt x="155" y="3"/>
                  </a:lnTo>
                  <a:lnTo>
                    <a:pt x="129" y="9"/>
                  </a:lnTo>
                  <a:lnTo>
                    <a:pt x="105" y="19"/>
                  </a:lnTo>
                  <a:lnTo>
                    <a:pt x="81" y="30"/>
                  </a:lnTo>
                  <a:lnTo>
                    <a:pt x="61" y="43"/>
                  </a:lnTo>
                  <a:lnTo>
                    <a:pt x="43" y="58"/>
                  </a:lnTo>
                  <a:lnTo>
                    <a:pt x="29" y="73"/>
                  </a:lnTo>
                  <a:lnTo>
                    <a:pt x="17" y="89"/>
                  </a:lnTo>
                  <a:lnTo>
                    <a:pt x="9" y="105"/>
                  </a:lnTo>
                  <a:lnTo>
                    <a:pt x="3" y="122"/>
                  </a:lnTo>
                  <a:lnTo>
                    <a:pt x="0" y="141"/>
                  </a:lnTo>
                  <a:lnTo>
                    <a:pt x="0" y="158"/>
                  </a:lnTo>
                  <a:lnTo>
                    <a:pt x="3" y="177"/>
                  </a:lnTo>
                  <a:lnTo>
                    <a:pt x="9" y="194"/>
                  </a:lnTo>
                  <a:lnTo>
                    <a:pt x="16" y="213"/>
                  </a:lnTo>
                  <a:lnTo>
                    <a:pt x="25" y="231"/>
                  </a:lnTo>
                  <a:lnTo>
                    <a:pt x="38" y="250"/>
                  </a:lnTo>
                  <a:lnTo>
                    <a:pt x="52" y="267"/>
                  </a:lnTo>
                  <a:lnTo>
                    <a:pt x="68" y="284"/>
                  </a:lnTo>
                  <a:lnTo>
                    <a:pt x="86" y="300"/>
                  </a:lnTo>
                  <a:lnTo>
                    <a:pt x="105" y="318"/>
                  </a:lnTo>
                  <a:lnTo>
                    <a:pt x="128" y="332"/>
                  </a:lnTo>
                  <a:lnTo>
                    <a:pt x="151" y="346"/>
                  </a:lnTo>
                  <a:lnTo>
                    <a:pt x="175" y="359"/>
                  </a:lnTo>
                  <a:lnTo>
                    <a:pt x="203" y="372"/>
                  </a:lnTo>
                  <a:lnTo>
                    <a:pt x="230" y="382"/>
                  </a:lnTo>
                  <a:lnTo>
                    <a:pt x="260" y="392"/>
                  </a:lnTo>
                  <a:lnTo>
                    <a:pt x="290" y="399"/>
                  </a:lnTo>
                  <a:lnTo>
                    <a:pt x="322" y="407"/>
                  </a:lnTo>
                  <a:lnTo>
                    <a:pt x="355" y="411"/>
                  </a:lnTo>
                  <a:lnTo>
                    <a:pt x="388" y="414"/>
                  </a:lnTo>
                  <a:lnTo>
                    <a:pt x="422" y="415"/>
                  </a:lnTo>
                  <a:lnTo>
                    <a:pt x="458" y="414"/>
                  </a:lnTo>
                  <a:lnTo>
                    <a:pt x="494" y="411"/>
                  </a:lnTo>
                  <a:lnTo>
                    <a:pt x="532" y="405"/>
                  </a:lnTo>
                  <a:close/>
                </a:path>
              </a:pathLst>
            </a:custGeom>
            <a:grpFill/>
            <a:ln w="9525">
              <a:noFill/>
              <a:miter lim="800000"/>
              <a:headEnd/>
              <a:tailEnd/>
            </a:ln>
          </p:spPr>
          <p:txBody>
            <a:bodyPr/>
            <a:lstStyle/>
            <a:p>
              <a:pPr>
                <a:defRPr/>
              </a:pPr>
              <a:endParaRPr lang="zh-CN" altLang="en-US">
                <a:ea typeface="微软雅黑" pitchFamily="34" charset="-122"/>
              </a:endParaRPr>
            </a:p>
          </p:txBody>
        </p:sp>
        <p:sp>
          <p:nvSpPr>
            <p:cNvPr id="47235" name="Freeform 34"/>
            <p:cNvSpPr>
              <a:spLocks/>
            </p:cNvSpPr>
            <p:nvPr/>
          </p:nvSpPr>
          <p:spPr bwMode="auto">
            <a:xfrm>
              <a:off x="13269936" y="2645114"/>
              <a:ext cx="301625" cy="300038"/>
            </a:xfrm>
            <a:custGeom>
              <a:avLst/>
              <a:gdLst>
                <a:gd name="T0" fmla="*/ 0 w 379"/>
                <a:gd name="T1" fmla="*/ 2147483647 h 377"/>
                <a:gd name="T2" fmla="*/ 0 w 379"/>
                <a:gd name="T3" fmla="*/ 2147483647 h 377"/>
                <a:gd name="T4" fmla="*/ 2147483647 w 379"/>
                <a:gd name="T5" fmla="*/ 2147483647 h 377"/>
                <a:gd name="T6" fmla="*/ 2147483647 w 379"/>
                <a:gd name="T7" fmla="*/ 2147483647 h 377"/>
                <a:gd name="T8" fmla="*/ 2147483647 w 379"/>
                <a:gd name="T9" fmla="*/ 2147483647 h 377"/>
                <a:gd name="T10" fmla="*/ 2147483647 w 379"/>
                <a:gd name="T11" fmla="*/ 2147483647 h 377"/>
                <a:gd name="T12" fmla="*/ 2147483647 w 379"/>
                <a:gd name="T13" fmla="*/ 2147483647 h 377"/>
                <a:gd name="T14" fmla="*/ 2147483647 w 379"/>
                <a:gd name="T15" fmla="*/ 2147483647 h 377"/>
                <a:gd name="T16" fmla="*/ 2147483647 w 379"/>
                <a:gd name="T17" fmla="*/ 2147483647 h 377"/>
                <a:gd name="T18" fmla="*/ 2147483647 w 379"/>
                <a:gd name="T19" fmla="*/ 2147483647 h 377"/>
                <a:gd name="T20" fmla="*/ 2147483647 w 379"/>
                <a:gd name="T21" fmla="*/ 2147483647 h 377"/>
                <a:gd name="T22" fmla="*/ 2147483647 w 379"/>
                <a:gd name="T23" fmla="*/ 2147483647 h 377"/>
                <a:gd name="T24" fmla="*/ 2147483647 w 379"/>
                <a:gd name="T25" fmla="*/ 2147483647 h 377"/>
                <a:gd name="T26" fmla="*/ 2147483647 w 379"/>
                <a:gd name="T27" fmla="*/ 2147483647 h 377"/>
                <a:gd name="T28" fmla="*/ 2147483647 w 379"/>
                <a:gd name="T29" fmla="*/ 2147483647 h 377"/>
                <a:gd name="T30" fmla="*/ 2147483647 w 379"/>
                <a:gd name="T31" fmla="*/ 2147483647 h 377"/>
                <a:gd name="T32" fmla="*/ 2147483647 w 379"/>
                <a:gd name="T33" fmla="*/ 2147483647 h 377"/>
                <a:gd name="T34" fmla="*/ 2147483647 w 379"/>
                <a:gd name="T35" fmla="*/ 2147483647 h 377"/>
                <a:gd name="T36" fmla="*/ 2147483647 w 379"/>
                <a:gd name="T37" fmla="*/ 2147483647 h 377"/>
                <a:gd name="T38" fmla="*/ 2147483647 w 379"/>
                <a:gd name="T39" fmla="*/ 0 h 377"/>
                <a:gd name="T40" fmla="*/ 2147483647 w 379"/>
                <a:gd name="T41" fmla="*/ 0 h 377"/>
                <a:gd name="T42" fmla="*/ 2147483647 w 379"/>
                <a:gd name="T43" fmla="*/ 2147483647 h 377"/>
                <a:gd name="T44" fmla="*/ 2147483647 w 379"/>
                <a:gd name="T45" fmla="*/ 2147483647 h 377"/>
                <a:gd name="T46" fmla="*/ 2147483647 w 379"/>
                <a:gd name="T47" fmla="*/ 2147483647 h 377"/>
                <a:gd name="T48" fmla="*/ 2147483647 w 379"/>
                <a:gd name="T49" fmla="*/ 2147483647 h 377"/>
                <a:gd name="T50" fmla="*/ 2147483647 w 379"/>
                <a:gd name="T51" fmla="*/ 2147483647 h 377"/>
                <a:gd name="T52" fmla="*/ 2147483647 w 379"/>
                <a:gd name="T53" fmla="*/ 2147483647 h 377"/>
                <a:gd name="T54" fmla="*/ 2147483647 w 379"/>
                <a:gd name="T55" fmla="*/ 2147483647 h 377"/>
                <a:gd name="T56" fmla="*/ 2147483647 w 379"/>
                <a:gd name="T57" fmla="*/ 2147483647 h 377"/>
                <a:gd name="T58" fmla="*/ 2147483647 w 379"/>
                <a:gd name="T59" fmla="*/ 2147483647 h 377"/>
                <a:gd name="T60" fmla="*/ 2147483647 w 379"/>
                <a:gd name="T61" fmla="*/ 2147483647 h 377"/>
                <a:gd name="T62" fmla="*/ 2147483647 w 379"/>
                <a:gd name="T63" fmla="*/ 2147483647 h 377"/>
                <a:gd name="T64" fmla="*/ 2147483647 w 379"/>
                <a:gd name="T65" fmla="*/ 2147483647 h 377"/>
                <a:gd name="T66" fmla="*/ 2147483647 w 379"/>
                <a:gd name="T67" fmla="*/ 2147483647 h 377"/>
                <a:gd name="T68" fmla="*/ 2147483647 w 379"/>
                <a:gd name="T69" fmla="*/ 2147483647 h 377"/>
                <a:gd name="T70" fmla="*/ 2147483647 w 379"/>
                <a:gd name="T71" fmla="*/ 2147483647 h 377"/>
                <a:gd name="T72" fmla="*/ 2147483647 w 379"/>
                <a:gd name="T73" fmla="*/ 2147483647 h 377"/>
                <a:gd name="T74" fmla="*/ 2147483647 w 379"/>
                <a:gd name="T75" fmla="*/ 2147483647 h 377"/>
                <a:gd name="T76" fmla="*/ 2147483647 w 379"/>
                <a:gd name="T77" fmla="*/ 2147483647 h 377"/>
                <a:gd name="T78" fmla="*/ 2147483647 w 379"/>
                <a:gd name="T79" fmla="*/ 2147483647 h 377"/>
                <a:gd name="T80" fmla="*/ 2147483647 w 379"/>
                <a:gd name="T81" fmla="*/ 2147483647 h 377"/>
                <a:gd name="T82" fmla="*/ 2147483647 w 379"/>
                <a:gd name="T83" fmla="*/ 2147483647 h 377"/>
                <a:gd name="T84" fmla="*/ 2147483647 w 379"/>
                <a:gd name="T85" fmla="*/ 2147483647 h 377"/>
                <a:gd name="T86" fmla="*/ 2147483647 w 379"/>
                <a:gd name="T87" fmla="*/ 2147483647 h 377"/>
                <a:gd name="T88" fmla="*/ 2147483647 w 379"/>
                <a:gd name="T89" fmla="*/ 2147483647 h 377"/>
                <a:gd name="T90" fmla="*/ 2147483647 w 379"/>
                <a:gd name="T91" fmla="*/ 2147483647 h 377"/>
                <a:gd name="T92" fmla="*/ 2147483647 w 379"/>
                <a:gd name="T93" fmla="*/ 2147483647 h 377"/>
                <a:gd name="T94" fmla="*/ 2147483647 w 379"/>
                <a:gd name="T95" fmla="*/ 2147483647 h 377"/>
                <a:gd name="T96" fmla="*/ 2147483647 w 379"/>
                <a:gd name="T97" fmla="*/ 2147483647 h 377"/>
                <a:gd name="T98" fmla="*/ 2147483647 w 379"/>
                <a:gd name="T99" fmla="*/ 2147483647 h 377"/>
                <a:gd name="T100" fmla="*/ 2147483647 w 379"/>
                <a:gd name="T101" fmla="*/ 2147483647 h 377"/>
                <a:gd name="T102" fmla="*/ 2147483647 w 379"/>
                <a:gd name="T103" fmla="*/ 2147483647 h 377"/>
                <a:gd name="T104" fmla="*/ 2147483647 w 379"/>
                <a:gd name="T105" fmla="*/ 2147483647 h 377"/>
                <a:gd name="T106" fmla="*/ 2147483647 w 379"/>
                <a:gd name="T107" fmla="*/ 2147483647 h 377"/>
                <a:gd name="T108" fmla="*/ 2147483647 w 379"/>
                <a:gd name="T109" fmla="*/ 2147483647 h 377"/>
                <a:gd name="T110" fmla="*/ 0 w 379"/>
                <a:gd name="T111" fmla="*/ 2147483647 h 377"/>
                <a:gd name="T112" fmla="*/ 0 w 379"/>
                <a:gd name="T113" fmla="*/ 2147483647 h 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9"/>
                <a:gd name="T172" fmla="*/ 0 h 377"/>
                <a:gd name="T173" fmla="*/ 379 w 379"/>
                <a:gd name="T174" fmla="*/ 377 h 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9" h="377">
                  <a:moveTo>
                    <a:pt x="0" y="377"/>
                  </a:moveTo>
                  <a:lnTo>
                    <a:pt x="0" y="377"/>
                  </a:lnTo>
                  <a:lnTo>
                    <a:pt x="1" y="358"/>
                  </a:lnTo>
                  <a:lnTo>
                    <a:pt x="7" y="308"/>
                  </a:lnTo>
                  <a:lnTo>
                    <a:pt x="11" y="277"/>
                  </a:lnTo>
                  <a:lnTo>
                    <a:pt x="18" y="241"/>
                  </a:lnTo>
                  <a:lnTo>
                    <a:pt x="28" y="203"/>
                  </a:lnTo>
                  <a:lnTo>
                    <a:pt x="40" y="165"/>
                  </a:lnTo>
                  <a:lnTo>
                    <a:pt x="54" y="127"/>
                  </a:lnTo>
                  <a:lnTo>
                    <a:pt x="63" y="110"/>
                  </a:lnTo>
                  <a:lnTo>
                    <a:pt x="73" y="93"/>
                  </a:lnTo>
                  <a:lnTo>
                    <a:pt x="83" y="76"/>
                  </a:lnTo>
                  <a:lnTo>
                    <a:pt x="93" y="61"/>
                  </a:lnTo>
                  <a:lnTo>
                    <a:pt x="104" y="47"/>
                  </a:lnTo>
                  <a:lnTo>
                    <a:pt x="117" y="34"/>
                  </a:lnTo>
                  <a:lnTo>
                    <a:pt x="132" y="24"/>
                  </a:lnTo>
                  <a:lnTo>
                    <a:pt x="146" y="14"/>
                  </a:lnTo>
                  <a:lnTo>
                    <a:pt x="162" y="7"/>
                  </a:lnTo>
                  <a:lnTo>
                    <a:pt x="178" y="2"/>
                  </a:lnTo>
                  <a:lnTo>
                    <a:pt x="196" y="0"/>
                  </a:lnTo>
                  <a:lnTo>
                    <a:pt x="215" y="0"/>
                  </a:lnTo>
                  <a:lnTo>
                    <a:pt x="235" y="2"/>
                  </a:lnTo>
                  <a:lnTo>
                    <a:pt x="257" y="7"/>
                  </a:lnTo>
                  <a:lnTo>
                    <a:pt x="277" y="14"/>
                  </a:lnTo>
                  <a:lnTo>
                    <a:pt x="295" y="24"/>
                  </a:lnTo>
                  <a:lnTo>
                    <a:pt x="313" y="33"/>
                  </a:lnTo>
                  <a:lnTo>
                    <a:pt x="328" y="44"/>
                  </a:lnTo>
                  <a:lnTo>
                    <a:pt x="341" y="57"/>
                  </a:lnTo>
                  <a:lnTo>
                    <a:pt x="353" y="70"/>
                  </a:lnTo>
                  <a:lnTo>
                    <a:pt x="361" y="83"/>
                  </a:lnTo>
                  <a:lnTo>
                    <a:pt x="369" y="97"/>
                  </a:lnTo>
                  <a:lnTo>
                    <a:pt x="374" y="113"/>
                  </a:lnTo>
                  <a:lnTo>
                    <a:pt x="377" y="129"/>
                  </a:lnTo>
                  <a:lnTo>
                    <a:pt x="379" y="145"/>
                  </a:lnTo>
                  <a:lnTo>
                    <a:pt x="379" y="160"/>
                  </a:lnTo>
                  <a:lnTo>
                    <a:pt x="377" y="176"/>
                  </a:lnTo>
                  <a:lnTo>
                    <a:pt x="373" y="193"/>
                  </a:lnTo>
                  <a:lnTo>
                    <a:pt x="367" y="209"/>
                  </a:lnTo>
                  <a:lnTo>
                    <a:pt x="360" y="225"/>
                  </a:lnTo>
                  <a:lnTo>
                    <a:pt x="350" y="241"/>
                  </a:lnTo>
                  <a:lnTo>
                    <a:pt x="340" y="256"/>
                  </a:lnTo>
                  <a:lnTo>
                    <a:pt x="325" y="271"/>
                  </a:lnTo>
                  <a:lnTo>
                    <a:pt x="311" y="287"/>
                  </a:lnTo>
                  <a:lnTo>
                    <a:pt x="295" y="300"/>
                  </a:lnTo>
                  <a:lnTo>
                    <a:pt x="277" y="312"/>
                  </a:lnTo>
                  <a:lnTo>
                    <a:pt x="257" y="325"/>
                  </a:lnTo>
                  <a:lnTo>
                    <a:pt x="235" y="335"/>
                  </a:lnTo>
                  <a:lnTo>
                    <a:pt x="211" y="345"/>
                  </a:lnTo>
                  <a:lnTo>
                    <a:pt x="186" y="356"/>
                  </a:lnTo>
                  <a:lnTo>
                    <a:pt x="159" y="363"/>
                  </a:lnTo>
                  <a:lnTo>
                    <a:pt x="130" y="368"/>
                  </a:lnTo>
                  <a:lnTo>
                    <a:pt x="100" y="373"/>
                  </a:lnTo>
                  <a:lnTo>
                    <a:pt x="68" y="376"/>
                  </a:lnTo>
                  <a:lnTo>
                    <a:pt x="34" y="377"/>
                  </a:lnTo>
                  <a:lnTo>
                    <a:pt x="0" y="377"/>
                  </a:lnTo>
                  <a:close/>
                </a:path>
              </a:pathLst>
            </a:custGeom>
            <a:grpFill/>
            <a:ln w="9525">
              <a:noFill/>
              <a:miter lim="800000"/>
              <a:headEnd/>
              <a:tailEnd/>
            </a:ln>
          </p:spPr>
          <p:txBody>
            <a:bodyPr/>
            <a:lstStyle/>
            <a:p>
              <a:pPr>
                <a:defRPr/>
              </a:pPr>
              <a:endParaRPr lang="zh-CN" altLang="en-US">
                <a:ea typeface="微软雅黑" pitchFamily="34" charset="-122"/>
              </a:endParaRPr>
            </a:p>
          </p:txBody>
        </p:sp>
        <p:sp>
          <p:nvSpPr>
            <p:cNvPr id="47236" name="Freeform 35"/>
            <p:cNvSpPr>
              <a:spLocks/>
            </p:cNvSpPr>
            <p:nvPr/>
          </p:nvSpPr>
          <p:spPr bwMode="auto">
            <a:xfrm>
              <a:off x="13238186" y="2932452"/>
              <a:ext cx="50800" cy="223838"/>
            </a:xfrm>
            <a:custGeom>
              <a:avLst/>
              <a:gdLst>
                <a:gd name="T0" fmla="*/ 2147483647 w 63"/>
                <a:gd name="T1" fmla="*/ 2147483647 h 282"/>
                <a:gd name="T2" fmla="*/ 0 w 63"/>
                <a:gd name="T3" fmla="*/ 2147483647 h 282"/>
                <a:gd name="T4" fmla="*/ 2147483647 w 63"/>
                <a:gd name="T5" fmla="*/ 2147483647 h 282"/>
                <a:gd name="T6" fmla="*/ 2147483647 w 63"/>
                <a:gd name="T7" fmla="*/ 0 h 282"/>
                <a:gd name="T8" fmla="*/ 2147483647 w 63"/>
                <a:gd name="T9" fmla="*/ 2147483647 h 282"/>
                <a:gd name="T10" fmla="*/ 0 60000 65536"/>
                <a:gd name="T11" fmla="*/ 0 60000 65536"/>
                <a:gd name="T12" fmla="*/ 0 60000 65536"/>
                <a:gd name="T13" fmla="*/ 0 60000 65536"/>
                <a:gd name="T14" fmla="*/ 0 60000 65536"/>
                <a:gd name="T15" fmla="*/ 0 w 63"/>
                <a:gd name="T16" fmla="*/ 0 h 282"/>
                <a:gd name="T17" fmla="*/ 63 w 63"/>
                <a:gd name="T18" fmla="*/ 282 h 282"/>
              </a:gdLst>
              <a:ahLst/>
              <a:cxnLst>
                <a:cxn ang="T10">
                  <a:pos x="T0" y="T1"/>
                </a:cxn>
                <a:cxn ang="T11">
                  <a:pos x="T2" y="T3"/>
                </a:cxn>
                <a:cxn ang="T12">
                  <a:pos x="T4" y="T5"/>
                </a:cxn>
                <a:cxn ang="T13">
                  <a:pos x="T6" y="T7"/>
                </a:cxn>
                <a:cxn ang="T14">
                  <a:pos x="T8" y="T9"/>
                </a:cxn>
              </a:cxnLst>
              <a:rect l="T15" t="T16" r="T17" b="T18"/>
              <a:pathLst>
                <a:path w="63" h="282">
                  <a:moveTo>
                    <a:pt x="41" y="16"/>
                  </a:moveTo>
                  <a:lnTo>
                    <a:pt x="0" y="282"/>
                  </a:lnTo>
                  <a:lnTo>
                    <a:pt x="56" y="282"/>
                  </a:lnTo>
                  <a:lnTo>
                    <a:pt x="63" y="0"/>
                  </a:lnTo>
                  <a:lnTo>
                    <a:pt x="41" y="16"/>
                  </a:lnTo>
                  <a:close/>
                </a:path>
              </a:pathLst>
            </a:custGeom>
            <a:grpFill/>
            <a:ln w="9525">
              <a:noFill/>
              <a:miter lim="800000"/>
              <a:headEnd/>
              <a:tailEnd/>
            </a:ln>
          </p:spPr>
          <p:txBody>
            <a:bodyPr/>
            <a:lstStyle/>
            <a:p>
              <a:pPr>
                <a:defRPr/>
              </a:pPr>
              <a:endParaRPr lang="zh-CN" altLang="en-US">
                <a:ea typeface="微软雅黑" pitchFamily="34" charset="-122"/>
              </a:endParaRPr>
            </a:p>
          </p:txBody>
        </p:sp>
        <p:sp>
          <p:nvSpPr>
            <p:cNvPr id="47237" name="Freeform 36"/>
            <p:cNvSpPr>
              <a:spLocks/>
            </p:cNvSpPr>
            <p:nvPr/>
          </p:nvSpPr>
          <p:spPr bwMode="auto">
            <a:xfrm>
              <a:off x="13238186" y="2932452"/>
              <a:ext cx="50800" cy="223838"/>
            </a:xfrm>
            <a:custGeom>
              <a:avLst/>
              <a:gdLst>
                <a:gd name="T0" fmla="*/ 2147483647 w 63"/>
                <a:gd name="T1" fmla="*/ 2147483647 h 282"/>
                <a:gd name="T2" fmla="*/ 0 w 63"/>
                <a:gd name="T3" fmla="*/ 2147483647 h 282"/>
                <a:gd name="T4" fmla="*/ 2147483647 w 63"/>
                <a:gd name="T5" fmla="*/ 2147483647 h 282"/>
                <a:gd name="T6" fmla="*/ 2147483647 w 63"/>
                <a:gd name="T7" fmla="*/ 0 h 282"/>
                <a:gd name="T8" fmla="*/ 0 60000 65536"/>
                <a:gd name="T9" fmla="*/ 0 60000 65536"/>
                <a:gd name="T10" fmla="*/ 0 60000 65536"/>
                <a:gd name="T11" fmla="*/ 0 60000 65536"/>
                <a:gd name="T12" fmla="*/ 0 w 63"/>
                <a:gd name="T13" fmla="*/ 0 h 282"/>
                <a:gd name="T14" fmla="*/ 63 w 63"/>
                <a:gd name="T15" fmla="*/ 282 h 282"/>
              </a:gdLst>
              <a:ahLst/>
              <a:cxnLst>
                <a:cxn ang="T8">
                  <a:pos x="T0" y="T1"/>
                </a:cxn>
                <a:cxn ang="T9">
                  <a:pos x="T2" y="T3"/>
                </a:cxn>
                <a:cxn ang="T10">
                  <a:pos x="T4" y="T5"/>
                </a:cxn>
                <a:cxn ang="T11">
                  <a:pos x="T6" y="T7"/>
                </a:cxn>
              </a:cxnLst>
              <a:rect l="T12" t="T13" r="T14" b="T15"/>
              <a:pathLst>
                <a:path w="63" h="282">
                  <a:moveTo>
                    <a:pt x="41" y="16"/>
                  </a:moveTo>
                  <a:lnTo>
                    <a:pt x="0" y="282"/>
                  </a:lnTo>
                  <a:lnTo>
                    <a:pt x="56" y="282"/>
                  </a:lnTo>
                  <a:lnTo>
                    <a:pt x="63" y="0"/>
                  </a:lnTo>
                </a:path>
              </a:pathLst>
            </a:custGeom>
            <a:grpFill/>
            <a:ln w="9525">
              <a:noFill/>
              <a:miter lim="800000"/>
              <a:headEnd/>
              <a:tailEnd/>
            </a:ln>
          </p:spPr>
          <p:txBody>
            <a:bodyPr/>
            <a:lstStyle/>
            <a:p>
              <a:pPr>
                <a:defRPr/>
              </a:pPr>
              <a:endParaRPr lang="zh-CN" altLang="en-US">
                <a:ea typeface="微软雅黑" pitchFamily="34" charset="-122"/>
              </a:endParaRPr>
            </a:p>
          </p:txBody>
        </p:sp>
      </p:grpSp>
      <p:sp>
        <p:nvSpPr>
          <p:cNvPr id="292" name="任意多边形 291"/>
          <p:cNvSpPr/>
          <p:nvPr/>
        </p:nvSpPr>
        <p:spPr>
          <a:xfrm>
            <a:off x="10848975" y="5246688"/>
            <a:ext cx="234950" cy="225425"/>
          </a:xfrm>
          <a:custGeom>
            <a:avLst/>
            <a:gdLst>
              <a:gd name="connsiteX0" fmla="*/ 186360 w 411954"/>
              <a:gd name="connsiteY0" fmla="*/ 0 h 411954"/>
              <a:gd name="connsiteX1" fmla="*/ 225594 w 411954"/>
              <a:gd name="connsiteY1" fmla="*/ 0 h 411954"/>
              <a:gd name="connsiteX2" fmla="*/ 252627 w 411954"/>
              <a:gd name="connsiteY2" fmla="*/ 27033 h 411954"/>
              <a:gd name="connsiteX3" fmla="*/ 252627 w 411954"/>
              <a:gd name="connsiteY3" fmla="*/ 159327 h 411954"/>
              <a:gd name="connsiteX4" fmla="*/ 384921 w 411954"/>
              <a:gd name="connsiteY4" fmla="*/ 159327 h 411954"/>
              <a:gd name="connsiteX5" fmla="*/ 411954 w 411954"/>
              <a:gd name="connsiteY5" fmla="*/ 186360 h 411954"/>
              <a:gd name="connsiteX6" fmla="*/ 411954 w 411954"/>
              <a:gd name="connsiteY6" fmla="*/ 225594 h 411954"/>
              <a:gd name="connsiteX7" fmla="*/ 384921 w 411954"/>
              <a:gd name="connsiteY7" fmla="*/ 252627 h 411954"/>
              <a:gd name="connsiteX8" fmla="*/ 252627 w 411954"/>
              <a:gd name="connsiteY8" fmla="*/ 252627 h 411954"/>
              <a:gd name="connsiteX9" fmla="*/ 252627 w 411954"/>
              <a:gd name="connsiteY9" fmla="*/ 384921 h 411954"/>
              <a:gd name="connsiteX10" fmla="*/ 225594 w 411954"/>
              <a:gd name="connsiteY10" fmla="*/ 411954 h 411954"/>
              <a:gd name="connsiteX11" fmla="*/ 186360 w 411954"/>
              <a:gd name="connsiteY11" fmla="*/ 411954 h 411954"/>
              <a:gd name="connsiteX12" fmla="*/ 159327 w 411954"/>
              <a:gd name="connsiteY12" fmla="*/ 384921 h 411954"/>
              <a:gd name="connsiteX13" fmla="*/ 159327 w 411954"/>
              <a:gd name="connsiteY13" fmla="*/ 252627 h 411954"/>
              <a:gd name="connsiteX14" fmla="*/ 27033 w 411954"/>
              <a:gd name="connsiteY14" fmla="*/ 252627 h 411954"/>
              <a:gd name="connsiteX15" fmla="*/ 0 w 411954"/>
              <a:gd name="connsiteY15" fmla="*/ 225594 h 411954"/>
              <a:gd name="connsiteX16" fmla="*/ 0 w 411954"/>
              <a:gd name="connsiteY16" fmla="*/ 186360 h 411954"/>
              <a:gd name="connsiteX17" fmla="*/ 27033 w 411954"/>
              <a:gd name="connsiteY17" fmla="*/ 159327 h 411954"/>
              <a:gd name="connsiteX18" fmla="*/ 159327 w 411954"/>
              <a:gd name="connsiteY18" fmla="*/ 159327 h 411954"/>
              <a:gd name="connsiteX19" fmla="*/ 159327 w 411954"/>
              <a:gd name="connsiteY19" fmla="*/ 27033 h 411954"/>
              <a:gd name="connsiteX20" fmla="*/ 186360 w 411954"/>
              <a:gd name="connsiteY20" fmla="*/ 0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1954" h="411954">
                <a:moveTo>
                  <a:pt x="186360" y="0"/>
                </a:moveTo>
                <a:lnTo>
                  <a:pt x="225594" y="0"/>
                </a:lnTo>
                <a:cubicBezTo>
                  <a:pt x="240524" y="0"/>
                  <a:pt x="252627" y="12103"/>
                  <a:pt x="252627" y="27033"/>
                </a:cubicBezTo>
                <a:lnTo>
                  <a:pt x="252627" y="159327"/>
                </a:lnTo>
                <a:lnTo>
                  <a:pt x="384921" y="159327"/>
                </a:lnTo>
                <a:cubicBezTo>
                  <a:pt x="399851" y="159327"/>
                  <a:pt x="411954" y="171430"/>
                  <a:pt x="411954" y="186360"/>
                </a:cubicBezTo>
                <a:lnTo>
                  <a:pt x="411954" y="225594"/>
                </a:lnTo>
                <a:cubicBezTo>
                  <a:pt x="411954" y="240524"/>
                  <a:pt x="399851" y="252627"/>
                  <a:pt x="384921" y="252627"/>
                </a:cubicBezTo>
                <a:lnTo>
                  <a:pt x="252627" y="252627"/>
                </a:lnTo>
                <a:lnTo>
                  <a:pt x="252627" y="384921"/>
                </a:lnTo>
                <a:cubicBezTo>
                  <a:pt x="252627" y="399851"/>
                  <a:pt x="240524" y="411954"/>
                  <a:pt x="225594" y="411954"/>
                </a:cubicBezTo>
                <a:lnTo>
                  <a:pt x="186360" y="411954"/>
                </a:lnTo>
                <a:cubicBezTo>
                  <a:pt x="171430" y="411954"/>
                  <a:pt x="159327" y="399851"/>
                  <a:pt x="159327" y="384921"/>
                </a:cubicBezTo>
                <a:lnTo>
                  <a:pt x="159327" y="252627"/>
                </a:lnTo>
                <a:lnTo>
                  <a:pt x="27033" y="252627"/>
                </a:lnTo>
                <a:cubicBezTo>
                  <a:pt x="12103" y="252627"/>
                  <a:pt x="0" y="240524"/>
                  <a:pt x="0" y="225594"/>
                </a:cubicBezTo>
                <a:lnTo>
                  <a:pt x="0" y="186360"/>
                </a:lnTo>
                <a:cubicBezTo>
                  <a:pt x="0" y="171430"/>
                  <a:pt x="12103" y="159327"/>
                  <a:pt x="27033" y="159327"/>
                </a:cubicBezTo>
                <a:lnTo>
                  <a:pt x="159327" y="159327"/>
                </a:lnTo>
                <a:lnTo>
                  <a:pt x="159327" y="27033"/>
                </a:lnTo>
                <a:cubicBezTo>
                  <a:pt x="159327" y="12103"/>
                  <a:pt x="171430" y="0"/>
                  <a:pt x="186360" y="0"/>
                </a:cubicBezTo>
                <a:close/>
              </a:path>
            </a:pathLst>
          </a:custGeom>
          <a:solidFill>
            <a:sysClr val="window" lastClr="FFFFFF"/>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cs typeface="等线"/>
            </a:endParaRPr>
          </a:p>
        </p:txBody>
      </p:sp>
      <p:sp>
        <p:nvSpPr>
          <p:cNvPr id="293" name="Freeform 305"/>
          <p:cNvSpPr>
            <a:spLocks/>
          </p:cNvSpPr>
          <p:nvPr/>
        </p:nvSpPr>
        <p:spPr bwMode="auto">
          <a:xfrm>
            <a:off x="8828088" y="4567238"/>
            <a:ext cx="215900" cy="131762"/>
          </a:xfrm>
          <a:custGeom>
            <a:avLst/>
            <a:gdLst>
              <a:gd name="T0" fmla="*/ 132 w 170"/>
              <a:gd name="T1" fmla="*/ 27 h 108"/>
              <a:gd name="T2" fmla="*/ 91 w 170"/>
              <a:gd name="T3" fmla="*/ 0 h 108"/>
              <a:gd name="T4" fmla="*/ 51 w 170"/>
              <a:gd name="T5" fmla="*/ 24 h 108"/>
              <a:gd name="T6" fmla="*/ 45 w 170"/>
              <a:gd name="T7" fmla="*/ 23 h 108"/>
              <a:gd name="T8" fmla="*/ 23 w 170"/>
              <a:gd name="T9" fmla="*/ 40 h 108"/>
              <a:gd name="T10" fmla="*/ 0 w 170"/>
              <a:gd name="T11" fmla="*/ 73 h 108"/>
              <a:gd name="T12" fmla="*/ 35 w 170"/>
              <a:gd name="T13" fmla="*/ 108 h 108"/>
              <a:gd name="T14" fmla="*/ 36 w 170"/>
              <a:gd name="T15" fmla="*/ 108 h 108"/>
              <a:gd name="T16" fmla="*/ 36 w 170"/>
              <a:gd name="T17" fmla="*/ 108 h 108"/>
              <a:gd name="T18" fmla="*/ 37 w 170"/>
              <a:gd name="T19" fmla="*/ 108 h 108"/>
              <a:gd name="T20" fmla="*/ 129 w 170"/>
              <a:gd name="T21" fmla="*/ 108 h 108"/>
              <a:gd name="T22" fmla="*/ 170 w 170"/>
              <a:gd name="T23" fmla="*/ 67 h 108"/>
              <a:gd name="T24" fmla="*/ 132 w 170"/>
              <a:gd name="T25" fmla="*/ 2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08">
                <a:moveTo>
                  <a:pt x="132" y="27"/>
                </a:moveTo>
                <a:cubicBezTo>
                  <a:pt x="125" y="11"/>
                  <a:pt x="109" y="0"/>
                  <a:pt x="91" y="0"/>
                </a:cubicBezTo>
                <a:cubicBezTo>
                  <a:pt x="74" y="0"/>
                  <a:pt x="59" y="9"/>
                  <a:pt x="51" y="24"/>
                </a:cubicBezTo>
                <a:cubicBezTo>
                  <a:pt x="49" y="23"/>
                  <a:pt x="47" y="23"/>
                  <a:pt x="45" y="23"/>
                </a:cubicBezTo>
                <a:cubicBezTo>
                  <a:pt x="34" y="23"/>
                  <a:pt x="25" y="30"/>
                  <a:pt x="23" y="40"/>
                </a:cubicBezTo>
                <a:cubicBezTo>
                  <a:pt x="9" y="45"/>
                  <a:pt x="0" y="58"/>
                  <a:pt x="0" y="73"/>
                </a:cubicBezTo>
                <a:cubicBezTo>
                  <a:pt x="0" y="92"/>
                  <a:pt x="16" y="108"/>
                  <a:pt x="35" y="108"/>
                </a:cubicBezTo>
                <a:cubicBezTo>
                  <a:pt x="36" y="108"/>
                  <a:pt x="36" y="108"/>
                  <a:pt x="36" y="108"/>
                </a:cubicBezTo>
                <a:cubicBezTo>
                  <a:pt x="36" y="108"/>
                  <a:pt x="36" y="108"/>
                  <a:pt x="36" y="108"/>
                </a:cubicBezTo>
                <a:cubicBezTo>
                  <a:pt x="36" y="108"/>
                  <a:pt x="37" y="108"/>
                  <a:pt x="37" y="108"/>
                </a:cubicBezTo>
                <a:cubicBezTo>
                  <a:pt x="129" y="108"/>
                  <a:pt x="129" y="108"/>
                  <a:pt x="129" y="108"/>
                </a:cubicBezTo>
                <a:cubicBezTo>
                  <a:pt x="152" y="108"/>
                  <a:pt x="170" y="90"/>
                  <a:pt x="170" y="67"/>
                </a:cubicBezTo>
                <a:cubicBezTo>
                  <a:pt x="170" y="46"/>
                  <a:pt x="153" y="29"/>
                  <a:pt x="132" y="27"/>
                </a:cubicBezTo>
                <a:close/>
              </a:path>
            </a:pathLst>
          </a:custGeom>
          <a:solidFill>
            <a:sysClr val="window" lastClr="FFFFFF"/>
          </a:solidFill>
          <a:ln>
            <a:noFill/>
          </a:ln>
        </p:spPr>
        <p:txBody>
          <a:bodyPr/>
          <a:lstStyle/>
          <a:p>
            <a:pPr fontAlgn="auto">
              <a:spcBef>
                <a:spcPts val="0"/>
              </a:spcBef>
              <a:spcAft>
                <a:spcPts val="0"/>
              </a:spcAft>
              <a:defRPr/>
            </a:pPr>
            <a:endParaRPr lang="zh-CN" altLang="en-US" kern="0">
              <a:solidFill>
                <a:prstClr val="black"/>
              </a:solidFill>
              <a:latin typeface="+mn-lt"/>
              <a:ea typeface="+mn-ea"/>
              <a:cs typeface="等线"/>
            </a:endParaRPr>
          </a:p>
        </p:txBody>
      </p:sp>
      <p:sp>
        <p:nvSpPr>
          <p:cNvPr id="294" name="任意多边形 293"/>
          <p:cNvSpPr/>
          <p:nvPr/>
        </p:nvSpPr>
        <p:spPr>
          <a:xfrm>
            <a:off x="11899900" y="1465263"/>
            <a:ext cx="195263" cy="187325"/>
          </a:xfrm>
          <a:custGeom>
            <a:avLst/>
            <a:gdLst>
              <a:gd name="connsiteX0" fmla="*/ 615950 w 1231900"/>
              <a:gd name="connsiteY0" fmla="*/ 194712 h 1233487"/>
              <a:gd name="connsiteX1" fmla="*/ 193919 w 1231900"/>
              <a:gd name="connsiteY1" fmla="*/ 616743 h 1233487"/>
              <a:gd name="connsiteX2" fmla="*/ 615950 w 1231900"/>
              <a:gd name="connsiteY2" fmla="*/ 1038774 h 1233487"/>
              <a:gd name="connsiteX3" fmla="*/ 1037981 w 1231900"/>
              <a:gd name="connsiteY3" fmla="*/ 616743 h 1233487"/>
              <a:gd name="connsiteX4" fmla="*/ 615950 w 1231900"/>
              <a:gd name="connsiteY4" fmla="*/ 194712 h 1233487"/>
              <a:gd name="connsiteX5" fmla="*/ 499520 w 1231900"/>
              <a:gd name="connsiteY5" fmla="*/ 0 h 1233487"/>
              <a:gd name="connsiteX6" fmla="*/ 706089 w 1231900"/>
              <a:gd name="connsiteY6" fmla="*/ 0 h 1233487"/>
              <a:gd name="connsiteX7" fmla="*/ 728624 w 1231900"/>
              <a:gd name="connsiteY7" fmla="*/ 105298 h 1233487"/>
              <a:gd name="connsiteX8" fmla="*/ 747403 w 1231900"/>
              <a:gd name="connsiteY8" fmla="*/ 109058 h 1233487"/>
              <a:gd name="connsiteX9" fmla="*/ 822519 w 1231900"/>
              <a:gd name="connsiteY9" fmla="*/ 26324 h 1233487"/>
              <a:gd name="connsiteX10" fmla="*/ 1002797 w 1231900"/>
              <a:gd name="connsiteY10" fmla="*/ 127861 h 1233487"/>
              <a:gd name="connsiteX11" fmla="*/ 968994 w 1231900"/>
              <a:gd name="connsiteY11" fmla="*/ 233159 h 1233487"/>
              <a:gd name="connsiteX12" fmla="*/ 980262 w 1231900"/>
              <a:gd name="connsiteY12" fmla="*/ 244441 h 1233487"/>
              <a:gd name="connsiteX13" fmla="*/ 1092936 w 1231900"/>
              <a:gd name="connsiteY13" fmla="*/ 210595 h 1233487"/>
              <a:gd name="connsiteX14" fmla="*/ 1194342 w 1231900"/>
              <a:gd name="connsiteY14" fmla="*/ 387345 h 1233487"/>
              <a:gd name="connsiteX15" fmla="*/ 1115470 w 1231900"/>
              <a:gd name="connsiteY15" fmla="*/ 462558 h 1233487"/>
              <a:gd name="connsiteX16" fmla="*/ 1119226 w 1231900"/>
              <a:gd name="connsiteY16" fmla="*/ 477600 h 1233487"/>
              <a:gd name="connsiteX17" fmla="*/ 1231900 w 1231900"/>
              <a:gd name="connsiteY17" fmla="*/ 503925 h 1233487"/>
              <a:gd name="connsiteX18" fmla="*/ 1231900 w 1231900"/>
              <a:gd name="connsiteY18" fmla="*/ 710759 h 1233487"/>
              <a:gd name="connsiteX19" fmla="*/ 1126738 w 1231900"/>
              <a:gd name="connsiteY19" fmla="*/ 733323 h 1233487"/>
              <a:gd name="connsiteX20" fmla="*/ 1119226 w 1231900"/>
              <a:gd name="connsiteY20" fmla="*/ 748366 h 1233487"/>
              <a:gd name="connsiteX21" fmla="*/ 1205610 w 1231900"/>
              <a:gd name="connsiteY21" fmla="*/ 827339 h 1233487"/>
              <a:gd name="connsiteX22" fmla="*/ 1104203 w 1231900"/>
              <a:gd name="connsiteY22" fmla="*/ 1007849 h 1233487"/>
              <a:gd name="connsiteX23" fmla="*/ 999041 w 1231900"/>
              <a:gd name="connsiteY23" fmla="*/ 974004 h 1233487"/>
              <a:gd name="connsiteX24" fmla="*/ 987774 w 1231900"/>
              <a:gd name="connsiteY24" fmla="*/ 985286 h 1233487"/>
              <a:gd name="connsiteX25" fmla="*/ 1021576 w 1231900"/>
              <a:gd name="connsiteY25" fmla="*/ 1094344 h 1233487"/>
              <a:gd name="connsiteX26" fmla="*/ 841298 w 1231900"/>
              <a:gd name="connsiteY26" fmla="*/ 1199642 h 1233487"/>
              <a:gd name="connsiteX27" fmla="*/ 769938 w 1231900"/>
              <a:gd name="connsiteY27" fmla="*/ 1116908 h 1233487"/>
              <a:gd name="connsiteX28" fmla="*/ 754914 w 1231900"/>
              <a:gd name="connsiteY28" fmla="*/ 1120668 h 1233487"/>
              <a:gd name="connsiteX29" fmla="*/ 728624 w 1231900"/>
              <a:gd name="connsiteY29" fmla="*/ 1233487 h 1233487"/>
              <a:gd name="connsiteX30" fmla="*/ 522055 w 1231900"/>
              <a:gd name="connsiteY30" fmla="*/ 1233487 h 1233487"/>
              <a:gd name="connsiteX31" fmla="*/ 499520 w 1231900"/>
              <a:gd name="connsiteY31" fmla="*/ 1128190 h 1233487"/>
              <a:gd name="connsiteX32" fmla="*/ 484497 w 1231900"/>
              <a:gd name="connsiteY32" fmla="*/ 1124429 h 1233487"/>
              <a:gd name="connsiteX33" fmla="*/ 405626 w 1231900"/>
              <a:gd name="connsiteY33" fmla="*/ 1210923 h 1233487"/>
              <a:gd name="connsiteX34" fmla="*/ 225348 w 1231900"/>
              <a:gd name="connsiteY34" fmla="*/ 1105626 h 1233487"/>
              <a:gd name="connsiteX35" fmla="*/ 259150 w 1231900"/>
              <a:gd name="connsiteY35" fmla="*/ 1000328 h 1233487"/>
              <a:gd name="connsiteX36" fmla="*/ 247882 w 1231900"/>
              <a:gd name="connsiteY36" fmla="*/ 989046 h 1233487"/>
              <a:gd name="connsiteX37" fmla="*/ 138964 w 1231900"/>
              <a:gd name="connsiteY37" fmla="*/ 1026652 h 1233487"/>
              <a:gd name="connsiteX38" fmla="*/ 33802 w 1231900"/>
              <a:gd name="connsiteY38" fmla="*/ 846142 h 1233487"/>
              <a:gd name="connsiteX39" fmla="*/ 116430 w 1231900"/>
              <a:gd name="connsiteY39" fmla="*/ 774690 h 1233487"/>
              <a:gd name="connsiteX40" fmla="*/ 112674 w 1231900"/>
              <a:gd name="connsiteY40" fmla="*/ 755887 h 1233487"/>
              <a:gd name="connsiteX41" fmla="*/ 0 w 1231900"/>
              <a:gd name="connsiteY41" fmla="*/ 733323 h 1233487"/>
              <a:gd name="connsiteX42" fmla="*/ 0 w 1231900"/>
              <a:gd name="connsiteY42" fmla="*/ 522728 h 1233487"/>
              <a:gd name="connsiteX43" fmla="*/ 105162 w 1231900"/>
              <a:gd name="connsiteY43" fmla="*/ 503925 h 1233487"/>
              <a:gd name="connsiteX44" fmla="*/ 108918 w 1231900"/>
              <a:gd name="connsiteY44" fmla="*/ 485122 h 1233487"/>
              <a:gd name="connsiteX45" fmla="*/ 22535 w 1231900"/>
              <a:gd name="connsiteY45" fmla="*/ 409909 h 1233487"/>
              <a:gd name="connsiteX46" fmla="*/ 127697 w 1231900"/>
              <a:gd name="connsiteY46" fmla="*/ 229399 h 1233487"/>
              <a:gd name="connsiteX47" fmla="*/ 229103 w 1231900"/>
              <a:gd name="connsiteY47" fmla="*/ 263244 h 1233487"/>
              <a:gd name="connsiteX48" fmla="*/ 244127 w 1231900"/>
              <a:gd name="connsiteY48" fmla="*/ 248202 h 1233487"/>
              <a:gd name="connsiteX49" fmla="*/ 206569 w 1231900"/>
              <a:gd name="connsiteY49" fmla="*/ 139143 h 1233487"/>
              <a:gd name="connsiteX50" fmla="*/ 386847 w 1231900"/>
              <a:gd name="connsiteY50" fmla="*/ 37606 h 1233487"/>
              <a:gd name="connsiteX51" fmla="*/ 458207 w 1231900"/>
              <a:gd name="connsiteY51" fmla="*/ 116579 h 1233487"/>
              <a:gd name="connsiteX52" fmla="*/ 476986 w 1231900"/>
              <a:gd name="connsiteY52" fmla="*/ 112819 h 1233487"/>
              <a:gd name="connsiteX53" fmla="*/ 499520 w 1231900"/>
              <a:gd name="connsiteY53" fmla="*/ 0 h 123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31900" h="1233487">
                <a:moveTo>
                  <a:pt x="615950" y="194712"/>
                </a:moveTo>
                <a:cubicBezTo>
                  <a:pt x="382869" y="194712"/>
                  <a:pt x="193919" y="383662"/>
                  <a:pt x="193919" y="616743"/>
                </a:cubicBezTo>
                <a:cubicBezTo>
                  <a:pt x="193919" y="849824"/>
                  <a:pt x="382869" y="1038774"/>
                  <a:pt x="615950" y="1038774"/>
                </a:cubicBezTo>
                <a:cubicBezTo>
                  <a:pt x="849031" y="1038774"/>
                  <a:pt x="1037981" y="849824"/>
                  <a:pt x="1037981" y="616743"/>
                </a:cubicBezTo>
                <a:cubicBezTo>
                  <a:pt x="1037981" y="383662"/>
                  <a:pt x="849031" y="194712"/>
                  <a:pt x="615950" y="194712"/>
                </a:cubicBezTo>
                <a:close/>
                <a:moveTo>
                  <a:pt x="499520" y="0"/>
                </a:moveTo>
                <a:cubicBezTo>
                  <a:pt x="706089" y="0"/>
                  <a:pt x="706089" y="0"/>
                  <a:pt x="706089" y="0"/>
                </a:cubicBezTo>
                <a:cubicBezTo>
                  <a:pt x="728624" y="105298"/>
                  <a:pt x="728624" y="105298"/>
                  <a:pt x="728624" y="105298"/>
                </a:cubicBezTo>
                <a:cubicBezTo>
                  <a:pt x="736135" y="109058"/>
                  <a:pt x="739891" y="109058"/>
                  <a:pt x="747403" y="109058"/>
                </a:cubicBezTo>
                <a:cubicBezTo>
                  <a:pt x="822519" y="26324"/>
                  <a:pt x="822519" y="26324"/>
                  <a:pt x="822519" y="26324"/>
                </a:cubicBezTo>
                <a:cubicBezTo>
                  <a:pt x="1002797" y="127861"/>
                  <a:pt x="1002797" y="127861"/>
                  <a:pt x="1002797" y="127861"/>
                </a:cubicBezTo>
                <a:cubicBezTo>
                  <a:pt x="968994" y="233159"/>
                  <a:pt x="968994" y="233159"/>
                  <a:pt x="968994" y="233159"/>
                </a:cubicBezTo>
                <a:cubicBezTo>
                  <a:pt x="972750" y="236920"/>
                  <a:pt x="976506" y="240681"/>
                  <a:pt x="980262" y="244441"/>
                </a:cubicBezTo>
                <a:cubicBezTo>
                  <a:pt x="1092936" y="210595"/>
                  <a:pt x="1092936" y="210595"/>
                  <a:pt x="1092936" y="210595"/>
                </a:cubicBezTo>
                <a:cubicBezTo>
                  <a:pt x="1194342" y="387345"/>
                  <a:pt x="1194342" y="387345"/>
                  <a:pt x="1194342" y="387345"/>
                </a:cubicBezTo>
                <a:cubicBezTo>
                  <a:pt x="1115470" y="462558"/>
                  <a:pt x="1115470" y="462558"/>
                  <a:pt x="1115470" y="462558"/>
                </a:cubicBezTo>
                <a:cubicBezTo>
                  <a:pt x="1115470" y="466318"/>
                  <a:pt x="1119226" y="473840"/>
                  <a:pt x="1119226" y="477600"/>
                </a:cubicBezTo>
                <a:cubicBezTo>
                  <a:pt x="1231900" y="503925"/>
                  <a:pt x="1231900" y="503925"/>
                  <a:pt x="1231900" y="503925"/>
                </a:cubicBezTo>
                <a:cubicBezTo>
                  <a:pt x="1231900" y="710759"/>
                  <a:pt x="1231900" y="710759"/>
                  <a:pt x="1231900" y="710759"/>
                </a:cubicBezTo>
                <a:cubicBezTo>
                  <a:pt x="1126738" y="733323"/>
                  <a:pt x="1126738" y="733323"/>
                  <a:pt x="1126738" y="733323"/>
                </a:cubicBezTo>
                <a:cubicBezTo>
                  <a:pt x="1122982" y="737084"/>
                  <a:pt x="1122982" y="744605"/>
                  <a:pt x="1119226" y="748366"/>
                </a:cubicBezTo>
                <a:cubicBezTo>
                  <a:pt x="1205610" y="827339"/>
                  <a:pt x="1205610" y="827339"/>
                  <a:pt x="1205610" y="827339"/>
                </a:cubicBezTo>
                <a:cubicBezTo>
                  <a:pt x="1104203" y="1007849"/>
                  <a:pt x="1104203" y="1007849"/>
                  <a:pt x="1104203" y="1007849"/>
                </a:cubicBezTo>
                <a:cubicBezTo>
                  <a:pt x="999041" y="974004"/>
                  <a:pt x="999041" y="974004"/>
                  <a:pt x="999041" y="974004"/>
                </a:cubicBezTo>
                <a:cubicBezTo>
                  <a:pt x="995285" y="977764"/>
                  <a:pt x="991529" y="981525"/>
                  <a:pt x="987774" y="985286"/>
                </a:cubicBezTo>
                <a:cubicBezTo>
                  <a:pt x="1021576" y="1094344"/>
                  <a:pt x="1021576" y="1094344"/>
                  <a:pt x="1021576" y="1094344"/>
                </a:cubicBezTo>
                <a:cubicBezTo>
                  <a:pt x="841298" y="1199642"/>
                  <a:pt x="841298" y="1199642"/>
                  <a:pt x="841298" y="1199642"/>
                </a:cubicBezTo>
                <a:cubicBezTo>
                  <a:pt x="769938" y="1116908"/>
                  <a:pt x="769938" y="1116908"/>
                  <a:pt x="769938" y="1116908"/>
                </a:cubicBezTo>
                <a:cubicBezTo>
                  <a:pt x="766182" y="1120668"/>
                  <a:pt x="758670" y="1120668"/>
                  <a:pt x="754914" y="1120668"/>
                </a:cubicBezTo>
                <a:cubicBezTo>
                  <a:pt x="728624" y="1233487"/>
                  <a:pt x="728624" y="1233487"/>
                  <a:pt x="728624" y="1233487"/>
                </a:cubicBezTo>
                <a:cubicBezTo>
                  <a:pt x="522055" y="1233487"/>
                  <a:pt x="522055" y="1233487"/>
                  <a:pt x="522055" y="1233487"/>
                </a:cubicBezTo>
                <a:cubicBezTo>
                  <a:pt x="499520" y="1128190"/>
                  <a:pt x="499520" y="1128190"/>
                  <a:pt x="499520" y="1128190"/>
                </a:cubicBezTo>
                <a:cubicBezTo>
                  <a:pt x="495765" y="1128190"/>
                  <a:pt x="488253" y="1124429"/>
                  <a:pt x="484497" y="1124429"/>
                </a:cubicBezTo>
                <a:cubicBezTo>
                  <a:pt x="405626" y="1210923"/>
                  <a:pt x="405626" y="1210923"/>
                  <a:pt x="405626" y="1210923"/>
                </a:cubicBezTo>
                <a:cubicBezTo>
                  <a:pt x="225348" y="1105626"/>
                  <a:pt x="225348" y="1105626"/>
                  <a:pt x="225348" y="1105626"/>
                </a:cubicBezTo>
                <a:cubicBezTo>
                  <a:pt x="259150" y="1000328"/>
                  <a:pt x="259150" y="1000328"/>
                  <a:pt x="259150" y="1000328"/>
                </a:cubicBezTo>
                <a:cubicBezTo>
                  <a:pt x="255394" y="996567"/>
                  <a:pt x="251638" y="992807"/>
                  <a:pt x="247882" y="989046"/>
                </a:cubicBezTo>
                <a:cubicBezTo>
                  <a:pt x="138964" y="1026652"/>
                  <a:pt x="138964" y="1026652"/>
                  <a:pt x="138964" y="1026652"/>
                </a:cubicBezTo>
                <a:cubicBezTo>
                  <a:pt x="33802" y="846142"/>
                  <a:pt x="33802" y="846142"/>
                  <a:pt x="33802" y="846142"/>
                </a:cubicBezTo>
                <a:cubicBezTo>
                  <a:pt x="116430" y="774690"/>
                  <a:pt x="116430" y="774690"/>
                  <a:pt x="116430" y="774690"/>
                </a:cubicBezTo>
                <a:cubicBezTo>
                  <a:pt x="112674" y="767169"/>
                  <a:pt x="112674" y="763408"/>
                  <a:pt x="112674" y="755887"/>
                </a:cubicBezTo>
                <a:cubicBezTo>
                  <a:pt x="0" y="733323"/>
                  <a:pt x="0" y="733323"/>
                  <a:pt x="0" y="733323"/>
                </a:cubicBezTo>
                <a:cubicBezTo>
                  <a:pt x="0" y="522728"/>
                  <a:pt x="0" y="522728"/>
                  <a:pt x="0" y="522728"/>
                </a:cubicBezTo>
                <a:cubicBezTo>
                  <a:pt x="105162" y="503925"/>
                  <a:pt x="105162" y="503925"/>
                  <a:pt x="105162" y="503925"/>
                </a:cubicBezTo>
                <a:cubicBezTo>
                  <a:pt x="105162" y="496403"/>
                  <a:pt x="108918" y="492643"/>
                  <a:pt x="108918" y="485122"/>
                </a:cubicBezTo>
                <a:cubicBezTo>
                  <a:pt x="22535" y="409909"/>
                  <a:pt x="22535" y="409909"/>
                  <a:pt x="22535" y="409909"/>
                </a:cubicBezTo>
                <a:cubicBezTo>
                  <a:pt x="127697" y="229399"/>
                  <a:pt x="127697" y="229399"/>
                  <a:pt x="127697" y="229399"/>
                </a:cubicBezTo>
                <a:cubicBezTo>
                  <a:pt x="229103" y="263244"/>
                  <a:pt x="229103" y="263244"/>
                  <a:pt x="229103" y="263244"/>
                </a:cubicBezTo>
                <a:cubicBezTo>
                  <a:pt x="236615" y="259484"/>
                  <a:pt x="240371" y="251962"/>
                  <a:pt x="244127" y="248202"/>
                </a:cubicBezTo>
                <a:cubicBezTo>
                  <a:pt x="206569" y="139143"/>
                  <a:pt x="206569" y="139143"/>
                  <a:pt x="206569" y="139143"/>
                </a:cubicBezTo>
                <a:cubicBezTo>
                  <a:pt x="386847" y="37606"/>
                  <a:pt x="386847" y="37606"/>
                  <a:pt x="386847" y="37606"/>
                </a:cubicBezTo>
                <a:cubicBezTo>
                  <a:pt x="458207" y="116579"/>
                  <a:pt x="458207" y="116579"/>
                  <a:pt x="458207" y="116579"/>
                </a:cubicBezTo>
                <a:cubicBezTo>
                  <a:pt x="465718" y="116579"/>
                  <a:pt x="469474" y="112819"/>
                  <a:pt x="476986" y="112819"/>
                </a:cubicBezTo>
                <a:cubicBezTo>
                  <a:pt x="499520" y="0"/>
                  <a:pt x="499520" y="0"/>
                  <a:pt x="499520" y="0"/>
                </a:cubicBezTo>
                <a:close/>
              </a:path>
            </a:pathLst>
          </a:custGeom>
          <a:solidFill>
            <a:sysClr val="window" lastClr="FFFFFF"/>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cs typeface="等线"/>
            </a:endParaRPr>
          </a:p>
        </p:txBody>
      </p:sp>
      <p:sp>
        <p:nvSpPr>
          <p:cNvPr id="295" name="圆角矩形标注 294"/>
          <p:cNvSpPr/>
          <p:nvPr/>
        </p:nvSpPr>
        <p:spPr>
          <a:xfrm>
            <a:off x="12242800" y="5770563"/>
            <a:ext cx="160338" cy="93662"/>
          </a:xfrm>
          <a:prstGeom prst="wedgeRoundRectCallout">
            <a:avLst>
              <a:gd name="adj1" fmla="val -32197"/>
              <a:gd name="adj2" fmla="val 90278"/>
              <a:gd name="adj3" fmla="val 16667"/>
            </a:avLst>
          </a:prstGeom>
          <a:solidFill>
            <a:sysClr val="window" lastClr="FFFFFF"/>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cs typeface="等线"/>
            </a:endParaRPr>
          </a:p>
        </p:txBody>
      </p:sp>
      <p:sp>
        <p:nvSpPr>
          <p:cNvPr id="296" name="任意多边形 295"/>
          <p:cNvSpPr/>
          <p:nvPr/>
        </p:nvSpPr>
        <p:spPr>
          <a:xfrm>
            <a:off x="8632825" y="5921375"/>
            <a:ext cx="298450" cy="285750"/>
          </a:xfrm>
          <a:custGeom>
            <a:avLst/>
            <a:gdLst>
              <a:gd name="connsiteX0" fmla="*/ 186360 w 411954"/>
              <a:gd name="connsiteY0" fmla="*/ 0 h 411954"/>
              <a:gd name="connsiteX1" fmla="*/ 225594 w 411954"/>
              <a:gd name="connsiteY1" fmla="*/ 0 h 411954"/>
              <a:gd name="connsiteX2" fmla="*/ 252627 w 411954"/>
              <a:gd name="connsiteY2" fmla="*/ 27033 h 411954"/>
              <a:gd name="connsiteX3" fmla="*/ 252627 w 411954"/>
              <a:gd name="connsiteY3" fmla="*/ 159327 h 411954"/>
              <a:gd name="connsiteX4" fmla="*/ 384921 w 411954"/>
              <a:gd name="connsiteY4" fmla="*/ 159327 h 411954"/>
              <a:gd name="connsiteX5" fmla="*/ 411954 w 411954"/>
              <a:gd name="connsiteY5" fmla="*/ 186360 h 411954"/>
              <a:gd name="connsiteX6" fmla="*/ 411954 w 411954"/>
              <a:gd name="connsiteY6" fmla="*/ 225594 h 411954"/>
              <a:gd name="connsiteX7" fmla="*/ 384921 w 411954"/>
              <a:gd name="connsiteY7" fmla="*/ 252627 h 411954"/>
              <a:gd name="connsiteX8" fmla="*/ 252627 w 411954"/>
              <a:gd name="connsiteY8" fmla="*/ 252627 h 411954"/>
              <a:gd name="connsiteX9" fmla="*/ 252627 w 411954"/>
              <a:gd name="connsiteY9" fmla="*/ 384921 h 411954"/>
              <a:gd name="connsiteX10" fmla="*/ 225594 w 411954"/>
              <a:gd name="connsiteY10" fmla="*/ 411954 h 411954"/>
              <a:gd name="connsiteX11" fmla="*/ 186360 w 411954"/>
              <a:gd name="connsiteY11" fmla="*/ 411954 h 411954"/>
              <a:gd name="connsiteX12" fmla="*/ 159327 w 411954"/>
              <a:gd name="connsiteY12" fmla="*/ 384921 h 411954"/>
              <a:gd name="connsiteX13" fmla="*/ 159327 w 411954"/>
              <a:gd name="connsiteY13" fmla="*/ 252627 h 411954"/>
              <a:gd name="connsiteX14" fmla="*/ 27033 w 411954"/>
              <a:gd name="connsiteY14" fmla="*/ 252627 h 411954"/>
              <a:gd name="connsiteX15" fmla="*/ 0 w 411954"/>
              <a:gd name="connsiteY15" fmla="*/ 225594 h 411954"/>
              <a:gd name="connsiteX16" fmla="*/ 0 w 411954"/>
              <a:gd name="connsiteY16" fmla="*/ 186360 h 411954"/>
              <a:gd name="connsiteX17" fmla="*/ 27033 w 411954"/>
              <a:gd name="connsiteY17" fmla="*/ 159327 h 411954"/>
              <a:gd name="connsiteX18" fmla="*/ 159327 w 411954"/>
              <a:gd name="connsiteY18" fmla="*/ 159327 h 411954"/>
              <a:gd name="connsiteX19" fmla="*/ 159327 w 411954"/>
              <a:gd name="connsiteY19" fmla="*/ 27033 h 411954"/>
              <a:gd name="connsiteX20" fmla="*/ 186360 w 411954"/>
              <a:gd name="connsiteY20" fmla="*/ 0 h 41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1954" h="411954">
                <a:moveTo>
                  <a:pt x="186360" y="0"/>
                </a:moveTo>
                <a:lnTo>
                  <a:pt x="225594" y="0"/>
                </a:lnTo>
                <a:cubicBezTo>
                  <a:pt x="240524" y="0"/>
                  <a:pt x="252627" y="12103"/>
                  <a:pt x="252627" y="27033"/>
                </a:cubicBezTo>
                <a:lnTo>
                  <a:pt x="252627" y="159327"/>
                </a:lnTo>
                <a:lnTo>
                  <a:pt x="384921" y="159327"/>
                </a:lnTo>
                <a:cubicBezTo>
                  <a:pt x="399851" y="159327"/>
                  <a:pt x="411954" y="171430"/>
                  <a:pt x="411954" y="186360"/>
                </a:cubicBezTo>
                <a:lnTo>
                  <a:pt x="411954" y="225594"/>
                </a:lnTo>
                <a:cubicBezTo>
                  <a:pt x="411954" y="240524"/>
                  <a:pt x="399851" y="252627"/>
                  <a:pt x="384921" y="252627"/>
                </a:cubicBezTo>
                <a:lnTo>
                  <a:pt x="252627" y="252627"/>
                </a:lnTo>
                <a:lnTo>
                  <a:pt x="252627" y="384921"/>
                </a:lnTo>
                <a:cubicBezTo>
                  <a:pt x="252627" y="399851"/>
                  <a:pt x="240524" y="411954"/>
                  <a:pt x="225594" y="411954"/>
                </a:cubicBezTo>
                <a:lnTo>
                  <a:pt x="186360" y="411954"/>
                </a:lnTo>
                <a:cubicBezTo>
                  <a:pt x="171430" y="411954"/>
                  <a:pt x="159327" y="399851"/>
                  <a:pt x="159327" y="384921"/>
                </a:cubicBezTo>
                <a:lnTo>
                  <a:pt x="159327" y="252627"/>
                </a:lnTo>
                <a:lnTo>
                  <a:pt x="27033" y="252627"/>
                </a:lnTo>
                <a:cubicBezTo>
                  <a:pt x="12103" y="252627"/>
                  <a:pt x="0" y="240524"/>
                  <a:pt x="0" y="225594"/>
                </a:cubicBezTo>
                <a:lnTo>
                  <a:pt x="0" y="186360"/>
                </a:lnTo>
                <a:cubicBezTo>
                  <a:pt x="0" y="171430"/>
                  <a:pt x="12103" y="159327"/>
                  <a:pt x="27033" y="159327"/>
                </a:cubicBezTo>
                <a:lnTo>
                  <a:pt x="159327" y="159327"/>
                </a:lnTo>
                <a:lnTo>
                  <a:pt x="159327" y="27033"/>
                </a:lnTo>
                <a:cubicBezTo>
                  <a:pt x="159327" y="12103"/>
                  <a:pt x="171430" y="0"/>
                  <a:pt x="186360" y="0"/>
                </a:cubicBezTo>
                <a:close/>
              </a:path>
            </a:pathLst>
          </a:custGeom>
          <a:noFill/>
          <a:ln w="12700" cap="flat" cmpd="sng" algn="ctr">
            <a:solidFill>
              <a:sysClr val="window" lastClr="FFFFFF"/>
            </a:solid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cs typeface="等线"/>
            </a:endParaRPr>
          </a:p>
        </p:txBody>
      </p:sp>
      <p:sp>
        <p:nvSpPr>
          <p:cNvPr id="23" name="TextBox 22"/>
          <p:cNvSpPr txBox="1">
            <a:spLocks noChangeArrowheads="1"/>
          </p:cNvSpPr>
          <p:nvPr/>
        </p:nvSpPr>
        <p:spPr bwMode="auto">
          <a:xfrm>
            <a:off x="3484563" y="2625725"/>
            <a:ext cx="7543800" cy="584200"/>
          </a:xfrm>
          <a:prstGeom prst="rect">
            <a:avLst/>
          </a:prstGeom>
          <a:noFill/>
          <a:ln w="9525">
            <a:noFill/>
            <a:miter lim="800000"/>
            <a:headEnd/>
            <a:tailEnd/>
          </a:ln>
        </p:spPr>
        <p:txBody>
          <a:bodyPr>
            <a:spAutoFit/>
          </a:bodyPr>
          <a:lstStyle/>
          <a:p>
            <a:r>
              <a:rPr lang="zh-CN" altLang="en-US" sz="3200" b="1">
                <a:latin typeface="微软雅黑" pitchFamily="34" charset="-122"/>
                <a:ea typeface="微软雅黑" pitchFamily="34" charset="-122"/>
              </a:rPr>
              <a:t>性格与成就的关系大于智力与成就的关系。</a:t>
            </a:r>
          </a:p>
        </p:txBody>
      </p:sp>
      <p:pic>
        <p:nvPicPr>
          <p:cNvPr id="51211" name="图片 136" descr="QQ截图20140923091431.jpg"/>
          <p:cNvPicPr>
            <a:picLocks noChangeAspect="1"/>
          </p:cNvPicPr>
          <p:nvPr/>
        </p:nvPicPr>
        <p:blipFill>
          <a:blip r:embed="rId3"/>
          <a:srcRect/>
          <a:stretch>
            <a:fillRect/>
          </a:stretch>
        </p:blipFill>
        <p:spPr bwMode="auto">
          <a:xfrm>
            <a:off x="11293475" y="0"/>
            <a:ext cx="898525" cy="1154113"/>
          </a:xfrm>
          <a:prstGeom prst="rect">
            <a:avLst/>
          </a:prstGeom>
          <a:noFill/>
          <a:ln w="9525">
            <a:noFill/>
            <a:miter lim="800000"/>
            <a:headEnd/>
            <a:tailEnd/>
          </a:ln>
        </p:spPr>
      </p:pic>
      <p:pic>
        <p:nvPicPr>
          <p:cNvPr id="17"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23">
                                            <p:txEl>
                                              <p:pRg st="0" end="0"/>
                                            </p:txEl>
                                          </p:spTgt>
                                        </p:tgtEl>
                                        <p:attrNameLst>
                                          <p:attrName>style.visibility</p:attrName>
                                        </p:attrNameLst>
                                      </p:cBhvr>
                                      <p:to>
                                        <p:strVal val="visible"/>
                                      </p:to>
                                    </p:set>
                                    <p:anim calcmode="discrete" valueType="clr">
                                      <p:cBhvr override="childStyle">
                                        <p:cTn id="7" dur="80"/>
                                        <p:tgtEl>
                                          <p:spTgt spid="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3">
                                            <p:txEl>
                                              <p:pRg st="0" end="0"/>
                                            </p:txEl>
                                          </p:spTgt>
                                        </p:tgtEl>
                                        <p:attrNameLst>
                                          <p:attrName>fill.type</p:attrName>
                                        </p:attrNameLst>
                                      </p:cBhvr>
                                      <p:to>
                                        <p:strVal val="solid"/>
                                      </p:to>
                                    </p:set>
                                  </p:childTnLst>
                                </p:cTn>
                              </p:par>
                              <p:par>
                                <p:cTn id="10" presetID="10" presetClass="entr" presetSubtype="0" fill="hold" nodeType="withEffect">
                                  <p:stCondLst>
                                    <p:cond delay="750"/>
                                  </p:stCondLst>
                                  <p:childTnLst>
                                    <p:set>
                                      <p:cBhvr>
                                        <p:cTn id="11" dur="1" fill="hold">
                                          <p:stCondLst>
                                            <p:cond delay="0"/>
                                          </p:stCondLst>
                                        </p:cTn>
                                        <p:tgtEl>
                                          <p:spTgt spid="293"/>
                                        </p:tgtEl>
                                        <p:attrNameLst>
                                          <p:attrName>style.visibility</p:attrName>
                                        </p:attrNameLst>
                                      </p:cBhvr>
                                      <p:to>
                                        <p:strVal val="visible"/>
                                      </p:to>
                                    </p:set>
                                    <p:animEffect transition="in" filter="fade">
                                      <p:cBhvr>
                                        <p:cTn id="12" dur="1000"/>
                                        <p:tgtEl>
                                          <p:spTgt spid="293"/>
                                        </p:tgtEl>
                                      </p:cBhvr>
                                    </p:animEffect>
                                  </p:childTnLst>
                                </p:cTn>
                              </p:par>
                              <p:par>
                                <p:cTn id="13" presetID="10" presetClass="entr" presetSubtype="0" fill="hold" nodeType="withEffect">
                                  <p:stCondLst>
                                    <p:cond delay="750"/>
                                  </p:stCondLst>
                                  <p:childTnLst>
                                    <p:set>
                                      <p:cBhvr>
                                        <p:cTn id="14" dur="1" fill="hold">
                                          <p:stCondLst>
                                            <p:cond delay="0"/>
                                          </p:stCondLst>
                                        </p:cTn>
                                        <p:tgtEl>
                                          <p:spTgt spid="292"/>
                                        </p:tgtEl>
                                        <p:attrNameLst>
                                          <p:attrName>style.visibility</p:attrName>
                                        </p:attrNameLst>
                                      </p:cBhvr>
                                      <p:to>
                                        <p:strVal val="visible"/>
                                      </p:to>
                                    </p:set>
                                    <p:animEffect transition="in" filter="fade">
                                      <p:cBhvr>
                                        <p:cTn id="15" dur="1000"/>
                                        <p:tgtEl>
                                          <p:spTgt spid="292"/>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95"/>
                                        </p:tgtEl>
                                        <p:attrNameLst>
                                          <p:attrName>style.visibility</p:attrName>
                                        </p:attrNameLst>
                                      </p:cBhvr>
                                      <p:to>
                                        <p:strVal val="visible"/>
                                      </p:to>
                                    </p:set>
                                    <p:animEffect transition="in" filter="fade">
                                      <p:cBhvr>
                                        <p:cTn id="18" dur="1000"/>
                                        <p:tgtEl>
                                          <p:spTgt spid="295"/>
                                        </p:tgtEl>
                                      </p:cBhvr>
                                    </p:animEffect>
                                  </p:childTnLst>
                                </p:cTn>
                              </p:par>
                              <p:par>
                                <p:cTn id="19" presetID="10" presetClass="entr" presetSubtype="0" fill="hold" nodeType="withEffect">
                                  <p:stCondLst>
                                    <p:cond delay="750"/>
                                  </p:stCondLst>
                                  <p:childTnLst>
                                    <p:set>
                                      <p:cBhvr>
                                        <p:cTn id="20" dur="1" fill="hold">
                                          <p:stCondLst>
                                            <p:cond delay="0"/>
                                          </p:stCondLst>
                                        </p:cTn>
                                        <p:tgtEl>
                                          <p:spTgt spid="294"/>
                                        </p:tgtEl>
                                        <p:attrNameLst>
                                          <p:attrName>style.visibility</p:attrName>
                                        </p:attrNameLst>
                                      </p:cBhvr>
                                      <p:to>
                                        <p:strVal val="visible"/>
                                      </p:to>
                                    </p:set>
                                    <p:animEffect transition="in" filter="fade">
                                      <p:cBhvr>
                                        <p:cTn id="21" dur="1000"/>
                                        <p:tgtEl>
                                          <p:spTgt spid="294"/>
                                        </p:tgtEl>
                                      </p:cBhvr>
                                    </p:animEffect>
                                  </p:childTnLst>
                                </p:cTn>
                              </p:par>
                              <p:par>
                                <p:cTn id="22" presetID="53" presetClass="entr" presetSubtype="16" decel="100000" fill="hold" nodeType="withEffect">
                                  <p:stCondLst>
                                    <p:cond delay="500"/>
                                  </p:stCondLst>
                                  <p:childTnLst>
                                    <p:set>
                                      <p:cBhvr>
                                        <p:cTn id="23" dur="1" fill="hold">
                                          <p:stCondLst>
                                            <p:cond delay="0"/>
                                          </p:stCondLst>
                                        </p:cTn>
                                        <p:tgtEl>
                                          <p:spTgt spid="296"/>
                                        </p:tgtEl>
                                        <p:attrNameLst>
                                          <p:attrName>style.visibility</p:attrName>
                                        </p:attrNameLst>
                                      </p:cBhvr>
                                      <p:to>
                                        <p:strVal val="visible"/>
                                      </p:to>
                                    </p:set>
                                    <p:anim calcmode="lin" valueType="num">
                                      <p:cBhvr>
                                        <p:cTn id="24" dur="500" fill="hold"/>
                                        <p:tgtEl>
                                          <p:spTgt spid="296"/>
                                        </p:tgtEl>
                                        <p:attrNameLst>
                                          <p:attrName>ppt_w</p:attrName>
                                        </p:attrNameLst>
                                      </p:cBhvr>
                                      <p:tavLst>
                                        <p:tav tm="0">
                                          <p:val>
                                            <p:fltVal val="0"/>
                                          </p:val>
                                        </p:tav>
                                        <p:tav tm="100000">
                                          <p:val>
                                            <p:strVal val="#ppt_w"/>
                                          </p:val>
                                        </p:tav>
                                      </p:tavLst>
                                    </p:anim>
                                    <p:anim calcmode="lin" valueType="num">
                                      <p:cBhvr>
                                        <p:cTn id="25" dur="500" fill="hold"/>
                                        <p:tgtEl>
                                          <p:spTgt spid="296"/>
                                        </p:tgtEl>
                                        <p:attrNameLst>
                                          <p:attrName>ppt_h</p:attrName>
                                        </p:attrNameLst>
                                      </p:cBhvr>
                                      <p:tavLst>
                                        <p:tav tm="0">
                                          <p:val>
                                            <p:fltVal val="0"/>
                                          </p:val>
                                        </p:tav>
                                        <p:tav tm="100000">
                                          <p:val>
                                            <p:strVal val="#ppt_h"/>
                                          </p:val>
                                        </p:tav>
                                      </p:tavLst>
                                    </p:anim>
                                    <p:animEffect transition="in" filter="fade">
                                      <p:cBhvr>
                                        <p:cTn id="26" dur="5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5B350"/>
        </a:solidFill>
        <a:effectLst/>
      </p:bgPr>
    </p:bg>
    <p:spTree>
      <p:nvGrpSpPr>
        <p:cNvPr id="1" name=""/>
        <p:cNvGrpSpPr/>
        <p:nvPr/>
      </p:nvGrpSpPr>
      <p:grpSpPr>
        <a:xfrm>
          <a:off x="0" y="0"/>
          <a:ext cx="0" cy="0"/>
          <a:chOff x="0" y="0"/>
          <a:chExt cx="0" cy="0"/>
        </a:xfrm>
      </p:grpSpPr>
      <p:sp>
        <p:nvSpPr>
          <p:cNvPr id="18434" name="TextBox 15"/>
          <p:cNvSpPr txBox="1">
            <a:spLocks noChangeArrowheads="1"/>
          </p:cNvSpPr>
          <p:nvPr/>
        </p:nvSpPr>
        <p:spPr bwMode="auto">
          <a:xfrm>
            <a:off x="1251315" y="2862625"/>
            <a:ext cx="5898633" cy="1395703"/>
          </a:xfrm>
          <a:prstGeom prst="rect">
            <a:avLst/>
          </a:prstGeom>
          <a:noFill/>
          <a:ln w="9525">
            <a:noFill/>
            <a:miter lim="800000"/>
            <a:headEnd/>
            <a:tailEnd/>
          </a:ln>
        </p:spPr>
        <p:txBody>
          <a:bodyPr wrap="square">
            <a:spAutoFit/>
          </a:bodyPr>
          <a:lstStyle/>
          <a:p>
            <a:pPr algn="ctr">
              <a:lnSpc>
                <a:spcPct val="150000"/>
              </a:lnSpc>
            </a:pPr>
            <a:r>
              <a:rPr lang="zh-CN" altLang="en-US" sz="3000" b="1" dirty="0" smtClean="0">
                <a:solidFill>
                  <a:srgbClr val="953735"/>
                </a:solidFill>
                <a:latin typeface="微软雅黑" pitchFamily="34" charset="-122"/>
                <a:ea typeface="微软雅黑" pitchFamily="34" charset="-122"/>
              </a:rPr>
              <a:t>个体对自身以及对自身与外部世界关系的认识和体验。</a:t>
            </a:r>
          </a:p>
        </p:txBody>
      </p:sp>
      <p:grpSp>
        <p:nvGrpSpPr>
          <p:cNvPr id="2" name="组合 9"/>
          <p:cNvGrpSpPr>
            <a:grpSpLocks/>
          </p:cNvGrpSpPr>
          <p:nvPr/>
        </p:nvGrpSpPr>
        <p:grpSpPr bwMode="auto">
          <a:xfrm>
            <a:off x="7839554" y="1856533"/>
            <a:ext cx="3400425" cy="1571625"/>
            <a:chOff x="4205816" y="1719481"/>
            <a:chExt cx="3401269" cy="1572193"/>
          </a:xfrm>
        </p:grpSpPr>
        <p:sp>
          <p:nvSpPr>
            <p:cNvPr id="9" name="矩形 8"/>
            <p:cNvSpPr>
              <a:spLocks noChangeAspect="1"/>
            </p:cNvSpPr>
            <p:nvPr/>
          </p:nvSpPr>
          <p:spPr>
            <a:xfrm>
              <a:off x="4205816" y="1719481"/>
              <a:ext cx="1497384" cy="155948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7" name="矩形 16"/>
            <p:cNvSpPr>
              <a:spLocks noChangeAspect="1"/>
            </p:cNvSpPr>
            <p:nvPr/>
          </p:nvSpPr>
          <p:spPr>
            <a:xfrm>
              <a:off x="6109700" y="1732186"/>
              <a:ext cx="1497385" cy="155948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sp>
        <p:nvSpPr>
          <p:cNvPr id="18" name="TextBox 17"/>
          <p:cNvSpPr txBox="1">
            <a:spLocks noChangeArrowheads="1"/>
          </p:cNvSpPr>
          <p:nvPr/>
        </p:nvSpPr>
        <p:spPr bwMode="auto">
          <a:xfrm>
            <a:off x="8034816" y="2059733"/>
            <a:ext cx="3192463" cy="1169551"/>
          </a:xfrm>
          <a:prstGeom prst="rect">
            <a:avLst/>
          </a:prstGeom>
          <a:noFill/>
          <a:ln w="9525">
            <a:noFill/>
            <a:miter lim="800000"/>
            <a:headEnd/>
            <a:tailEnd/>
          </a:ln>
        </p:spPr>
        <p:txBody>
          <a:bodyPr>
            <a:spAutoFit/>
          </a:bodyPr>
          <a:lstStyle/>
          <a:p>
            <a:r>
              <a:rPr lang="zh-CN" altLang="en-US" sz="7000" b="1" dirty="0" smtClean="0">
                <a:solidFill>
                  <a:schemeClr val="bg1"/>
                </a:solidFill>
                <a:latin typeface="微软雅黑" pitchFamily="34" charset="-122"/>
                <a:ea typeface="微软雅黑" pitchFamily="34" charset="-122"/>
              </a:rPr>
              <a:t>自    我</a:t>
            </a:r>
            <a:endParaRPr lang="zh-CN" altLang="en-US" sz="7000" b="1" dirty="0">
              <a:solidFill>
                <a:schemeClr val="bg1"/>
              </a:solidFill>
              <a:latin typeface="微软雅黑" pitchFamily="34" charset="-122"/>
              <a:ea typeface="微软雅黑" pitchFamily="34" charset="-122"/>
            </a:endParaRPr>
          </a:p>
        </p:txBody>
      </p:sp>
      <p:grpSp>
        <p:nvGrpSpPr>
          <p:cNvPr id="7" name="组合 9"/>
          <p:cNvGrpSpPr>
            <a:grpSpLocks/>
          </p:cNvGrpSpPr>
          <p:nvPr/>
        </p:nvGrpSpPr>
        <p:grpSpPr bwMode="auto">
          <a:xfrm>
            <a:off x="7872605" y="3707366"/>
            <a:ext cx="3400425" cy="1571625"/>
            <a:chOff x="4205816" y="1719481"/>
            <a:chExt cx="3401269" cy="1572193"/>
          </a:xfrm>
        </p:grpSpPr>
        <p:sp>
          <p:nvSpPr>
            <p:cNvPr id="8" name="矩形 7"/>
            <p:cNvSpPr>
              <a:spLocks noChangeAspect="1"/>
            </p:cNvSpPr>
            <p:nvPr/>
          </p:nvSpPr>
          <p:spPr>
            <a:xfrm>
              <a:off x="4205816" y="1719481"/>
              <a:ext cx="1497384" cy="155948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0" name="矩形 9"/>
            <p:cNvSpPr>
              <a:spLocks noChangeAspect="1"/>
            </p:cNvSpPr>
            <p:nvPr/>
          </p:nvSpPr>
          <p:spPr>
            <a:xfrm>
              <a:off x="6109700" y="1732186"/>
              <a:ext cx="1497385" cy="155948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sp>
        <p:nvSpPr>
          <p:cNvPr id="11" name="TextBox 10"/>
          <p:cNvSpPr txBox="1">
            <a:spLocks noChangeArrowheads="1"/>
          </p:cNvSpPr>
          <p:nvPr/>
        </p:nvSpPr>
        <p:spPr bwMode="auto">
          <a:xfrm>
            <a:off x="8067867" y="3910566"/>
            <a:ext cx="3192463" cy="1169551"/>
          </a:xfrm>
          <a:prstGeom prst="rect">
            <a:avLst/>
          </a:prstGeom>
          <a:noFill/>
          <a:ln w="9525">
            <a:noFill/>
            <a:miter lim="800000"/>
            <a:headEnd/>
            <a:tailEnd/>
          </a:ln>
        </p:spPr>
        <p:txBody>
          <a:bodyPr>
            <a:spAutoFit/>
          </a:bodyPr>
          <a:lstStyle/>
          <a:p>
            <a:r>
              <a:rPr lang="zh-CN" altLang="en-US" sz="7000" b="1" dirty="0" smtClean="0">
                <a:solidFill>
                  <a:schemeClr val="bg1"/>
                </a:solidFill>
                <a:latin typeface="微软雅黑" pitchFamily="34" charset="-122"/>
                <a:ea typeface="微软雅黑" pitchFamily="34" charset="-122"/>
              </a:rPr>
              <a:t>意    识  </a:t>
            </a:r>
            <a:endParaRPr lang="zh-CN" altLang="en-US" sz="7000" b="1" dirty="0">
              <a:solidFill>
                <a:schemeClr val="bg1"/>
              </a:solidFill>
              <a:latin typeface="微软雅黑" pitchFamily="34" charset="-122"/>
              <a:ea typeface="微软雅黑" pitchFamily="34" charset="-122"/>
            </a:endParaRPr>
          </a:p>
        </p:txBody>
      </p:sp>
      <p:pic>
        <p:nvPicPr>
          <p:cNvPr id="12"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8">
                                            <p:txEl>
                                              <p:pRg st="0" end="0"/>
                                            </p:txEl>
                                          </p:spTgt>
                                        </p:tgtEl>
                                      </p:cBhvr>
                                    </p:animEffect>
                                    <p:animScale>
                                      <p:cBhvr>
                                        <p:cTn id="7" dur="250" autoRev="1" fill="hold"/>
                                        <p:tgtEl>
                                          <p:spTgt spid="18">
                                            <p:txEl>
                                              <p:pRg st="0" end="0"/>
                                            </p:txEl>
                                          </p:spTgt>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11">
                                            <p:txEl>
                                              <p:pRg st="0" end="0"/>
                                            </p:txEl>
                                          </p:spTgt>
                                        </p:tgtEl>
                                      </p:cBhvr>
                                    </p:animEffect>
                                    <p:animScale>
                                      <p:cBhvr>
                                        <p:cTn id="10" dur="250" autoRev="1" fill="hold"/>
                                        <p:tgtEl>
                                          <p:spTgt spid="11">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7"/>
          <p:cNvGrpSpPr>
            <a:grpSpLocks/>
          </p:cNvGrpSpPr>
          <p:nvPr/>
        </p:nvGrpSpPr>
        <p:grpSpPr bwMode="auto">
          <a:xfrm>
            <a:off x="672029" y="1112838"/>
            <a:ext cx="5246171" cy="2839982"/>
            <a:chOff x="671870" y="1113264"/>
            <a:chExt cx="5246170" cy="2839982"/>
          </a:xfrm>
        </p:grpSpPr>
        <p:sp>
          <p:nvSpPr>
            <p:cNvPr id="47125" name="椭圆 93"/>
            <p:cNvSpPr>
              <a:spLocks noChangeArrowheads="1"/>
            </p:cNvSpPr>
            <p:nvPr/>
          </p:nvSpPr>
          <p:spPr bwMode="auto">
            <a:xfrm>
              <a:off x="4182201" y="1113264"/>
              <a:ext cx="1735839" cy="1734881"/>
            </a:xfrm>
            <a:prstGeom prst="ellipse">
              <a:avLst/>
            </a:prstGeom>
            <a:solidFill>
              <a:srgbClr val="255769"/>
            </a:solidFill>
            <a:ln w="133350">
              <a:solidFill>
                <a:schemeClr val="bg2"/>
              </a:solidFill>
              <a:round/>
              <a:headEnd/>
              <a:tailEnd/>
            </a:ln>
          </p:spPr>
          <p:txBody>
            <a:bodyPr lIns="90170" tIns="46990" rIns="90170" bIns="46990" anchor="ctr"/>
            <a:lstStyle/>
            <a:p>
              <a:pPr algn="ctr">
                <a:buFont typeface="Arial" charset="0"/>
                <a:buNone/>
              </a:pPr>
              <a:endParaRPr lang="zh-CN" altLang="zh-CN">
                <a:solidFill>
                  <a:srgbClr val="FFFFFF"/>
                </a:solidFill>
                <a:latin typeface="宋体" charset="-122"/>
                <a:ea typeface="等线"/>
                <a:cs typeface="等线"/>
                <a:sym typeface="宋体" charset="-122"/>
              </a:endParaRPr>
            </a:p>
          </p:txBody>
        </p:sp>
        <p:sp>
          <p:nvSpPr>
            <p:cNvPr id="47126" name="文本框 96"/>
            <p:cNvSpPr>
              <a:spLocks noChangeArrowheads="1"/>
            </p:cNvSpPr>
            <p:nvPr/>
          </p:nvSpPr>
          <p:spPr bwMode="auto">
            <a:xfrm>
              <a:off x="4373234" y="1478703"/>
              <a:ext cx="928459" cy="984885"/>
            </a:xfrm>
            <a:prstGeom prst="rect">
              <a:avLst/>
            </a:prstGeom>
            <a:noFill/>
            <a:ln w="9525">
              <a:noFill/>
              <a:bevel/>
              <a:headEnd/>
              <a:tailEnd/>
            </a:ln>
          </p:spPr>
          <p:txBody>
            <a:bodyPr wrap="none">
              <a:spAutoFit/>
            </a:bodyPr>
            <a:lstStyle/>
            <a:p>
              <a:pPr>
                <a:buFont typeface="Arial" charset="0"/>
                <a:buNone/>
              </a:pPr>
              <a:r>
                <a:rPr lang="zh-CN" altLang="en-US" sz="2900" b="1" dirty="0" smtClean="0">
                  <a:solidFill>
                    <a:srgbClr val="E7E6E6"/>
                  </a:solidFill>
                  <a:latin typeface="Poor Richard"/>
                  <a:ea typeface="微软雅黑" pitchFamily="34" charset="-122"/>
                  <a:sym typeface="Poor Richard"/>
                </a:rPr>
                <a:t>生理</a:t>
              </a:r>
              <a:endParaRPr lang="en-US" altLang="zh-CN" sz="2900" b="1" dirty="0" smtClean="0">
                <a:solidFill>
                  <a:srgbClr val="E7E6E6"/>
                </a:solidFill>
                <a:latin typeface="Poor Richard"/>
                <a:ea typeface="微软雅黑" pitchFamily="34" charset="-122"/>
                <a:sym typeface="Poor Richard"/>
              </a:endParaRPr>
            </a:p>
            <a:p>
              <a:pPr>
                <a:buFont typeface="Arial" charset="0"/>
                <a:buNone/>
              </a:pPr>
              <a:r>
                <a:rPr lang="zh-CN" altLang="en-US" sz="2900" b="1" dirty="0" smtClean="0">
                  <a:solidFill>
                    <a:srgbClr val="E7E6E6"/>
                  </a:solidFill>
                  <a:latin typeface="Poor Richard"/>
                  <a:ea typeface="微软雅黑" pitchFamily="34" charset="-122"/>
                  <a:sym typeface="Poor Richard"/>
                </a:rPr>
                <a:t>自我</a:t>
              </a:r>
            </a:p>
          </p:txBody>
        </p:sp>
        <p:grpSp>
          <p:nvGrpSpPr>
            <p:cNvPr id="3" name="Group 10"/>
            <p:cNvGrpSpPr>
              <a:grpSpLocks/>
            </p:cNvGrpSpPr>
            <p:nvPr/>
          </p:nvGrpSpPr>
          <p:grpSpPr bwMode="auto">
            <a:xfrm>
              <a:off x="3496435" y="2343301"/>
              <a:ext cx="1087828" cy="1294088"/>
              <a:chOff x="0" y="0"/>
              <a:chExt cx="879529" cy="1786350"/>
            </a:xfrm>
          </p:grpSpPr>
          <p:sp>
            <p:nvSpPr>
              <p:cNvPr id="47129" name="任意多边形 98"/>
              <p:cNvSpPr>
                <a:spLocks/>
              </p:cNvSpPr>
              <p:nvPr/>
            </p:nvSpPr>
            <p:spPr bwMode="auto">
              <a:xfrm flipV="1">
                <a:off x="31133" y="50698"/>
                <a:ext cx="848396" cy="910108"/>
              </a:xfrm>
              <a:custGeom>
                <a:avLst/>
                <a:gdLst>
                  <a:gd name="T0" fmla="*/ 1259369 w 807522"/>
                  <a:gd name="T1" fmla="*/ 645583 h 950026"/>
                  <a:gd name="T2" fmla="*/ 611165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969696"/>
                </a:solidFill>
                <a:prstDash val="sysDot"/>
                <a:miter lim="800000"/>
                <a:headEnd type="oval" w="med" len="med"/>
                <a:tailEnd type="triangle" w="lg" len="med"/>
              </a:ln>
            </p:spPr>
            <p:txBody>
              <a:bodyPr lIns="90170" tIns="46990" rIns="90170" bIns="46990" anchor="ctr"/>
              <a:lstStyle/>
              <a:p>
                <a:endParaRPr lang="zh-CN" altLang="en-US"/>
              </a:p>
            </p:txBody>
          </p:sp>
          <p:sp>
            <p:nvSpPr>
              <p:cNvPr id="47130" name="直接连接符 99"/>
              <p:cNvSpPr>
                <a:spLocks noChangeShapeType="1"/>
              </p:cNvSpPr>
              <p:nvPr/>
            </p:nvSpPr>
            <p:spPr bwMode="auto">
              <a:xfrm>
                <a:off x="0" y="0"/>
                <a:ext cx="1" cy="1786350"/>
              </a:xfrm>
              <a:prstGeom prst="line">
                <a:avLst/>
              </a:prstGeom>
              <a:noFill/>
              <a:ln w="25400">
                <a:solidFill>
                  <a:srgbClr val="C0C0C0"/>
                </a:solidFill>
                <a:round/>
                <a:headEnd type="oval" w="sm" len="sm"/>
                <a:tailEnd type="oval" w="sm" len="sm"/>
              </a:ln>
            </p:spPr>
            <p:txBody>
              <a:bodyPr/>
              <a:lstStyle/>
              <a:p>
                <a:endParaRPr lang="zh-CN" altLang="en-US"/>
              </a:p>
            </p:txBody>
          </p:sp>
        </p:grpSp>
        <p:sp>
          <p:nvSpPr>
            <p:cNvPr id="47128" name="文本框 109"/>
            <p:cNvSpPr>
              <a:spLocks noChangeArrowheads="1"/>
            </p:cNvSpPr>
            <p:nvPr/>
          </p:nvSpPr>
          <p:spPr bwMode="auto">
            <a:xfrm>
              <a:off x="671870" y="2014254"/>
              <a:ext cx="2824565" cy="1938992"/>
            </a:xfrm>
            <a:prstGeom prst="rect">
              <a:avLst/>
            </a:prstGeom>
            <a:noFill/>
            <a:ln w="9525">
              <a:noFill/>
              <a:bevel/>
              <a:headEnd/>
              <a:tailEnd/>
            </a:ln>
          </p:spPr>
          <p:txBody>
            <a:bodyPr wrap="square">
              <a:spAutoFit/>
            </a:bodyPr>
            <a:lstStyle/>
            <a:p>
              <a:pPr>
                <a:lnSpc>
                  <a:spcPct val="150000"/>
                </a:lnSpc>
              </a:pPr>
              <a:r>
                <a:rPr lang="zh-CN" altLang="en-US" sz="2000" dirty="0" smtClean="0">
                  <a:latin typeface="微软雅黑" pitchFamily="34" charset="-122"/>
                  <a:ea typeface="微软雅黑" pitchFamily="34" charset="-122"/>
                </a:rPr>
                <a:t>对自身生理状态（性别、年龄、相貌、身材、身高、体重、健康等）的认识和评价。</a:t>
              </a:r>
              <a:endParaRPr lang="zh-CN" altLang="en-US" sz="2000" dirty="0">
                <a:latin typeface="微软雅黑" pitchFamily="34" charset="-122"/>
                <a:ea typeface="微软雅黑" pitchFamily="34" charset="-122"/>
              </a:endParaRPr>
            </a:p>
          </p:txBody>
        </p:sp>
      </p:grpSp>
      <p:grpSp>
        <p:nvGrpSpPr>
          <p:cNvPr id="4" name="组合 49"/>
          <p:cNvGrpSpPr>
            <a:grpSpLocks/>
          </p:cNvGrpSpPr>
          <p:nvPr/>
        </p:nvGrpSpPr>
        <p:grpSpPr bwMode="auto">
          <a:xfrm>
            <a:off x="5070475" y="1905000"/>
            <a:ext cx="6275388" cy="4146274"/>
            <a:chOff x="5070316" y="1905426"/>
            <a:chExt cx="6275388" cy="4146274"/>
          </a:xfrm>
        </p:grpSpPr>
        <p:grpSp>
          <p:nvGrpSpPr>
            <p:cNvPr id="5" name="组合 2"/>
            <p:cNvGrpSpPr>
              <a:grpSpLocks/>
            </p:cNvGrpSpPr>
            <p:nvPr/>
          </p:nvGrpSpPr>
          <p:grpSpPr bwMode="auto">
            <a:xfrm>
              <a:off x="5070316" y="1905426"/>
              <a:ext cx="6275388" cy="4146274"/>
              <a:chOff x="5194317" y="1428527"/>
              <a:chExt cx="6275923" cy="4145715"/>
            </a:xfrm>
          </p:grpSpPr>
          <p:sp>
            <p:nvSpPr>
              <p:cNvPr id="47120" name="椭圆 92"/>
              <p:cNvSpPr>
                <a:spLocks noChangeArrowheads="1"/>
              </p:cNvSpPr>
              <p:nvPr/>
            </p:nvSpPr>
            <p:spPr bwMode="auto">
              <a:xfrm>
                <a:off x="5194317" y="1428527"/>
                <a:ext cx="2590392" cy="2590082"/>
              </a:xfrm>
              <a:prstGeom prst="ellipse">
                <a:avLst/>
              </a:prstGeom>
              <a:solidFill>
                <a:srgbClr val="C0504D"/>
              </a:solidFill>
              <a:ln w="133350">
                <a:solidFill>
                  <a:schemeClr val="bg2"/>
                </a:solidFill>
                <a:round/>
                <a:headEnd/>
                <a:tailEnd/>
              </a:ln>
            </p:spPr>
            <p:txBody>
              <a:bodyPr lIns="90170" tIns="46990" rIns="90170" bIns="46990" anchor="ctr"/>
              <a:lstStyle/>
              <a:p>
                <a:pPr algn="ctr">
                  <a:buFont typeface="Arial" charset="0"/>
                  <a:buNone/>
                </a:pPr>
                <a:endParaRPr lang="zh-CN" altLang="en-US" sz="3500" b="1">
                  <a:solidFill>
                    <a:srgbClr val="F2F2F2"/>
                  </a:solidFill>
                  <a:latin typeface="Poor Richard"/>
                  <a:ea typeface="微软雅黑" pitchFamily="34" charset="-122"/>
                  <a:sym typeface="Poor Richard"/>
                </a:endParaRPr>
              </a:p>
            </p:txBody>
          </p:sp>
          <p:grpSp>
            <p:nvGrpSpPr>
              <p:cNvPr id="6" name="Group 13"/>
              <p:cNvGrpSpPr>
                <a:grpSpLocks/>
              </p:cNvGrpSpPr>
              <p:nvPr/>
            </p:nvGrpSpPr>
            <p:grpSpPr bwMode="auto">
              <a:xfrm flipH="1">
                <a:off x="7494135" y="2708097"/>
                <a:ext cx="1304824" cy="1561672"/>
                <a:chOff x="0" y="0"/>
                <a:chExt cx="879529" cy="1786350"/>
              </a:xfrm>
            </p:grpSpPr>
            <p:sp>
              <p:nvSpPr>
                <p:cNvPr id="47123" name="任意多边形 102"/>
                <p:cNvSpPr>
                  <a:spLocks/>
                </p:cNvSpPr>
                <p:nvPr/>
              </p:nvSpPr>
              <p:spPr bwMode="auto">
                <a:xfrm flipV="1">
                  <a:off x="31133" y="50698"/>
                  <a:ext cx="848396" cy="910108"/>
                </a:xfrm>
                <a:custGeom>
                  <a:avLst/>
                  <a:gdLst>
                    <a:gd name="T0" fmla="*/ 1259369 w 807522"/>
                    <a:gd name="T1" fmla="*/ 645583 h 950026"/>
                    <a:gd name="T2" fmla="*/ 611165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47124" name="直接连接符 103"/>
                <p:cNvSpPr>
                  <a:spLocks noChangeShapeType="1"/>
                </p:cNvSpPr>
                <p:nvPr/>
              </p:nvSpPr>
              <p:spPr bwMode="auto">
                <a:xfrm>
                  <a:off x="0" y="0"/>
                  <a:ext cx="1" cy="1786350"/>
                </a:xfrm>
                <a:prstGeom prst="line">
                  <a:avLst/>
                </a:prstGeom>
                <a:noFill/>
                <a:ln w="25400">
                  <a:solidFill>
                    <a:srgbClr val="C0C0C0"/>
                  </a:solidFill>
                  <a:round/>
                  <a:headEnd type="oval" w="sm" len="sm"/>
                  <a:tailEnd type="oval" w="sm" len="sm"/>
                </a:ln>
              </p:spPr>
              <p:txBody>
                <a:bodyPr/>
                <a:lstStyle/>
                <a:p>
                  <a:endParaRPr lang="zh-CN" altLang="en-US"/>
                </a:p>
              </p:txBody>
            </p:sp>
          </p:grpSp>
          <p:sp>
            <p:nvSpPr>
              <p:cNvPr id="47122" name="文本框 110"/>
              <p:cNvSpPr>
                <a:spLocks noChangeArrowheads="1"/>
              </p:cNvSpPr>
              <p:nvPr/>
            </p:nvSpPr>
            <p:spPr bwMode="auto">
              <a:xfrm>
                <a:off x="8930917" y="2766672"/>
                <a:ext cx="2539323" cy="2807570"/>
              </a:xfrm>
              <a:prstGeom prst="rect">
                <a:avLst/>
              </a:prstGeom>
              <a:noFill/>
              <a:ln w="9525">
                <a:noFill/>
                <a:bevel/>
                <a:headEnd/>
                <a:tailEnd/>
              </a:ln>
            </p:spPr>
            <p:txBody>
              <a:bodyPr>
                <a:spAutoFit/>
              </a:bodyPr>
              <a:lstStyle/>
              <a:p>
                <a:pPr>
                  <a:lnSpc>
                    <a:spcPct val="150000"/>
                  </a:lnSpc>
                </a:pPr>
                <a:r>
                  <a:rPr lang="zh-CN" altLang="en-US" sz="2000" dirty="0" smtClean="0">
                    <a:latin typeface="微软雅黑" pitchFamily="34" charset="-122"/>
                    <a:ea typeface="微软雅黑" pitchFamily="34" charset="-122"/>
                  </a:rPr>
                  <a:t>对自身心理状态（如态度、情绪、能力、知识、兴趣、爱好、理想、信念、气质和性格等心理特点的认识和评价。</a:t>
                </a:r>
                <a:endParaRPr lang="zh-CN" altLang="en-US" sz="2000" dirty="0">
                  <a:latin typeface="微软雅黑" pitchFamily="34" charset="-122"/>
                  <a:ea typeface="微软雅黑" pitchFamily="34" charset="-122"/>
                </a:endParaRPr>
              </a:p>
            </p:txBody>
          </p:sp>
        </p:grpSp>
        <p:sp>
          <p:nvSpPr>
            <p:cNvPr id="47119" name="文本框 94"/>
            <p:cNvSpPr>
              <a:spLocks noChangeArrowheads="1"/>
            </p:cNvSpPr>
            <p:nvPr/>
          </p:nvSpPr>
          <p:spPr bwMode="auto">
            <a:xfrm rot="20142674">
              <a:off x="5528777" y="2855696"/>
              <a:ext cx="1826141" cy="584775"/>
            </a:xfrm>
            <a:prstGeom prst="rect">
              <a:avLst/>
            </a:prstGeom>
            <a:noFill/>
            <a:ln w="9525">
              <a:noFill/>
              <a:bevel/>
              <a:headEnd/>
              <a:tailEnd/>
            </a:ln>
          </p:spPr>
          <p:txBody>
            <a:bodyPr wrap="none">
              <a:spAutoFit/>
            </a:bodyPr>
            <a:lstStyle/>
            <a:p>
              <a:pPr algn="r">
                <a:buFont typeface="Arial" charset="0"/>
                <a:buNone/>
              </a:pPr>
              <a:r>
                <a:rPr lang="zh-CN" altLang="en-US" sz="3200" b="1" dirty="0" smtClean="0">
                  <a:solidFill>
                    <a:srgbClr val="F2F2F2"/>
                  </a:solidFill>
                  <a:latin typeface="Poor Richard"/>
                  <a:ea typeface="微软雅黑" pitchFamily="34" charset="-122"/>
                  <a:sym typeface="Poor Richard"/>
                </a:rPr>
                <a:t>心理自我</a:t>
              </a:r>
            </a:p>
          </p:txBody>
        </p:sp>
      </p:grpSp>
      <p:cxnSp>
        <p:nvCxnSpPr>
          <p:cNvPr id="45" name="直接连接符 44"/>
          <p:cNvCxnSpPr/>
          <p:nvPr/>
        </p:nvCxnSpPr>
        <p:spPr>
          <a:xfrm>
            <a:off x="-65088" y="628650"/>
            <a:ext cx="11017251"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46" name="Freeform 6"/>
          <p:cNvSpPr>
            <a:spLocks noChangeAspect="1" noEditPoints="1"/>
          </p:cNvSpPr>
          <p:nvPr/>
        </p:nvSpPr>
        <p:spPr bwMode="auto">
          <a:xfrm>
            <a:off x="10934700" y="90488"/>
            <a:ext cx="314325" cy="503237"/>
          </a:xfrm>
          <a:custGeom>
            <a:avLst/>
            <a:gdLst>
              <a:gd name="T0" fmla="*/ 2147483647 w 138"/>
              <a:gd name="T1" fmla="*/ 2147483647 h 221"/>
              <a:gd name="T2" fmla="*/ 2147483647 w 138"/>
              <a:gd name="T3" fmla="*/ 2147483647 h 221"/>
              <a:gd name="T4" fmla="*/ 2147483647 w 138"/>
              <a:gd name="T5" fmla="*/ 2147483647 h 221"/>
              <a:gd name="T6" fmla="*/ 2147483647 w 138"/>
              <a:gd name="T7" fmla="*/ 2147483647 h 221"/>
              <a:gd name="T8" fmla="*/ 2147483647 w 138"/>
              <a:gd name="T9" fmla="*/ 2147483647 h 221"/>
              <a:gd name="T10" fmla="*/ 2147483647 w 138"/>
              <a:gd name="T11" fmla="*/ 2147483647 h 221"/>
              <a:gd name="T12" fmla="*/ 2147483647 w 138"/>
              <a:gd name="T13" fmla="*/ 2147483647 h 221"/>
              <a:gd name="T14" fmla="*/ 2147483647 w 138"/>
              <a:gd name="T15" fmla="*/ 2147483647 h 221"/>
              <a:gd name="T16" fmla="*/ 2147483647 w 138"/>
              <a:gd name="T17" fmla="*/ 2147483647 h 221"/>
              <a:gd name="T18" fmla="*/ 2147483647 w 138"/>
              <a:gd name="T19" fmla="*/ 2147483647 h 221"/>
              <a:gd name="T20" fmla="*/ 2147483647 w 138"/>
              <a:gd name="T21" fmla="*/ 2147483647 h 221"/>
              <a:gd name="T22" fmla="*/ 2147483647 w 138"/>
              <a:gd name="T23" fmla="*/ 2147483647 h 221"/>
              <a:gd name="T24" fmla="*/ 2147483647 w 138"/>
              <a:gd name="T25" fmla="*/ 2147483647 h 221"/>
              <a:gd name="T26" fmla="*/ 2147483647 w 138"/>
              <a:gd name="T27" fmla="*/ 2147483647 h 221"/>
              <a:gd name="T28" fmla="*/ 2147483647 w 138"/>
              <a:gd name="T29" fmla="*/ 2147483647 h 221"/>
              <a:gd name="T30" fmla="*/ 2147483647 w 138"/>
              <a:gd name="T31" fmla="*/ 2147483647 h 221"/>
              <a:gd name="T32" fmla="*/ 2147483647 w 138"/>
              <a:gd name="T33" fmla="*/ 2147483647 h 221"/>
              <a:gd name="T34" fmla="*/ 2147483647 w 138"/>
              <a:gd name="T35" fmla="*/ 0 h 221"/>
              <a:gd name="T36" fmla="*/ 2147483647 w 138"/>
              <a:gd name="T37" fmla="*/ 2147483647 h 221"/>
              <a:gd name="T38" fmla="*/ 2147483647 w 138"/>
              <a:gd name="T39" fmla="*/ 2147483647 h 221"/>
              <a:gd name="T40" fmla="*/ 2147483647 w 138"/>
              <a:gd name="T41" fmla="*/ 2147483647 h 221"/>
              <a:gd name="T42" fmla="*/ 2147483647 w 138"/>
              <a:gd name="T43" fmla="*/ 2147483647 h 221"/>
              <a:gd name="T44" fmla="*/ 2147483647 w 138"/>
              <a:gd name="T45" fmla="*/ 2147483647 h 221"/>
              <a:gd name="T46" fmla="*/ 2147483647 w 138"/>
              <a:gd name="T47" fmla="*/ 2147483647 h 221"/>
              <a:gd name="T48" fmla="*/ 2147483647 w 138"/>
              <a:gd name="T49" fmla="*/ 2147483647 h 221"/>
              <a:gd name="T50" fmla="*/ 2147483647 w 138"/>
              <a:gd name="T51" fmla="*/ 2147483647 h 221"/>
              <a:gd name="T52" fmla="*/ 2147483647 w 138"/>
              <a:gd name="T53" fmla="*/ 2147483647 h 221"/>
              <a:gd name="T54" fmla="*/ 2147483647 w 138"/>
              <a:gd name="T55" fmla="*/ 2147483647 h 221"/>
              <a:gd name="T56" fmla="*/ 2147483647 w 138"/>
              <a:gd name="T57" fmla="*/ 2147483647 h 221"/>
              <a:gd name="T58" fmla="*/ 2147483647 w 138"/>
              <a:gd name="T59" fmla="*/ 2147483647 h 221"/>
              <a:gd name="T60" fmla="*/ 2147483647 w 138"/>
              <a:gd name="T61" fmla="*/ 2147483647 h 221"/>
              <a:gd name="T62" fmla="*/ 2147483647 w 138"/>
              <a:gd name="T63" fmla="*/ 2147483647 h 221"/>
              <a:gd name="T64" fmla="*/ 2147483647 w 138"/>
              <a:gd name="T65" fmla="*/ 2147483647 h 221"/>
              <a:gd name="T66" fmla="*/ 2147483647 w 138"/>
              <a:gd name="T67" fmla="*/ 2147483647 h 221"/>
              <a:gd name="T68" fmla="*/ 2147483647 w 138"/>
              <a:gd name="T69" fmla="*/ 2147483647 h 221"/>
              <a:gd name="T70" fmla="*/ 2147483647 w 138"/>
              <a:gd name="T71" fmla="*/ 2147483647 h 221"/>
              <a:gd name="T72" fmla="*/ 2147483647 w 138"/>
              <a:gd name="T73" fmla="*/ 2147483647 h 221"/>
              <a:gd name="T74" fmla="*/ 2147483647 w 138"/>
              <a:gd name="T75" fmla="*/ 2147483647 h 221"/>
              <a:gd name="T76" fmla="*/ 2147483647 w 138"/>
              <a:gd name="T77" fmla="*/ 2147483647 h 221"/>
              <a:gd name="T78" fmla="*/ 2147483647 w 138"/>
              <a:gd name="T79" fmla="*/ 2147483647 h 221"/>
              <a:gd name="T80" fmla="*/ 2147483647 w 138"/>
              <a:gd name="T81" fmla="*/ 2147483647 h 221"/>
              <a:gd name="T82" fmla="*/ 2147483647 w 138"/>
              <a:gd name="T83" fmla="*/ 2147483647 h 221"/>
              <a:gd name="T84" fmla="*/ 0 w 138"/>
              <a:gd name="T85" fmla="*/ 2147483647 h 221"/>
              <a:gd name="T86" fmla="*/ 2147483647 w 138"/>
              <a:gd name="T87" fmla="*/ 2147483647 h 221"/>
              <a:gd name="T88" fmla="*/ 2147483647 w 138"/>
              <a:gd name="T89" fmla="*/ 2147483647 h 221"/>
              <a:gd name="T90" fmla="*/ 2147483647 w 138"/>
              <a:gd name="T91" fmla="*/ 2147483647 h 221"/>
              <a:gd name="T92" fmla="*/ 2147483647 w 138"/>
              <a:gd name="T93" fmla="*/ 2147483647 h 221"/>
              <a:gd name="T94" fmla="*/ 2147483647 w 138"/>
              <a:gd name="T95" fmla="*/ 0 h 2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8"/>
              <a:gd name="T145" fmla="*/ 0 h 221"/>
              <a:gd name="T146" fmla="*/ 138 w 138"/>
              <a:gd name="T147" fmla="*/ 221 h 2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8" h="221">
                <a:moveTo>
                  <a:pt x="69" y="32"/>
                </a:moveTo>
                <a:lnTo>
                  <a:pt x="55" y="36"/>
                </a:lnTo>
                <a:lnTo>
                  <a:pt x="42" y="43"/>
                </a:lnTo>
                <a:lnTo>
                  <a:pt x="35" y="55"/>
                </a:lnTo>
                <a:lnTo>
                  <a:pt x="32" y="70"/>
                </a:lnTo>
                <a:lnTo>
                  <a:pt x="35" y="84"/>
                </a:lnTo>
                <a:lnTo>
                  <a:pt x="42" y="96"/>
                </a:lnTo>
                <a:lnTo>
                  <a:pt x="55" y="103"/>
                </a:lnTo>
                <a:lnTo>
                  <a:pt x="69" y="107"/>
                </a:lnTo>
                <a:lnTo>
                  <a:pt x="83" y="103"/>
                </a:lnTo>
                <a:lnTo>
                  <a:pt x="96" y="96"/>
                </a:lnTo>
                <a:lnTo>
                  <a:pt x="104" y="84"/>
                </a:lnTo>
                <a:lnTo>
                  <a:pt x="106" y="70"/>
                </a:lnTo>
                <a:lnTo>
                  <a:pt x="104" y="55"/>
                </a:lnTo>
                <a:lnTo>
                  <a:pt x="96" y="43"/>
                </a:lnTo>
                <a:lnTo>
                  <a:pt x="83" y="36"/>
                </a:lnTo>
                <a:lnTo>
                  <a:pt x="69" y="32"/>
                </a:lnTo>
                <a:close/>
                <a:moveTo>
                  <a:pt x="69" y="0"/>
                </a:moveTo>
                <a:lnTo>
                  <a:pt x="91" y="4"/>
                </a:lnTo>
                <a:lnTo>
                  <a:pt x="110" y="13"/>
                </a:lnTo>
                <a:lnTo>
                  <a:pt x="124" y="28"/>
                </a:lnTo>
                <a:lnTo>
                  <a:pt x="134" y="47"/>
                </a:lnTo>
                <a:lnTo>
                  <a:pt x="138" y="69"/>
                </a:lnTo>
                <a:lnTo>
                  <a:pt x="135" y="89"/>
                </a:lnTo>
                <a:lnTo>
                  <a:pt x="130" y="110"/>
                </a:lnTo>
                <a:lnTo>
                  <a:pt x="123" y="130"/>
                </a:lnTo>
                <a:lnTo>
                  <a:pt x="114" y="150"/>
                </a:lnTo>
                <a:lnTo>
                  <a:pt x="104" y="170"/>
                </a:lnTo>
                <a:lnTo>
                  <a:pt x="93" y="186"/>
                </a:lnTo>
                <a:lnTo>
                  <a:pt x="84" y="200"/>
                </a:lnTo>
                <a:lnTo>
                  <a:pt x="77" y="210"/>
                </a:lnTo>
                <a:lnTo>
                  <a:pt x="70" y="218"/>
                </a:lnTo>
                <a:lnTo>
                  <a:pt x="69" y="221"/>
                </a:lnTo>
                <a:lnTo>
                  <a:pt x="67" y="218"/>
                </a:lnTo>
                <a:lnTo>
                  <a:pt x="62" y="210"/>
                </a:lnTo>
                <a:lnTo>
                  <a:pt x="54" y="200"/>
                </a:lnTo>
                <a:lnTo>
                  <a:pt x="45" y="186"/>
                </a:lnTo>
                <a:lnTo>
                  <a:pt x="35" y="170"/>
                </a:lnTo>
                <a:lnTo>
                  <a:pt x="25" y="150"/>
                </a:lnTo>
                <a:lnTo>
                  <a:pt x="16" y="130"/>
                </a:lnTo>
                <a:lnTo>
                  <a:pt x="8" y="110"/>
                </a:lnTo>
                <a:lnTo>
                  <a:pt x="3" y="89"/>
                </a:lnTo>
                <a:lnTo>
                  <a:pt x="0" y="69"/>
                </a:lnTo>
                <a:lnTo>
                  <a:pt x="4" y="47"/>
                </a:lnTo>
                <a:lnTo>
                  <a:pt x="13" y="28"/>
                </a:lnTo>
                <a:lnTo>
                  <a:pt x="28" y="13"/>
                </a:lnTo>
                <a:lnTo>
                  <a:pt x="48" y="4"/>
                </a:lnTo>
                <a:lnTo>
                  <a:pt x="69" y="0"/>
                </a:lnTo>
                <a:close/>
              </a:path>
            </a:pathLst>
          </a:custGeom>
          <a:solidFill>
            <a:srgbClr val="17324D"/>
          </a:solidFill>
          <a:ln w="0">
            <a:solidFill>
              <a:srgbClr val="17324D"/>
            </a:solidFill>
            <a:prstDash val="solid"/>
            <a:round/>
            <a:headEnd/>
            <a:tailEnd/>
          </a:ln>
        </p:spPr>
        <p:txBody>
          <a:bodyPr/>
          <a:lstStyle/>
          <a:p>
            <a:endParaRPr lang="zh-CN" altLang="en-US"/>
          </a:p>
        </p:txBody>
      </p:sp>
      <p:sp>
        <p:nvSpPr>
          <p:cNvPr id="47110" name="矩形 46"/>
          <p:cNvSpPr>
            <a:spLocks noChangeArrowheads="1"/>
          </p:cNvSpPr>
          <p:nvPr/>
        </p:nvSpPr>
        <p:spPr bwMode="auto">
          <a:xfrm>
            <a:off x="8675688" y="206375"/>
            <a:ext cx="1980029" cy="400110"/>
          </a:xfrm>
          <a:prstGeom prst="rect">
            <a:avLst/>
          </a:prstGeom>
          <a:noFill/>
          <a:ln w="9525">
            <a:noFill/>
            <a:miter lim="800000"/>
            <a:headEnd/>
            <a:tailEnd/>
          </a:ln>
        </p:spPr>
        <p:txBody>
          <a:bodyPr wrap="none">
            <a:spAutoFit/>
          </a:bodyPr>
          <a:lstStyle/>
          <a:p>
            <a:r>
              <a:rPr lang="zh-CN" altLang="en-US" sz="2000" b="1" dirty="0" smtClean="0">
                <a:latin typeface="微软雅黑" pitchFamily="34" charset="-122"/>
                <a:ea typeface="微软雅黑" pitchFamily="34" charset="-122"/>
              </a:rPr>
              <a:t>自我意识的结构</a:t>
            </a:r>
            <a:endParaRPr lang="zh-CN" altLang="en-US" sz="2000" b="1" dirty="0">
              <a:latin typeface="微软雅黑" pitchFamily="34" charset="-122"/>
              <a:ea typeface="微软雅黑" pitchFamily="34" charset="-122"/>
            </a:endParaRPr>
          </a:p>
        </p:txBody>
      </p:sp>
      <p:grpSp>
        <p:nvGrpSpPr>
          <p:cNvPr id="7" name="组合 14"/>
          <p:cNvGrpSpPr>
            <a:grpSpLocks/>
          </p:cNvGrpSpPr>
          <p:nvPr/>
        </p:nvGrpSpPr>
        <p:grpSpPr bwMode="auto">
          <a:xfrm>
            <a:off x="627961" y="3786188"/>
            <a:ext cx="6266237" cy="2826126"/>
            <a:chOff x="752343" y="3309763"/>
            <a:chExt cx="6265485" cy="2825254"/>
          </a:xfrm>
        </p:grpSpPr>
        <p:sp>
          <p:nvSpPr>
            <p:cNvPr id="47112" name="椭圆 91"/>
            <p:cNvSpPr>
              <a:spLocks noChangeArrowheads="1"/>
            </p:cNvSpPr>
            <p:nvPr/>
          </p:nvSpPr>
          <p:spPr bwMode="auto">
            <a:xfrm>
              <a:off x="4785215" y="3309763"/>
              <a:ext cx="2232613" cy="2232346"/>
            </a:xfrm>
            <a:prstGeom prst="ellipse">
              <a:avLst/>
            </a:prstGeom>
            <a:solidFill>
              <a:srgbClr val="FBB040"/>
            </a:solidFill>
            <a:ln w="133350">
              <a:solidFill>
                <a:schemeClr val="bg2"/>
              </a:solidFill>
              <a:round/>
              <a:headEnd/>
              <a:tailEnd/>
            </a:ln>
          </p:spPr>
          <p:txBody>
            <a:bodyPr lIns="90170" tIns="46990" rIns="90170" bIns="46990" anchor="ctr"/>
            <a:lstStyle/>
            <a:p>
              <a:pPr algn="ctr">
                <a:buFont typeface="Arial" charset="0"/>
                <a:buNone/>
              </a:pPr>
              <a:endParaRPr lang="zh-CN" altLang="zh-CN">
                <a:solidFill>
                  <a:srgbClr val="FFFFFF"/>
                </a:solidFill>
                <a:latin typeface="宋体" charset="-122"/>
                <a:ea typeface="等线"/>
                <a:cs typeface="等线"/>
                <a:sym typeface="宋体" charset="-122"/>
              </a:endParaRPr>
            </a:p>
          </p:txBody>
        </p:sp>
        <p:sp>
          <p:nvSpPr>
            <p:cNvPr id="47113" name="文本框 94"/>
            <p:cNvSpPr>
              <a:spLocks noChangeArrowheads="1"/>
            </p:cNvSpPr>
            <p:nvPr/>
          </p:nvSpPr>
          <p:spPr bwMode="auto">
            <a:xfrm>
              <a:off x="4948543" y="4155960"/>
              <a:ext cx="1825922" cy="584595"/>
            </a:xfrm>
            <a:prstGeom prst="rect">
              <a:avLst/>
            </a:prstGeom>
            <a:noFill/>
            <a:ln w="9525">
              <a:noFill/>
              <a:bevel/>
              <a:headEnd/>
              <a:tailEnd/>
            </a:ln>
          </p:spPr>
          <p:txBody>
            <a:bodyPr wrap="none">
              <a:spAutoFit/>
            </a:bodyPr>
            <a:lstStyle/>
            <a:p>
              <a:pPr algn="r"/>
              <a:r>
                <a:rPr lang="zh-CN" altLang="en-US" sz="3200" b="1" dirty="0" smtClean="0">
                  <a:solidFill>
                    <a:srgbClr val="F2F2F2"/>
                  </a:solidFill>
                  <a:latin typeface="Poor Richard"/>
                  <a:ea typeface="微软雅黑" pitchFamily="34" charset="-122"/>
                  <a:sym typeface="Poor Richard"/>
                </a:rPr>
                <a:t>社会自我</a:t>
              </a:r>
            </a:p>
          </p:txBody>
        </p:sp>
        <p:grpSp>
          <p:nvGrpSpPr>
            <p:cNvPr id="8" name="Group 16"/>
            <p:cNvGrpSpPr>
              <a:grpSpLocks/>
            </p:cNvGrpSpPr>
            <p:nvPr/>
          </p:nvGrpSpPr>
          <p:grpSpPr bwMode="auto">
            <a:xfrm>
              <a:off x="4185863" y="4290317"/>
              <a:ext cx="968750" cy="1520575"/>
              <a:chOff x="0" y="0"/>
              <a:chExt cx="1267433" cy="1512703"/>
            </a:xfrm>
          </p:grpSpPr>
          <p:sp>
            <p:nvSpPr>
              <p:cNvPr id="47116" name="任意多边形 106"/>
              <p:cNvSpPr>
                <a:spLocks/>
              </p:cNvSpPr>
              <p:nvPr/>
            </p:nvSpPr>
            <p:spPr bwMode="auto">
              <a:xfrm flipV="1">
                <a:off x="31132" y="715812"/>
                <a:ext cx="1236301" cy="244993"/>
              </a:xfrm>
              <a:custGeom>
                <a:avLst/>
                <a:gdLst>
                  <a:gd name="T0" fmla="*/ 37314936 w 807522"/>
                  <a:gd name="T1" fmla="*/ 5 h 950026"/>
                  <a:gd name="T2" fmla="*/ 18108740 w 807522"/>
                  <a:gd name="T3" fmla="*/ 0 h 950026"/>
                  <a:gd name="T4" fmla="*/ 0 w 807522"/>
                  <a:gd name="T5" fmla="*/ 0 h 950026"/>
                  <a:gd name="T6" fmla="*/ 0 60000 65536"/>
                  <a:gd name="T7" fmla="*/ 0 60000 65536"/>
                  <a:gd name="T8" fmla="*/ 0 60000 65536"/>
                  <a:gd name="T9" fmla="*/ 0 w 807522"/>
                  <a:gd name="T10" fmla="*/ 0 h 950026"/>
                  <a:gd name="T11" fmla="*/ 807522 w 807522"/>
                  <a:gd name="T12" fmla="*/ 950026 h 950026"/>
                </a:gdLst>
                <a:ahLst/>
                <a:cxnLst>
                  <a:cxn ang="T6">
                    <a:pos x="T0" y="T1"/>
                  </a:cxn>
                  <a:cxn ang="T7">
                    <a:pos x="T2" y="T3"/>
                  </a:cxn>
                  <a:cxn ang="T8">
                    <a:pos x="T4" y="T5"/>
                  </a:cxn>
                </a:cxnLst>
                <a:rect l="T9" t="T10" r="T11" b="T12"/>
                <a:pathLst>
                  <a:path w="807522" h="950026">
                    <a:moveTo>
                      <a:pt x="807522" y="950026"/>
                    </a:moveTo>
                    <a:lnTo>
                      <a:pt x="391886" y="0"/>
                    </a:lnTo>
                    <a:lnTo>
                      <a:pt x="0" y="0"/>
                    </a:lnTo>
                  </a:path>
                </a:pathLst>
              </a:custGeom>
              <a:noFill/>
              <a:ln w="25400" cap="flat" cmpd="sng">
                <a:solidFill>
                  <a:srgbClr val="C0C0C0"/>
                </a:solidFill>
                <a:prstDash val="sysDot"/>
                <a:miter lim="800000"/>
                <a:headEnd type="oval" w="med" len="med"/>
                <a:tailEnd type="triangle" w="lg" len="med"/>
              </a:ln>
            </p:spPr>
            <p:txBody>
              <a:bodyPr lIns="90170" tIns="46990" rIns="90170" bIns="46990" anchor="ctr"/>
              <a:lstStyle/>
              <a:p>
                <a:endParaRPr lang="zh-CN" altLang="en-US"/>
              </a:p>
            </p:txBody>
          </p:sp>
          <p:sp>
            <p:nvSpPr>
              <p:cNvPr id="47117" name="直接连接符 107"/>
              <p:cNvSpPr>
                <a:spLocks noChangeShapeType="1"/>
              </p:cNvSpPr>
              <p:nvPr/>
            </p:nvSpPr>
            <p:spPr bwMode="auto">
              <a:xfrm>
                <a:off x="0" y="0"/>
                <a:ext cx="1" cy="1512703"/>
              </a:xfrm>
              <a:prstGeom prst="line">
                <a:avLst/>
              </a:prstGeom>
              <a:noFill/>
              <a:ln w="25400">
                <a:solidFill>
                  <a:srgbClr val="C0C0C0"/>
                </a:solidFill>
                <a:round/>
                <a:headEnd type="oval" w="sm" len="sm"/>
                <a:tailEnd type="oval" w="sm" len="sm"/>
              </a:ln>
            </p:spPr>
            <p:txBody>
              <a:bodyPr/>
              <a:lstStyle/>
              <a:p>
                <a:endParaRPr lang="zh-CN" altLang="en-US"/>
              </a:p>
            </p:txBody>
          </p:sp>
        </p:grpSp>
        <p:sp>
          <p:nvSpPr>
            <p:cNvPr id="47115" name="文本框 111"/>
            <p:cNvSpPr>
              <a:spLocks noChangeArrowheads="1"/>
            </p:cNvSpPr>
            <p:nvPr/>
          </p:nvSpPr>
          <p:spPr bwMode="auto">
            <a:xfrm>
              <a:off x="752343" y="4196623"/>
              <a:ext cx="3386982" cy="1938394"/>
            </a:xfrm>
            <a:prstGeom prst="rect">
              <a:avLst/>
            </a:prstGeom>
            <a:noFill/>
            <a:ln w="9525">
              <a:noFill/>
              <a:bevel/>
              <a:headEnd/>
              <a:tailEnd/>
            </a:ln>
          </p:spPr>
          <p:txBody>
            <a:bodyPr wrap="square">
              <a:spAutoFit/>
            </a:bodyPr>
            <a:lstStyle/>
            <a:p>
              <a:pPr>
                <a:lnSpc>
                  <a:spcPct val="150000"/>
                </a:lnSpc>
              </a:pPr>
              <a:r>
                <a:rPr lang="zh-CN" altLang="en-US" sz="2000" dirty="0" smtClean="0">
                  <a:latin typeface="微软雅黑" pitchFamily="34" charset="-122"/>
                  <a:ea typeface="微软雅黑" pitchFamily="34" charset="-122"/>
                </a:rPr>
                <a:t>对自己与周围关系（在群体中的地位、名望、价值、受人尊重的程度，拥有的家庭亲友等）的认识和评价。</a:t>
              </a:r>
              <a:endParaRPr lang="zh-CN" altLang="en-US" sz="2000" dirty="0">
                <a:latin typeface="微软雅黑" pitchFamily="34" charset="-122"/>
                <a:ea typeface="微软雅黑" pitchFamily="34" charset="-122"/>
              </a:endParaRPr>
            </a:p>
          </p:txBody>
        </p:sp>
      </p:grpSp>
      <p:pic>
        <p:nvPicPr>
          <p:cNvPr id="27"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46"/>
                                        </p:tgtEl>
                                      </p:cBhvr>
                                    </p:animEffect>
                                    <p:animScale>
                                      <p:cBhvr>
                                        <p:cTn id="12" dur="250" autoRev="1" fill="hold"/>
                                        <p:tgtEl>
                                          <p:spTgt spid="46"/>
                                        </p:tgtEl>
                                      </p:cBhvr>
                                      <p:by x="105000" y="105000"/>
                                    </p:animScale>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a:srcRect/>
          <a:stretch>
            <a:fillRect/>
          </a:stretch>
        </p:blipFill>
        <p:spPr bwMode="auto">
          <a:xfrm>
            <a:off x="2176750" y="533345"/>
            <a:ext cx="7886718" cy="4468314"/>
          </a:xfrm>
          <a:prstGeom prst="rect">
            <a:avLst/>
          </a:prstGeom>
          <a:noFill/>
          <a:ln w="9525">
            <a:noFill/>
            <a:miter lim="800000"/>
            <a:headEnd/>
            <a:tailEnd/>
          </a:ln>
          <a:effectLst/>
        </p:spPr>
      </p:pic>
      <p:sp>
        <p:nvSpPr>
          <p:cNvPr id="10" name="矩形 9"/>
          <p:cNvSpPr/>
          <p:nvPr/>
        </p:nvSpPr>
        <p:spPr>
          <a:xfrm>
            <a:off x="2577946" y="5202183"/>
            <a:ext cx="6731307" cy="1323439"/>
          </a:xfrm>
          <a:prstGeom prst="rect">
            <a:avLst/>
          </a:prstGeom>
        </p:spPr>
        <p:txBody>
          <a:bodyPr wrap="square">
            <a:spAutoFit/>
          </a:bodyPr>
          <a:lstStyle/>
          <a:p>
            <a:pPr>
              <a:spcBef>
                <a:spcPct val="50000"/>
              </a:spcBef>
              <a:buFont typeface="Wingdings" pitchFamily="2" charset="2"/>
              <a:buChar char="Ø"/>
            </a:pPr>
            <a:r>
              <a:rPr lang="zh-CN" altLang="en-US" sz="2000" dirty="0" smtClean="0">
                <a:latin typeface="微软雅黑" pitchFamily="34" charset="-122"/>
                <a:ea typeface="微软雅黑" pitchFamily="34" charset="-122"/>
              </a:rPr>
              <a:t>人格成长在于实现理想自我与现实自我之间的和谐。</a:t>
            </a:r>
          </a:p>
          <a:p>
            <a:pPr>
              <a:spcBef>
                <a:spcPct val="50000"/>
              </a:spcBef>
              <a:buFont typeface="Wingdings" pitchFamily="2" charset="2"/>
              <a:buChar char="Ø"/>
            </a:pPr>
            <a:r>
              <a:rPr lang="zh-CN" altLang="en-US" sz="2000" dirty="0" smtClean="0">
                <a:latin typeface="微软雅黑" pitchFamily="34" charset="-122"/>
                <a:ea typeface="微软雅黑" pitchFamily="34" charset="-122"/>
              </a:rPr>
              <a:t>两者之间的冲突会导致人的心理失常和不协调。</a:t>
            </a:r>
          </a:p>
          <a:p>
            <a:pPr>
              <a:spcBef>
                <a:spcPct val="50000"/>
              </a:spcBef>
              <a:buFont typeface="Wingdings" pitchFamily="2" charset="2"/>
              <a:buChar char="Ø"/>
            </a:pPr>
            <a:r>
              <a:rPr lang="zh-CN" altLang="en-US" sz="2000" dirty="0" smtClean="0">
                <a:latin typeface="微软雅黑" pitchFamily="34" charset="-122"/>
                <a:ea typeface="微软雅黑" pitchFamily="34" charset="-122"/>
              </a:rPr>
              <a:t>人格完善就需要个人对自我的成长有明确的目标</a:t>
            </a:r>
          </a:p>
        </p:txBody>
      </p:sp>
      <p:sp>
        <p:nvSpPr>
          <p:cNvPr id="11" name="矩形 4"/>
          <p:cNvSpPr/>
          <p:nvPr/>
        </p:nvSpPr>
        <p:spPr>
          <a:xfrm>
            <a:off x="0" y="6698255"/>
            <a:ext cx="12192000" cy="159745"/>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2400" b="1" dirty="0">
              <a:solidFill>
                <a:schemeClr val="bg1"/>
              </a:solidFill>
              <a:latin typeface="微软雅黑" pitchFamily="34" charset="-122"/>
              <a:cs typeface="等线"/>
              <a:sym typeface="Wingdings" pitchFamily="2" charset="2"/>
            </a:endParaRPr>
          </a:p>
        </p:txBody>
      </p:sp>
      <p:cxnSp>
        <p:nvCxnSpPr>
          <p:cNvPr id="12" name="直接连接符 11"/>
          <p:cNvCxnSpPr/>
          <p:nvPr/>
        </p:nvCxnSpPr>
        <p:spPr>
          <a:xfrm>
            <a:off x="0" y="463397"/>
            <a:ext cx="11017251"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13" name="Freeform 6"/>
          <p:cNvSpPr>
            <a:spLocks noChangeAspect="1" noEditPoints="1"/>
          </p:cNvSpPr>
          <p:nvPr/>
        </p:nvSpPr>
        <p:spPr bwMode="auto">
          <a:xfrm>
            <a:off x="11287240" y="134556"/>
            <a:ext cx="314325" cy="503237"/>
          </a:xfrm>
          <a:custGeom>
            <a:avLst/>
            <a:gdLst>
              <a:gd name="T0" fmla="*/ 2147483647 w 138"/>
              <a:gd name="T1" fmla="*/ 2147483647 h 221"/>
              <a:gd name="T2" fmla="*/ 2147483647 w 138"/>
              <a:gd name="T3" fmla="*/ 2147483647 h 221"/>
              <a:gd name="T4" fmla="*/ 2147483647 w 138"/>
              <a:gd name="T5" fmla="*/ 2147483647 h 221"/>
              <a:gd name="T6" fmla="*/ 2147483647 w 138"/>
              <a:gd name="T7" fmla="*/ 2147483647 h 221"/>
              <a:gd name="T8" fmla="*/ 2147483647 w 138"/>
              <a:gd name="T9" fmla="*/ 2147483647 h 221"/>
              <a:gd name="T10" fmla="*/ 2147483647 w 138"/>
              <a:gd name="T11" fmla="*/ 2147483647 h 221"/>
              <a:gd name="T12" fmla="*/ 2147483647 w 138"/>
              <a:gd name="T13" fmla="*/ 2147483647 h 221"/>
              <a:gd name="T14" fmla="*/ 2147483647 w 138"/>
              <a:gd name="T15" fmla="*/ 2147483647 h 221"/>
              <a:gd name="T16" fmla="*/ 2147483647 w 138"/>
              <a:gd name="T17" fmla="*/ 2147483647 h 221"/>
              <a:gd name="T18" fmla="*/ 2147483647 w 138"/>
              <a:gd name="T19" fmla="*/ 2147483647 h 221"/>
              <a:gd name="T20" fmla="*/ 2147483647 w 138"/>
              <a:gd name="T21" fmla="*/ 2147483647 h 221"/>
              <a:gd name="T22" fmla="*/ 2147483647 w 138"/>
              <a:gd name="T23" fmla="*/ 2147483647 h 221"/>
              <a:gd name="T24" fmla="*/ 2147483647 w 138"/>
              <a:gd name="T25" fmla="*/ 2147483647 h 221"/>
              <a:gd name="T26" fmla="*/ 2147483647 w 138"/>
              <a:gd name="T27" fmla="*/ 2147483647 h 221"/>
              <a:gd name="T28" fmla="*/ 2147483647 w 138"/>
              <a:gd name="T29" fmla="*/ 2147483647 h 221"/>
              <a:gd name="T30" fmla="*/ 2147483647 w 138"/>
              <a:gd name="T31" fmla="*/ 2147483647 h 221"/>
              <a:gd name="T32" fmla="*/ 2147483647 w 138"/>
              <a:gd name="T33" fmla="*/ 2147483647 h 221"/>
              <a:gd name="T34" fmla="*/ 2147483647 w 138"/>
              <a:gd name="T35" fmla="*/ 0 h 221"/>
              <a:gd name="T36" fmla="*/ 2147483647 w 138"/>
              <a:gd name="T37" fmla="*/ 2147483647 h 221"/>
              <a:gd name="T38" fmla="*/ 2147483647 w 138"/>
              <a:gd name="T39" fmla="*/ 2147483647 h 221"/>
              <a:gd name="T40" fmla="*/ 2147483647 w 138"/>
              <a:gd name="T41" fmla="*/ 2147483647 h 221"/>
              <a:gd name="T42" fmla="*/ 2147483647 w 138"/>
              <a:gd name="T43" fmla="*/ 2147483647 h 221"/>
              <a:gd name="T44" fmla="*/ 2147483647 w 138"/>
              <a:gd name="T45" fmla="*/ 2147483647 h 221"/>
              <a:gd name="T46" fmla="*/ 2147483647 w 138"/>
              <a:gd name="T47" fmla="*/ 2147483647 h 221"/>
              <a:gd name="T48" fmla="*/ 2147483647 w 138"/>
              <a:gd name="T49" fmla="*/ 2147483647 h 221"/>
              <a:gd name="T50" fmla="*/ 2147483647 w 138"/>
              <a:gd name="T51" fmla="*/ 2147483647 h 221"/>
              <a:gd name="T52" fmla="*/ 2147483647 w 138"/>
              <a:gd name="T53" fmla="*/ 2147483647 h 221"/>
              <a:gd name="T54" fmla="*/ 2147483647 w 138"/>
              <a:gd name="T55" fmla="*/ 2147483647 h 221"/>
              <a:gd name="T56" fmla="*/ 2147483647 w 138"/>
              <a:gd name="T57" fmla="*/ 2147483647 h 221"/>
              <a:gd name="T58" fmla="*/ 2147483647 w 138"/>
              <a:gd name="T59" fmla="*/ 2147483647 h 221"/>
              <a:gd name="T60" fmla="*/ 2147483647 w 138"/>
              <a:gd name="T61" fmla="*/ 2147483647 h 221"/>
              <a:gd name="T62" fmla="*/ 2147483647 w 138"/>
              <a:gd name="T63" fmla="*/ 2147483647 h 221"/>
              <a:gd name="T64" fmla="*/ 2147483647 w 138"/>
              <a:gd name="T65" fmla="*/ 2147483647 h 221"/>
              <a:gd name="T66" fmla="*/ 2147483647 w 138"/>
              <a:gd name="T67" fmla="*/ 2147483647 h 221"/>
              <a:gd name="T68" fmla="*/ 2147483647 w 138"/>
              <a:gd name="T69" fmla="*/ 2147483647 h 221"/>
              <a:gd name="T70" fmla="*/ 2147483647 w 138"/>
              <a:gd name="T71" fmla="*/ 2147483647 h 221"/>
              <a:gd name="T72" fmla="*/ 2147483647 w 138"/>
              <a:gd name="T73" fmla="*/ 2147483647 h 221"/>
              <a:gd name="T74" fmla="*/ 2147483647 w 138"/>
              <a:gd name="T75" fmla="*/ 2147483647 h 221"/>
              <a:gd name="T76" fmla="*/ 2147483647 w 138"/>
              <a:gd name="T77" fmla="*/ 2147483647 h 221"/>
              <a:gd name="T78" fmla="*/ 2147483647 w 138"/>
              <a:gd name="T79" fmla="*/ 2147483647 h 221"/>
              <a:gd name="T80" fmla="*/ 2147483647 w 138"/>
              <a:gd name="T81" fmla="*/ 2147483647 h 221"/>
              <a:gd name="T82" fmla="*/ 2147483647 w 138"/>
              <a:gd name="T83" fmla="*/ 2147483647 h 221"/>
              <a:gd name="T84" fmla="*/ 0 w 138"/>
              <a:gd name="T85" fmla="*/ 2147483647 h 221"/>
              <a:gd name="T86" fmla="*/ 2147483647 w 138"/>
              <a:gd name="T87" fmla="*/ 2147483647 h 221"/>
              <a:gd name="T88" fmla="*/ 2147483647 w 138"/>
              <a:gd name="T89" fmla="*/ 2147483647 h 221"/>
              <a:gd name="T90" fmla="*/ 2147483647 w 138"/>
              <a:gd name="T91" fmla="*/ 2147483647 h 221"/>
              <a:gd name="T92" fmla="*/ 2147483647 w 138"/>
              <a:gd name="T93" fmla="*/ 2147483647 h 221"/>
              <a:gd name="T94" fmla="*/ 2147483647 w 138"/>
              <a:gd name="T95" fmla="*/ 0 h 2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8"/>
              <a:gd name="T145" fmla="*/ 0 h 221"/>
              <a:gd name="T146" fmla="*/ 138 w 138"/>
              <a:gd name="T147" fmla="*/ 221 h 2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8" h="221">
                <a:moveTo>
                  <a:pt x="69" y="32"/>
                </a:moveTo>
                <a:lnTo>
                  <a:pt x="55" y="36"/>
                </a:lnTo>
                <a:lnTo>
                  <a:pt x="42" y="43"/>
                </a:lnTo>
                <a:lnTo>
                  <a:pt x="35" y="55"/>
                </a:lnTo>
                <a:lnTo>
                  <a:pt x="32" y="70"/>
                </a:lnTo>
                <a:lnTo>
                  <a:pt x="35" y="84"/>
                </a:lnTo>
                <a:lnTo>
                  <a:pt x="42" y="96"/>
                </a:lnTo>
                <a:lnTo>
                  <a:pt x="55" y="103"/>
                </a:lnTo>
                <a:lnTo>
                  <a:pt x="69" y="107"/>
                </a:lnTo>
                <a:lnTo>
                  <a:pt x="83" y="103"/>
                </a:lnTo>
                <a:lnTo>
                  <a:pt x="96" y="96"/>
                </a:lnTo>
                <a:lnTo>
                  <a:pt x="104" y="84"/>
                </a:lnTo>
                <a:lnTo>
                  <a:pt x="106" y="70"/>
                </a:lnTo>
                <a:lnTo>
                  <a:pt x="104" y="55"/>
                </a:lnTo>
                <a:lnTo>
                  <a:pt x="96" y="43"/>
                </a:lnTo>
                <a:lnTo>
                  <a:pt x="83" y="36"/>
                </a:lnTo>
                <a:lnTo>
                  <a:pt x="69" y="32"/>
                </a:lnTo>
                <a:close/>
                <a:moveTo>
                  <a:pt x="69" y="0"/>
                </a:moveTo>
                <a:lnTo>
                  <a:pt x="91" y="4"/>
                </a:lnTo>
                <a:lnTo>
                  <a:pt x="110" y="13"/>
                </a:lnTo>
                <a:lnTo>
                  <a:pt x="124" y="28"/>
                </a:lnTo>
                <a:lnTo>
                  <a:pt x="134" y="47"/>
                </a:lnTo>
                <a:lnTo>
                  <a:pt x="138" y="69"/>
                </a:lnTo>
                <a:lnTo>
                  <a:pt x="135" y="89"/>
                </a:lnTo>
                <a:lnTo>
                  <a:pt x="130" y="110"/>
                </a:lnTo>
                <a:lnTo>
                  <a:pt x="123" y="130"/>
                </a:lnTo>
                <a:lnTo>
                  <a:pt x="114" y="150"/>
                </a:lnTo>
                <a:lnTo>
                  <a:pt x="104" y="170"/>
                </a:lnTo>
                <a:lnTo>
                  <a:pt x="93" y="186"/>
                </a:lnTo>
                <a:lnTo>
                  <a:pt x="84" y="200"/>
                </a:lnTo>
                <a:lnTo>
                  <a:pt x="77" y="210"/>
                </a:lnTo>
                <a:lnTo>
                  <a:pt x="70" y="218"/>
                </a:lnTo>
                <a:lnTo>
                  <a:pt x="69" y="221"/>
                </a:lnTo>
                <a:lnTo>
                  <a:pt x="67" y="218"/>
                </a:lnTo>
                <a:lnTo>
                  <a:pt x="62" y="210"/>
                </a:lnTo>
                <a:lnTo>
                  <a:pt x="54" y="200"/>
                </a:lnTo>
                <a:lnTo>
                  <a:pt x="45" y="186"/>
                </a:lnTo>
                <a:lnTo>
                  <a:pt x="35" y="170"/>
                </a:lnTo>
                <a:lnTo>
                  <a:pt x="25" y="150"/>
                </a:lnTo>
                <a:lnTo>
                  <a:pt x="16" y="130"/>
                </a:lnTo>
                <a:lnTo>
                  <a:pt x="8" y="110"/>
                </a:lnTo>
                <a:lnTo>
                  <a:pt x="3" y="89"/>
                </a:lnTo>
                <a:lnTo>
                  <a:pt x="0" y="69"/>
                </a:lnTo>
                <a:lnTo>
                  <a:pt x="4" y="47"/>
                </a:lnTo>
                <a:lnTo>
                  <a:pt x="13" y="28"/>
                </a:lnTo>
                <a:lnTo>
                  <a:pt x="28" y="13"/>
                </a:lnTo>
                <a:lnTo>
                  <a:pt x="48" y="4"/>
                </a:lnTo>
                <a:lnTo>
                  <a:pt x="69" y="0"/>
                </a:lnTo>
                <a:close/>
              </a:path>
            </a:pathLst>
          </a:custGeom>
          <a:solidFill>
            <a:srgbClr val="17324D"/>
          </a:solidFill>
          <a:ln w="0">
            <a:solidFill>
              <a:srgbClr val="17324D"/>
            </a:solidFill>
            <a:prstDash val="solid"/>
            <a:round/>
            <a:headEnd/>
            <a:tailEnd/>
          </a:ln>
        </p:spPr>
        <p:txBody>
          <a:bodyPr/>
          <a:lstStyle/>
          <a:p>
            <a:endParaRPr lang="zh-CN" altLang="en-US"/>
          </a:p>
        </p:txBody>
      </p:sp>
      <p:pic>
        <p:nvPicPr>
          <p:cNvPr id="7"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24578" name="TextBox 15"/>
          <p:cNvSpPr txBox="1">
            <a:spLocks noChangeArrowheads="1"/>
          </p:cNvSpPr>
          <p:nvPr/>
        </p:nvSpPr>
        <p:spPr bwMode="auto">
          <a:xfrm>
            <a:off x="834496" y="691269"/>
            <a:ext cx="5186035" cy="553998"/>
          </a:xfrm>
          <a:prstGeom prst="rect">
            <a:avLst/>
          </a:prstGeom>
          <a:noFill/>
          <a:ln w="9525">
            <a:noFill/>
            <a:miter lim="800000"/>
            <a:headEnd/>
            <a:tailEnd/>
          </a:ln>
        </p:spPr>
        <p:txBody>
          <a:bodyPr wrap="none">
            <a:spAutoFit/>
          </a:bodyPr>
          <a:lstStyle/>
          <a:p>
            <a:r>
              <a:rPr lang="zh-CN" altLang="en-US" sz="3000" b="1" dirty="0" smtClean="0">
                <a:solidFill>
                  <a:srgbClr val="953735"/>
                </a:solidFill>
                <a:latin typeface="微软雅黑" pitchFamily="34" charset="-122"/>
                <a:ea typeface="微软雅黑" pitchFamily="34" charset="-122"/>
              </a:rPr>
              <a:t>回顾：你现在追求的是什么？</a:t>
            </a:r>
            <a:endParaRPr lang="zh-CN" altLang="en-US" sz="3000" b="1" dirty="0">
              <a:solidFill>
                <a:srgbClr val="953735"/>
              </a:solidFill>
              <a:latin typeface="微软雅黑" pitchFamily="34" charset="-122"/>
              <a:ea typeface="微软雅黑" pitchFamily="34" charset="-122"/>
            </a:endParaRPr>
          </a:p>
        </p:txBody>
      </p:sp>
      <p:sp>
        <p:nvSpPr>
          <p:cNvPr id="9" name="矩形 8"/>
          <p:cNvSpPr>
            <a:spLocks noChangeAspect="1"/>
          </p:cNvSpPr>
          <p:nvPr/>
        </p:nvSpPr>
        <p:spPr>
          <a:xfrm>
            <a:off x="3261127" y="1693509"/>
            <a:ext cx="7745364" cy="147866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8" name="TextBox 7"/>
          <p:cNvSpPr txBox="1"/>
          <p:nvPr/>
        </p:nvSpPr>
        <p:spPr>
          <a:xfrm>
            <a:off x="3322108" y="1742017"/>
            <a:ext cx="7672388" cy="1384995"/>
          </a:xfrm>
          <a:prstGeom prst="rect">
            <a:avLst/>
          </a:prstGeom>
          <a:noFill/>
        </p:spPr>
        <p:txBody>
          <a:bodyPr>
            <a:spAutoFit/>
          </a:bodyPr>
          <a:lstStyle/>
          <a:p>
            <a:pPr fontAlgn="auto">
              <a:lnSpc>
                <a:spcPct val="150000"/>
              </a:lnSpc>
              <a:spcBef>
                <a:spcPts val="0"/>
              </a:spcBef>
              <a:spcAft>
                <a:spcPts val="0"/>
              </a:spcAft>
              <a:buFont typeface="Arial" pitchFamily="34" charset="0"/>
              <a:buChar char="•"/>
              <a:defRPr/>
            </a:pPr>
            <a:r>
              <a:rPr lang="zh-CN" altLang="en-US" sz="2800" dirty="0" smtClean="0">
                <a:solidFill>
                  <a:schemeClr val="accent6">
                    <a:lumMod val="20000"/>
                    <a:lumOff val="80000"/>
                  </a:schemeClr>
                </a:solidFill>
                <a:latin typeface="微软雅黑" pitchFamily="34" charset="-122"/>
                <a:ea typeface="微软雅黑" pitchFamily="34" charset="-122"/>
              </a:rPr>
              <a:t>  关注思想、情感、信仰、智慧的建立和成长。</a:t>
            </a:r>
            <a:endParaRPr lang="en-US" altLang="zh-CN" sz="2800" dirty="0" smtClean="0">
              <a:solidFill>
                <a:schemeClr val="accent6">
                  <a:lumMod val="20000"/>
                  <a:lumOff val="80000"/>
                </a:schemeClr>
              </a:solidFill>
              <a:latin typeface="微软雅黑" pitchFamily="34" charset="-122"/>
              <a:ea typeface="微软雅黑" pitchFamily="34" charset="-122"/>
            </a:endParaRPr>
          </a:p>
          <a:p>
            <a:pPr fontAlgn="auto">
              <a:lnSpc>
                <a:spcPct val="150000"/>
              </a:lnSpc>
              <a:spcBef>
                <a:spcPts val="0"/>
              </a:spcBef>
              <a:spcAft>
                <a:spcPts val="0"/>
              </a:spcAft>
              <a:buFont typeface="Arial" pitchFamily="34" charset="0"/>
              <a:buChar char="•"/>
              <a:defRPr/>
            </a:pPr>
            <a:r>
              <a:rPr lang="zh-CN" altLang="en-US" sz="2800" dirty="0" smtClean="0">
                <a:solidFill>
                  <a:schemeClr val="accent6">
                    <a:lumMod val="20000"/>
                    <a:lumOff val="80000"/>
                  </a:schemeClr>
                </a:solidFill>
                <a:latin typeface="微软雅黑" pitchFamily="34" charset="-122"/>
                <a:ea typeface="微软雅黑" pitchFamily="34" charset="-122"/>
              </a:rPr>
              <a:t>  能够获得什么样的精神滋养和自我实现。</a:t>
            </a:r>
          </a:p>
        </p:txBody>
      </p:sp>
      <p:pic>
        <p:nvPicPr>
          <p:cNvPr id="24581" name="图片 5" descr="545d76bd0319e.gif"/>
          <p:cNvPicPr>
            <a:picLocks noChangeAspect="1"/>
          </p:cNvPicPr>
          <p:nvPr/>
        </p:nvPicPr>
        <p:blipFill>
          <a:blip r:embed="rId2"/>
          <a:srcRect/>
          <a:stretch>
            <a:fillRect/>
          </a:stretch>
        </p:blipFill>
        <p:spPr bwMode="auto">
          <a:xfrm>
            <a:off x="0" y="3163888"/>
            <a:ext cx="12746038" cy="3694112"/>
          </a:xfrm>
          <a:prstGeom prst="rect">
            <a:avLst/>
          </a:prstGeom>
          <a:noFill/>
          <a:ln w="9525">
            <a:solidFill>
              <a:schemeClr val="bg1">
                <a:alpha val="0"/>
              </a:schemeClr>
            </a:solidFill>
            <a:miter lim="800000"/>
            <a:headEnd/>
            <a:tailEnd/>
          </a:ln>
        </p:spPr>
      </p:pic>
      <p:pic>
        <p:nvPicPr>
          <p:cNvPr id="10"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7" presetClass="entr" presetSubtype="0" fill="hold" nodeType="withEffect">
                                  <p:stCondLst>
                                    <p:cond delay="0"/>
                                  </p:stCondLst>
                                  <p:iterate type="lt">
                                    <p:tmPct val="50000"/>
                                  </p:iterate>
                                  <p:childTnLst>
                                    <p:set>
                                      <p:cBhvr>
                                        <p:cTn id="9"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0"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2" dur="80"/>
                                        <p:tgtEl>
                                          <p:spTgt spid="8">
                                            <p:txEl>
                                              <p:pRg st="0" end="0"/>
                                            </p:txEl>
                                          </p:spTgt>
                                        </p:tgtEl>
                                        <p:attrNameLst>
                                          <p:attrName>fill.type</p:attrName>
                                        </p:attrNameLst>
                                      </p:cBhvr>
                                      <p:to>
                                        <p:strVal val="solid"/>
                                      </p:to>
                                    </p:set>
                                  </p:childTnLst>
                                </p:cTn>
                              </p:par>
                              <p:par>
                                <p:cTn id="13" presetID="27" presetClass="entr" presetSubtype="0" fill="hold" nodeType="withEffect">
                                  <p:stCondLst>
                                    <p:cond delay="0"/>
                                  </p:stCondLst>
                                  <p:iterate type="lt">
                                    <p:tmPct val="50000"/>
                                  </p:iterate>
                                  <p:childTnLst>
                                    <p:set>
                                      <p:cBhvr>
                                        <p:cTn id="14"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5"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17" dur="80"/>
                                        <p:tgtEl>
                                          <p:spTgt spid="8">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839695" y="995172"/>
            <a:ext cx="2706860" cy="438150"/>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4" name="菱形 3"/>
          <p:cNvSpPr/>
          <p:nvPr/>
        </p:nvSpPr>
        <p:spPr>
          <a:xfrm>
            <a:off x="5459413" y="2106613"/>
            <a:ext cx="1273175" cy="1273175"/>
          </a:xfrm>
          <a:prstGeom prst="diamond">
            <a:avLst/>
          </a:prstGeom>
          <a:solidFill>
            <a:srgbClr val="D9742C"/>
          </a:solidFill>
          <a:ln>
            <a:solidFill>
              <a:srgbClr val="D974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 name="菱形 4"/>
          <p:cNvSpPr/>
          <p:nvPr/>
        </p:nvSpPr>
        <p:spPr>
          <a:xfrm>
            <a:off x="6159500" y="2792413"/>
            <a:ext cx="1271588" cy="1273175"/>
          </a:xfrm>
          <a:prstGeom prst="diamond">
            <a:avLst/>
          </a:prstGeom>
          <a:solidFill>
            <a:srgbClr val="984C50"/>
          </a:solidFill>
          <a:ln>
            <a:solidFill>
              <a:srgbClr val="984C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6" name="菱形 5"/>
          <p:cNvSpPr/>
          <p:nvPr/>
        </p:nvSpPr>
        <p:spPr>
          <a:xfrm>
            <a:off x="4768850" y="2792413"/>
            <a:ext cx="1273175" cy="1273175"/>
          </a:xfrm>
          <a:prstGeom prst="diamond">
            <a:avLst/>
          </a:prstGeom>
          <a:solidFill>
            <a:srgbClr val="984C50"/>
          </a:solidFill>
          <a:ln>
            <a:solidFill>
              <a:srgbClr val="984C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7" name="菱形 6"/>
          <p:cNvSpPr/>
          <p:nvPr/>
        </p:nvSpPr>
        <p:spPr>
          <a:xfrm>
            <a:off x="5459413" y="3468688"/>
            <a:ext cx="1273175" cy="1273175"/>
          </a:xfrm>
          <a:prstGeom prst="diamond">
            <a:avLst/>
          </a:prstGeom>
          <a:solidFill>
            <a:srgbClr val="D9742C"/>
          </a:solidFill>
          <a:ln>
            <a:solidFill>
              <a:srgbClr val="D974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5606" name="Freeform 25"/>
          <p:cNvSpPr>
            <a:spLocks noEditPoints="1"/>
          </p:cNvSpPr>
          <p:nvPr/>
        </p:nvSpPr>
        <p:spPr bwMode="auto">
          <a:xfrm>
            <a:off x="6489700" y="3135313"/>
            <a:ext cx="609600" cy="609600"/>
          </a:xfrm>
          <a:custGeom>
            <a:avLst/>
            <a:gdLst>
              <a:gd name="T0" fmla="*/ 2147483647 w 384"/>
              <a:gd name="T1" fmla="*/ 2147483647 h 384"/>
              <a:gd name="T2" fmla="*/ 2147483647 w 384"/>
              <a:gd name="T3" fmla="*/ 2147483647 h 384"/>
              <a:gd name="T4" fmla="*/ 2147483647 w 384"/>
              <a:gd name="T5" fmla="*/ 2147483647 h 384"/>
              <a:gd name="T6" fmla="*/ 2147483647 w 384"/>
              <a:gd name="T7" fmla="*/ 2147483647 h 384"/>
              <a:gd name="T8" fmla="*/ 2147483647 w 384"/>
              <a:gd name="T9" fmla="*/ 2147483647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0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0 h 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4"/>
              <a:gd name="T103" fmla="*/ 0 h 384"/>
              <a:gd name="T104" fmla="*/ 384 w 384"/>
              <a:gd name="T105" fmla="*/ 384 h 3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4" h="384">
                <a:moveTo>
                  <a:pt x="120" y="264"/>
                </a:moveTo>
                <a:lnTo>
                  <a:pt x="264" y="264"/>
                </a:lnTo>
                <a:lnTo>
                  <a:pt x="312" y="312"/>
                </a:lnTo>
                <a:lnTo>
                  <a:pt x="72" y="312"/>
                </a:lnTo>
                <a:lnTo>
                  <a:pt x="120" y="264"/>
                </a:lnTo>
                <a:close/>
                <a:moveTo>
                  <a:pt x="169" y="48"/>
                </a:moveTo>
                <a:lnTo>
                  <a:pt x="169" y="182"/>
                </a:lnTo>
                <a:lnTo>
                  <a:pt x="55" y="295"/>
                </a:lnTo>
                <a:lnTo>
                  <a:pt x="49" y="306"/>
                </a:lnTo>
                <a:lnTo>
                  <a:pt x="49" y="318"/>
                </a:lnTo>
                <a:lnTo>
                  <a:pt x="55" y="329"/>
                </a:lnTo>
                <a:lnTo>
                  <a:pt x="59" y="333"/>
                </a:lnTo>
                <a:lnTo>
                  <a:pt x="64" y="335"/>
                </a:lnTo>
                <a:lnTo>
                  <a:pt x="68" y="336"/>
                </a:lnTo>
                <a:lnTo>
                  <a:pt x="72" y="336"/>
                </a:lnTo>
                <a:lnTo>
                  <a:pt x="312" y="336"/>
                </a:lnTo>
                <a:lnTo>
                  <a:pt x="315" y="336"/>
                </a:lnTo>
                <a:lnTo>
                  <a:pt x="319" y="335"/>
                </a:lnTo>
                <a:lnTo>
                  <a:pt x="324" y="333"/>
                </a:lnTo>
                <a:lnTo>
                  <a:pt x="330" y="329"/>
                </a:lnTo>
                <a:lnTo>
                  <a:pt x="332" y="325"/>
                </a:lnTo>
                <a:lnTo>
                  <a:pt x="335" y="320"/>
                </a:lnTo>
                <a:lnTo>
                  <a:pt x="336" y="316"/>
                </a:lnTo>
                <a:lnTo>
                  <a:pt x="336" y="312"/>
                </a:lnTo>
                <a:lnTo>
                  <a:pt x="336" y="309"/>
                </a:lnTo>
                <a:lnTo>
                  <a:pt x="335" y="304"/>
                </a:lnTo>
                <a:lnTo>
                  <a:pt x="332" y="300"/>
                </a:lnTo>
                <a:lnTo>
                  <a:pt x="330" y="295"/>
                </a:lnTo>
                <a:lnTo>
                  <a:pt x="216" y="182"/>
                </a:lnTo>
                <a:lnTo>
                  <a:pt x="216" y="48"/>
                </a:lnTo>
                <a:lnTo>
                  <a:pt x="169" y="48"/>
                </a:lnTo>
                <a:close/>
                <a:moveTo>
                  <a:pt x="120" y="0"/>
                </a:moveTo>
                <a:lnTo>
                  <a:pt x="264" y="0"/>
                </a:lnTo>
                <a:lnTo>
                  <a:pt x="275" y="3"/>
                </a:lnTo>
                <a:lnTo>
                  <a:pt x="284" y="12"/>
                </a:lnTo>
                <a:lnTo>
                  <a:pt x="288" y="24"/>
                </a:lnTo>
                <a:lnTo>
                  <a:pt x="284" y="37"/>
                </a:lnTo>
                <a:lnTo>
                  <a:pt x="275" y="46"/>
                </a:lnTo>
                <a:lnTo>
                  <a:pt x="264" y="48"/>
                </a:lnTo>
                <a:lnTo>
                  <a:pt x="264" y="163"/>
                </a:lnTo>
                <a:lnTo>
                  <a:pt x="363" y="262"/>
                </a:lnTo>
                <a:lnTo>
                  <a:pt x="375" y="277"/>
                </a:lnTo>
                <a:lnTo>
                  <a:pt x="381" y="294"/>
                </a:lnTo>
                <a:lnTo>
                  <a:pt x="384" y="312"/>
                </a:lnTo>
                <a:lnTo>
                  <a:pt x="381" y="330"/>
                </a:lnTo>
                <a:lnTo>
                  <a:pt x="375" y="348"/>
                </a:lnTo>
                <a:lnTo>
                  <a:pt x="363" y="364"/>
                </a:lnTo>
                <a:lnTo>
                  <a:pt x="348" y="375"/>
                </a:lnTo>
                <a:lnTo>
                  <a:pt x="331" y="382"/>
                </a:lnTo>
                <a:lnTo>
                  <a:pt x="312" y="384"/>
                </a:lnTo>
                <a:lnTo>
                  <a:pt x="72" y="384"/>
                </a:lnTo>
                <a:lnTo>
                  <a:pt x="54" y="382"/>
                </a:lnTo>
                <a:lnTo>
                  <a:pt x="36" y="375"/>
                </a:lnTo>
                <a:lnTo>
                  <a:pt x="20" y="364"/>
                </a:lnTo>
                <a:lnTo>
                  <a:pt x="9" y="348"/>
                </a:lnTo>
                <a:lnTo>
                  <a:pt x="2" y="330"/>
                </a:lnTo>
                <a:lnTo>
                  <a:pt x="0" y="312"/>
                </a:lnTo>
                <a:lnTo>
                  <a:pt x="2" y="294"/>
                </a:lnTo>
                <a:lnTo>
                  <a:pt x="9" y="277"/>
                </a:lnTo>
                <a:lnTo>
                  <a:pt x="20" y="262"/>
                </a:lnTo>
                <a:lnTo>
                  <a:pt x="120" y="163"/>
                </a:lnTo>
                <a:lnTo>
                  <a:pt x="120" y="48"/>
                </a:lnTo>
                <a:lnTo>
                  <a:pt x="108" y="46"/>
                </a:lnTo>
                <a:lnTo>
                  <a:pt x="99" y="37"/>
                </a:lnTo>
                <a:lnTo>
                  <a:pt x="96" y="24"/>
                </a:lnTo>
                <a:lnTo>
                  <a:pt x="99" y="12"/>
                </a:lnTo>
                <a:lnTo>
                  <a:pt x="108" y="3"/>
                </a:lnTo>
                <a:lnTo>
                  <a:pt x="120" y="0"/>
                </a:lnTo>
                <a:close/>
              </a:path>
            </a:pathLst>
          </a:custGeom>
          <a:solidFill>
            <a:srgbClr val="E2E6C3"/>
          </a:solidFill>
          <a:ln w="0">
            <a:noFill/>
            <a:prstDash val="solid"/>
            <a:round/>
            <a:headEnd/>
            <a:tailEnd/>
          </a:ln>
        </p:spPr>
        <p:txBody>
          <a:bodyPr/>
          <a:lstStyle/>
          <a:p>
            <a:endParaRPr lang="zh-CN" altLang="en-US"/>
          </a:p>
        </p:txBody>
      </p:sp>
      <p:sp>
        <p:nvSpPr>
          <p:cNvPr id="25607" name="Freeform 55"/>
          <p:cNvSpPr>
            <a:spLocks noEditPoints="1"/>
          </p:cNvSpPr>
          <p:nvPr/>
        </p:nvSpPr>
        <p:spPr bwMode="auto">
          <a:xfrm>
            <a:off x="5795963" y="2438400"/>
            <a:ext cx="609600" cy="609600"/>
          </a:xfrm>
          <a:custGeom>
            <a:avLst/>
            <a:gdLst>
              <a:gd name="T0" fmla="*/ 2147483647 w 384"/>
              <a:gd name="T1" fmla="*/ 2147483647 h 384"/>
              <a:gd name="T2" fmla="*/ 2147483647 w 384"/>
              <a:gd name="T3" fmla="*/ 2147483647 h 384"/>
              <a:gd name="T4" fmla="*/ 2147483647 w 384"/>
              <a:gd name="T5" fmla="*/ 2147483647 h 384"/>
              <a:gd name="T6" fmla="*/ 2147483647 w 384"/>
              <a:gd name="T7" fmla="*/ 2147483647 h 384"/>
              <a:gd name="T8" fmla="*/ 2147483647 w 384"/>
              <a:gd name="T9" fmla="*/ 2147483647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2147483647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2147483647 h 384"/>
              <a:gd name="T68" fmla="*/ 2147483647 w 384"/>
              <a:gd name="T69" fmla="*/ 2147483647 h 384"/>
              <a:gd name="T70" fmla="*/ 2147483647 w 384"/>
              <a:gd name="T71" fmla="*/ 2147483647 h 384"/>
              <a:gd name="T72" fmla="*/ 2147483647 w 384"/>
              <a:gd name="T73" fmla="*/ 2147483647 h 384"/>
              <a:gd name="T74" fmla="*/ 2147483647 w 384"/>
              <a:gd name="T75" fmla="*/ 2147483647 h 384"/>
              <a:gd name="T76" fmla="*/ 2147483647 w 384"/>
              <a:gd name="T77" fmla="*/ 2147483647 h 384"/>
              <a:gd name="T78" fmla="*/ 2147483647 w 384"/>
              <a:gd name="T79" fmla="*/ 2147483647 h 384"/>
              <a:gd name="T80" fmla="*/ 2147483647 w 384"/>
              <a:gd name="T81" fmla="*/ 2147483647 h 384"/>
              <a:gd name="T82" fmla="*/ 0 w 384"/>
              <a:gd name="T83" fmla="*/ 2147483647 h 384"/>
              <a:gd name="T84" fmla="*/ 2147483647 w 384"/>
              <a:gd name="T85" fmla="*/ 2147483647 h 384"/>
              <a:gd name="T86" fmla="*/ 2147483647 w 384"/>
              <a:gd name="T87" fmla="*/ 2147483647 h 384"/>
              <a:gd name="T88" fmla="*/ 2147483647 w 384"/>
              <a:gd name="T89" fmla="*/ 2147483647 h 384"/>
              <a:gd name="T90" fmla="*/ 2147483647 w 384"/>
              <a:gd name="T91" fmla="*/ 2147483647 h 384"/>
              <a:gd name="T92" fmla="*/ 2147483647 w 384"/>
              <a:gd name="T93" fmla="*/ 2147483647 h 384"/>
              <a:gd name="T94" fmla="*/ 2147483647 w 384"/>
              <a:gd name="T95" fmla="*/ 2147483647 h 3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4"/>
              <a:gd name="T145" fmla="*/ 0 h 384"/>
              <a:gd name="T146" fmla="*/ 384 w 384"/>
              <a:gd name="T147" fmla="*/ 384 h 3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4" h="384">
                <a:moveTo>
                  <a:pt x="192" y="192"/>
                </a:moveTo>
                <a:lnTo>
                  <a:pt x="196" y="192"/>
                </a:lnTo>
                <a:lnTo>
                  <a:pt x="201" y="193"/>
                </a:lnTo>
                <a:lnTo>
                  <a:pt x="204" y="195"/>
                </a:lnTo>
                <a:lnTo>
                  <a:pt x="208" y="199"/>
                </a:lnTo>
                <a:lnTo>
                  <a:pt x="256" y="246"/>
                </a:lnTo>
                <a:lnTo>
                  <a:pt x="260" y="251"/>
                </a:lnTo>
                <a:lnTo>
                  <a:pt x="263" y="256"/>
                </a:lnTo>
                <a:lnTo>
                  <a:pt x="263" y="261"/>
                </a:lnTo>
                <a:lnTo>
                  <a:pt x="264" y="266"/>
                </a:lnTo>
                <a:lnTo>
                  <a:pt x="263" y="270"/>
                </a:lnTo>
                <a:lnTo>
                  <a:pt x="261" y="273"/>
                </a:lnTo>
                <a:lnTo>
                  <a:pt x="256" y="281"/>
                </a:lnTo>
                <a:lnTo>
                  <a:pt x="249" y="286"/>
                </a:lnTo>
                <a:lnTo>
                  <a:pt x="239" y="288"/>
                </a:lnTo>
                <a:lnTo>
                  <a:pt x="216" y="288"/>
                </a:lnTo>
                <a:lnTo>
                  <a:pt x="216" y="360"/>
                </a:lnTo>
                <a:lnTo>
                  <a:pt x="212" y="371"/>
                </a:lnTo>
                <a:lnTo>
                  <a:pt x="203" y="380"/>
                </a:lnTo>
                <a:lnTo>
                  <a:pt x="192" y="384"/>
                </a:lnTo>
                <a:lnTo>
                  <a:pt x="180" y="380"/>
                </a:lnTo>
                <a:lnTo>
                  <a:pt x="171" y="371"/>
                </a:lnTo>
                <a:lnTo>
                  <a:pt x="167" y="360"/>
                </a:lnTo>
                <a:lnTo>
                  <a:pt x="167" y="288"/>
                </a:lnTo>
                <a:lnTo>
                  <a:pt x="144" y="288"/>
                </a:lnTo>
                <a:lnTo>
                  <a:pt x="134" y="286"/>
                </a:lnTo>
                <a:lnTo>
                  <a:pt x="126" y="281"/>
                </a:lnTo>
                <a:lnTo>
                  <a:pt x="121" y="273"/>
                </a:lnTo>
                <a:lnTo>
                  <a:pt x="120" y="266"/>
                </a:lnTo>
                <a:lnTo>
                  <a:pt x="120" y="261"/>
                </a:lnTo>
                <a:lnTo>
                  <a:pt x="121" y="256"/>
                </a:lnTo>
                <a:lnTo>
                  <a:pt x="123" y="251"/>
                </a:lnTo>
                <a:lnTo>
                  <a:pt x="126" y="246"/>
                </a:lnTo>
                <a:lnTo>
                  <a:pt x="175" y="199"/>
                </a:lnTo>
                <a:lnTo>
                  <a:pt x="178" y="195"/>
                </a:lnTo>
                <a:lnTo>
                  <a:pt x="182" y="193"/>
                </a:lnTo>
                <a:lnTo>
                  <a:pt x="187" y="192"/>
                </a:lnTo>
                <a:lnTo>
                  <a:pt x="192" y="192"/>
                </a:lnTo>
                <a:close/>
                <a:moveTo>
                  <a:pt x="216" y="0"/>
                </a:moveTo>
                <a:lnTo>
                  <a:pt x="240" y="4"/>
                </a:lnTo>
                <a:lnTo>
                  <a:pt x="264" y="13"/>
                </a:lnTo>
                <a:lnTo>
                  <a:pt x="284" y="28"/>
                </a:lnTo>
                <a:lnTo>
                  <a:pt x="299" y="47"/>
                </a:lnTo>
                <a:lnTo>
                  <a:pt x="308" y="70"/>
                </a:lnTo>
                <a:lnTo>
                  <a:pt x="311" y="96"/>
                </a:lnTo>
                <a:lnTo>
                  <a:pt x="311" y="109"/>
                </a:lnTo>
                <a:lnTo>
                  <a:pt x="308" y="120"/>
                </a:lnTo>
                <a:lnTo>
                  <a:pt x="311" y="120"/>
                </a:lnTo>
                <a:lnTo>
                  <a:pt x="334" y="124"/>
                </a:lnTo>
                <a:lnTo>
                  <a:pt x="354" y="134"/>
                </a:lnTo>
                <a:lnTo>
                  <a:pt x="369" y="150"/>
                </a:lnTo>
                <a:lnTo>
                  <a:pt x="380" y="169"/>
                </a:lnTo>
                <a:lnTo>
                  <a:pt x="384" y="192"/>
                </a:lnTo>
                <a:lnTo>
                  <a:pt x="384" y="215"/>
                </a:lnTo>
                <a:lnTo>
                  <a:pt x="380" y="239"/>
                </a:lnTo>
                <a:lnTo>
                  <a:pt x="369" y="259"/>
                </a:lnTo>
                <a:lnTo>
                  <a:pt x="354" y="273"/>
                </a:lnTo>
                <a:lnTo>
                  <a:pt x="334" y="285"/>
                </a:lnTo>
                <a:lnTo>
                  <a:pt x="311" y="288"/>
                </a:lnTo>
                <a:lnTo>
                  <a:pt x="307" y="288"/>
                </a:lnTo>
                <a:lnTo>
                  <a:pt x="310" y="278"/>
                </a:lnTo>
                <a:lnTo>
                  <a:pt x="311" y="271"/>
                </a:lnTo>
                <a:lnTo>
                  <a:pt x="310" y="250"/>
                </a:lnTo>
                <a:lnTo>
                  <a:pt x="304" y="230"/>
                </a:lnTo>
                <a:lnTo>
                  <a:pt x="290" y="213"/>
                </a:lnTo>
                <a:lnTo>
                  <a:pt x="243" y="164"/>
                </a:lnTo>
                <a:lnTo>
                  <a:pt x="228" y="153"/>
                </a:lnTo>
                <a:lnTo>
                  <a:pt x="211" y="146"/>
                </a:lnTo>
                <a:lnTo>
                  <a:pt x="192" y="143"/>
                </a:lnTo>
                <a:lnTo>
                  <a:pt x="172" y="146"/>
                </a:lnTo>
                <a:lnTo>
                  <a:pt x="156" y="153"/>
                </a:lnTo>
                <a:lnTo>
                  <a:pt x="140" y="164"/>
                </a:lnTo>
                <a:lnTo>
                  <a:pt x="93" y="213"/>
                </a:lnTo>
                <a:lnTo>
                  <a:pt x="81" y="230"/>
                </a:lnTo>
                <a:lnTo>
                  <a:pt x="73" y="250"/>
                </a:lnTo>
                <a:lnTo>
                  <a:pt x="72" y="271"/>
                </a:lnTo>
                <a:lnTo>
                  <a:pt x="73" y="278"/>
                </a:lnTo>
                <a:lnTo>
                  <a:pt x="76" y="286"/>
                </a:lnTo>
                <a:lnTo>
                  <a:pt x="51" y="276"/>
                </a:lnTo>
                <a:lnTo>
                  <a:pt x="30" y="261"/>
                </a:lnTo>
                <a:lnTo>
                  <a:pt x="14" y="242"/>
                </a:lnTo>
                <a:lnTo>
                  <a:pt x="4" y="218"/>
                </a:lnTo>
                <a:lnTo>
                  <a:pt x="0" y="192"/>
                </a:lnTo>
                <a:lnTo>
                  <a:pt x="0" y="168"/>
                </a:lnTo>
                <a:lnTo>
                  <a:pt x="3" y="142"/>
                </a:lnTo>
                <a:lnTo>
                  <a:pt x="12" y="120"/>
                </a:lnTo>
                <a:lnTo>
                  <a:pt x="27" y="100"/>
                </a:lnTo>
                <a:lnTo>
                  <a:pt x="47" y="85"/>
                </a:lnTo>
                <a:lnTo>
                  <a:pt x="69" y="75"/>
                </a:lnTo>
                <a:lnTo>
                  <a:pt x="95" y="72"/>
                </a:lnTo>
                <a:lnTo>
                  <a:pt x="109" y="73"/>
                </a:lnTo>
                <a:lnTo>
                  <a:pt x="121" y="75"/>
                </a:lnTo>
                <a:lnTo>
                  <a:pt x="130" y="52"/>
                </a:lnTo>
                <a:lnTo>
                  <a:pt x="145" y="31"/>
                </a:lnTo>
                <a:lnTo>
                  <a:pt x="165" y="15"/>
                </a:lnTo>
                <a:lnTo>
                  <a:pt x="188" y="4"/>
                </a:lnTo>
                <a:lnTo>
                  <a:pt x="216" y="0"/>
                </a:lnTo>
                <a:close/>
              </a:path>
            </a:pathLst>
          </a:custGeom>
          <a:solidFill>
            <a:srgbClr val="E2E6C3"/>
          </a:solidFill>
          <a:ln w="0">
            <a:noFill/>
            <a:prstDash val="solid"/>
            <a:round/>
            <a:headEnd/>
            <a:tailEnd/>
          </a:ln>
        </p:spPr>
        <p:txBody>
          <a:bodyPr/>
          <a:lstStyle/>
          <a:p>
            <a:endParaRPr lang="zh-CN" altLang="en-US"/>
          </a:p>
        </p:txBody>
      </p:sp>
      <p:sp>
        <p:nvSpPr>
          <p:cNvPr id="25608" name="Freeform 57"/>
          <p:cNvSpPr>
            <a:spLocks noEditPoints="1"/>
          </p:cNvSpPr>
          <p:nvPr/>
        </p:nvSpPr>
        <p:spPr bwMode="auto">
          <a:xfrm>
            <a:off x="5795963" y="3805238"/>
            <a:ext cx="609600" cy="609600"/>
          </a:xfrm>
          <a:custGeom>
            <a:avLst/>
            <a:gdLst>
              <a:gd name="T0" fmla="*/ 2147483647 w 384"/>
              <a:gd name="T1" fmla="*/ 2147483647 h 384"/>
              <a:gd name="T2" fmla="*/ 2147483647 w 384"/>
              <a:gd name="T3" fmla="*/ 2147483647 h 384"/>
              <a:gd name="T4" fmla="*/ 2147483647 w 384"/>
              <a:gd name="T5" fmla="*/ 2147483647 h 384"/>
              <a:gd name="T6" fmla="*/ 2147483647 w 384"/>
              <a:gd name="T7" fmla="*/ 2147483647 h 384"/>
              <a:gd name="T8" fmla="*/ 2147483647 w 384"/>
              <a:gd name="T9" fmla="*/ 2147483647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2147483647 h 384"/>
              <a:gd name="T32" fmla="*/ 2147483647 w 384"/>
              <a:gd name="T33" fmla="*/ 2147483647 h 384"/>
              <a:gd name="T34" fmla="*/ 2147483647 w 384"/>
              <a:gd name="T35" fmla="*/ 2147483647 h 384"/>
              <a:gd name="T36" fmla="*/ 2147483647 w 384"/>
              <a:gd name="T37" fmla="*/ 2147483647 h 384"/>
              <a:gd name="T38" fmla="*/ 2147483647 w 384"/>
              <a:gd name="T39" fmla="*/ 0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2147483647 h 384"/>
              <a:gd name="T68" fmla="*/ 2147483647 w 384"/>
              <a:gd name="T69" fmla="*/ 2147483647 h 384"/>
              <a:gd name="T70" fmla="*/ 2147483647 w 384"/>
              <a:gd name="T71" fmla="*/ 2147483647 h 384"/>
              <a:gd name="T72" fmla="*/ 2147483647 w 384"/>
              <a:gd name="T73" fmla="*/ 2147483647 h 384"/>
              <a:gd name="T74" fmla="*/ 2147483647 w 384"/>
              <a:gd name="T75" fmla="*/ 2147483647 h 384"/>
              <a:gd name="T76" fmla="*/ 2147483647 w 384"/>
              <a:gd name="T77" fmla="*/ 2147483647 h 384"/>
              <a:gd name="T78" fmla="*/ 2147483647 w 384"/>
              <a:gd name="T79" fmla="*/ 2147483647 h 384"/>
              <a:gd name="T80" fmla="*/ 2147483647 w 384"/>
              <a:gd name="T81" fmla="*/ 2147483647 h 384"/>
              <a:gd name="T82" fmla="*/ 2147483647 w 384"/>
              <a:gd name="T83" fmla="*/ 2147483647 h 384"/>
              <a:gd name="T84" fmla="*/ 2147483647 w 384"/>
              <a:gd name="T85" fmla="*/ 2147483647 h 384"/>
              <a:gd name="T86" fmla="*/ 0 w 384"/>
              <a:gd name="T87" fmla="*/ 2147483647 h 384"/>
              <a:gd name="T88" fmla="*/ 2147483647 w 384"/>
              <a:gd name="T89" fmla="*/ 2147483647 h 384"/>
              <a:gd name="T90" fmla="*/ 2147483647 w 384"/>
              <a:gd name="T91" fmla="*/ 2147483647 h 384"/>
              <a:gd name="T92" fmla="*/ 2147483647 w 384"/>
              <a:gd name="T93" fmla="*/ 2147483647 h 384"/>
              <a:gd name="T94" fmla="*/ 2147483647 w 384"/>
              <a:gd name="T95" fmla="*/ 2147483647 h 384"/>
              <a:gd name="T96" fmla="*/ 2147483647 w 384"/>
              <a:gd name="T97" fmla="*/ 2147483647 h 384"/>
              <a:gd name="T98" fmla="*/ 2147483647 w 384"/>
              <a:gd name="T99" fmla="*/ 2147483647 h 384"/>
              <a:gd name="T100" fmla="*/ 2147483647 w 384"/>
              <a:gd name="T101" fmla="*/ 0 h 38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84"/>
              <a:gd name="T154" fmla="*/ 0 h 384"/>
              <a:gd name="T155" fmla="*/ 384 w 384"/>
              <a:gd name="T156" fmla="*/ 384 h 38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84" h="384">
                <a:moveTo>
                  <a:pt x="192" y="192"/>
                </a:moveTo>
                <a:lnTo>
                  <a:pt x="204" y="196"/>
                </a:lnTo>
                <a:lnTo>
                  <a:pt x="213" y="204"/>
                </a:lnTo>
                <a:lnTo>
                  <a:pt x="217" y="217"/>
                </a:lnTo>
                <a:lnTo>
                  <a:pt x="217" y="289"/>
                </a:lnTo>
                <a:lnTo>
                  <a:pt x="240" y="289"/>
                </a:lnTo>
                <a:lnTo>
                  <a:pt x="249" y="290"/>
                </a:lnTo>
                <a:lnTo>
                  <a:pt x="258" y="295"/>
                </a:lnTo>
                <a:lnTo>
                  <a:pt x="263" y="303"/>
                </a:lnTo>
                <a:lnTo>
                  <a:pt x="264" y="306"/>
                </a:lnTo>
                <a:lnTo>
                  <a:pt x="264" y="310"/>
                </a:lnTo>
                <a:lnTo>
                  <a:pt x="264" y="316"/>
                </a:lnTo>
                <a:lnTo>
                  <a:pt x="263" y="321"/>
                </a:lnTo>
                <a:lnTo>
                  <a:pt x="260" y="325"/>
                </a:lnTo>
                <a:lnTo>
                  <a:pt x="258" y="329"/>
                </a:lnTo>
                <a:lnTo>
                  <a:pt x="209" y="378"/>
                </a:lnTo>
                <a:lnTo>
                  <a:pt x="206" y="380"/>
                </a:lnTo>
                <a:lnTo>
                  <a:pt x="201" y="383"/>
                </a:lnTo>
                <a:lnTo>
                  <a:pt x="197" y="384"/>
                </a:lnTo>
                <a:lnTo>
                  <a:pt x="192" y="384"/>
                </a:lnTo>
                <a:lnTo>
                  <a:pt x="187" y="384"/>
                </a:lnTo>
                <a:lnTo>
                  <a:pt x="183" y="383"/>
                </a:lnTo>
                <a:lnTo>
                  <a:pt x="178" y="380"/>
                </a:lnTo>
                <a:lnTo>
                  <a:pt x="175" y="378"/>
                </a:lnTo>
                <a:lnTo>
                  <a:pt x="128" y="329"/>
                </a:lnTo>
                <a:lnTo>
                  <a:pt x="124" y="325"/>
                </a:lnTo>
                <a:lnTo>
                  <a:pt x="122" y="321"/>
                </a:lnTo>
                <a:lnTo>
                  <a:pt x="120" y="316"/>
                </a:lnTo>
                <a:lnTo>
                  <a:pt x="120" y="310"/>
                </a:lnTo>
                <a:lnTo>
                  <a:pt x="122" y="306"/>
                </a:lnTo>
                <a:lnTo>
                  <a:pt x="122" y="303"/>
                </a:lnTo>
                <a:lnTo>
                  <a:pt x="128" y="295"/>
                </a:lnTo>
                <a:lnTo>
                  <a:pt x="135" y="290"/>
                </a:lnTo>
                <a:lnTo>
                  <a:pt x="144" y="289"/>
                </a:lnTo>
                <a:lnTo>
                  <a:pt x="169" y="289"/>
                </a:lnTo>
                <a:lnTo>
                  <a:pt x="169" y="217"/>
                </a:lnTo>
                <a:lnTo>
                  <a:pt x="171" y="204"/>
                </a:lnTo>
                <a:lnTo>
                  <a:pt x="180" y="196"/>
                </a:lnTo>
                <a:lnTo>
                  <a:pt x="192" y="192"/>
                </a:lnTo>
                <a:close/>
                <a:moveTo>
                  <a:pt x="216" y="0"/>
                </a:moveTo>
                <a:lnTo>
                  <a:pt x="242" y="4"/>
                </a:lnTo>
                <a:lnTo>
                  <a:pt x="265" y="14"/>
                </a:lnTo>
                <a:lnTo>
                  <a:pt x="284" y="29"/>
                </a:lnTo>
                <a:lnTo>
                  <a:pt x="299" y="48"/>
                </a:lnTo>
                <a:lnTo>
                  <a:pt x="309" y="71"/>
                </a:lnTo>
                <a:lnTo>
                  <a:pt x="312" y="97"/>
                </a:lnTo>
                <a:lnTo>
                  <a:pt x="311" y="109"/>
                </a:lnTo>
                <a:lnTo>
                  <a:pt x="309" y="120"/>
                </a:lnTo>
                <a:lnTo>
                  <a:pt x="312" y="120"/>
                </a:lnTo>
                <a:lnTo>
                  <a:pt x="335" y="124"/>
                </a:lnTo>
                <a:lnTo>
                  <a:pt x="354" y="134"/>
                </a:lnTo>
                <a:lnTo>
                  <a:pt x="370" y="150"/>
                </a:lnTo>
                <a:lnTo>
                  <a:pt x="380" y="170"/>
                </a:lnTo>
                <a:lnTo>
                  <a:pt x="384" y="192"/>
                </a:lnTo>
                <a:lnTo>
                  <a:pt x="384" y="217"/>
                </a:lnTo>
                <a:lnTo>
                  <a:pt x="380" y="239"/>
                </a:lnTo>
                <a:lnTo>
                  <a:pt x="370" y="259"/>
                </a:lnTo>
                <a:lnTo>
                  <a:pt x="354" y="275"/>
                </a:lnTo>
                <a:lnTo>
                  <a:pt x="335" y="285"/>
                </a:lnTo>
                <a:lnTo>
                  <a:pt x="312" y="289"/>
                </a:lnTo>
                <a:lnTo>
                  <a:pt x="307" y="289"/>
                </a:lnTo>
                <a:lnTo>
                  <a:pt x="307" y="285"/>
                </a:lnTo>
                <a:lnTo>
                  <a:pt x="300" y="271"/>
                </a:lnTo>
                <a:lnTo>
                  <a:pt x="291" y="260"/>
                </a:lnTo>
                <a:lnTo>
                  <a:pt x="280" y="251"/>
                </a:lnTo>
                <a:lnTo>
                  <a:pt x="264" y="244"/>
                </a:lnTo>
                <a:lnTo>
                  <a:pt x="264" y="217"/>
                </a:lnTo>
                <a:lnTo>
                  <a:pt x="260" y="193"/>
                </a:lnTo>
                <a:lnTo>
                  <a:pt x="250" y="173"/>
                </a:lnTo>
                <a:lnTo>
                  <a:pt x="234" y="159"/>
                </a:lnTo>
                <a:lnTo>
                  <a:pt x="214" y="149"/>
                </a:lnTo>
                <a:lnTo>
                  <a:pt x="192" y="145"/>
                </a:lnTo>
                <a:lnTo>
                  <a:pt x="170" y="149"/>
                </a:lnTo>
                <a:lnTo>
                  <a:pt x="150" y="159"/>
                </a:lnTo>
                <a:lnTo>
                  <a:pt x="134" y="173"/>
                </a:lnTo>
                <a:lnTo>
                  <a:pt x="124" y="193"/>
                </a:lnTo>
                <a:lnTo>
                  <a:pt x="120" y="217"/>
                </a:lnTo>
                <a:lnTo>
                  <a:pt x="120" y="244"/>
                </a:lnTo>
                <a:lnTo>
                  <a:pt x="104" y="250"/>
                </a:lnTo>
                <a:lnTo>
                  <a:pt x="93" y="260"/>
                </a:lnTo>
                <a:lnTo>
                  <a:pt x="84" y="271"/>
                </a:lnTo>
                <a:lnTo>
                  <a:pt x="78" y="285"/>
                </a:lnTo>
                <a:lnTo>
                  <a:pt x="77" y="286"/>
                </a:lnTo>
                <a:lnTo>
                  <a:pt x="52" y="277"/>
                </a:lnTo>
                <a:lnTo>
                  <a:pt x="31" y="263"/>
                </a:lnTo>
                <a:lnTo>
                  <a:pt x="15" y="243"/>
                </a:lnTo>
                <a:lnTo>
                  <a:pt x="4" y="219"/>
                </a:lnTo>
                <a:lnTo>
                  <a:pt x="0" y="192"/>
                </a:lnTo>
                <a:lnTo>
                  <a:pt x="0" y="168"/>
                </a:lnTo>
                <a:lnTo>
                  <a:pt x="4" y="142"/>
                </a:lnTo>
                <a:lnTo>
                  <a:pt x="14" y="120"/>
                </a:lnTo>
                <a:lnTo>
                  <a:pt x="29" y="100"/>
                </a:lnTo>
                <a:lnTo>
                  <a:pt x="47" y="86"/>
                </a:lnTo>
                <a:lnTo>
                  <a:pt x="71" y="76"/>
                </a:lnTo>
                <a:lnTo>
                  <a:pt x="97" y="72"/>
                </a:lnTo>
                <a:lnTo>
                  <a:pt x="109" y="73"/>
                </a:lnTo>
                <a:lnTo>
                  <a:pt x="123" y="77"/>
                </a:lnTo>
                <a:lnTo>
                  <a:pt x="131" y="52"/>
                </a:lnTo>
                <a:lnTo>
                  <a:pt x="146" y="31"/>
                </a:lnTo>
                <a:lnTo>
                  <a:pt x="166" y="15"/>
                </a:lnTo>
                <a:lnTo>
                  <a:pt x="190" y="4"/>
                </a:lnTo>
                <a:lnTo>
                  <a:pt x="216" y="0"/>
                </a:lnTo>
                <a:close/>
              </a:path>
            </a:pathLst>
          </a:custGeom>
          <a:solidFill>
            <a:srgbClr val="E2E6C3"/>
          </a:solidFill>
          <a:ln w="0">
            <a:noFill/>
            <a:prstDash val="solid"/>
            <a:round/>
            <a:headEnd/>
            <a:tailEnd/>
          </a:ln>
        </p:spPr>
        <p:txBody>
          <a:bodyPr/>
          <a:lstStyle/>
          <a:p>
            <a:endParaRPr lang="zh-CN" altLang="en-US"/>
          </a:p>
        </p:txBody>
      </p:sp>
      <p:sp>
        <p:nvSpPr>
          <p:cNvPr id="25609" name="Freeform 35"/>
          <p:cNvSpPr>
            <a:spLocks noEditPoints="1"/>
          </p:cNvSpPr>
          <p:nvPr/>
        </p:nvSpPr>
        <p:spPr bwMode="auto">
          <a:xfrm>
            <a:off x="5138738" y="3173413"/>
            <a:ext cx="533400" cy="534987"/>
          </a:xfrm>
          <a:custGeom>
            <a:avLst/>
            <a:gdLst>
              <a:gd name="T0" fmla="*/ 2147483647 w 336"/>
              <a:gd name="T1" fmla="*/ 2147483647 h 337"/>
              <a:gd name="T2" fmla="*/ 2147483647 w 336"/>
              <a:gd name="T3" fmla="*/ 2147483647 h 337"/>
              <a:gd name="T4" fmla="*/ 2147483647 w 336"/>
              <a:gd name="T5" fmla="*/ 2147483647 h 337"/>
              <a:gd name="T6" fmla="*/ 2147483647 w 336"/>
              <a:gd name="T7" fmla="*/ 2147483647 h 337"/>
              <a:gd name="T8" fmla="*/ 2147483647 w 336"/>
              <a:gd name="T9" fmla="*/ 2147483647 h 337"/>
              <a:gd name="T10" fmla="*/ 2147483647 w 336"/>
              <a:gd name="T11" fmla="*/ 2147483647 h 337"/>
              <a:gd name="T12" fmla="*/ 2147483647 w 336"/>
              <a:gd name="T13" fmla="*/ 2147483647 h 337"/>
              <a:gd name="T14" fmla="*/ 2147483647 w 336"/>
              <a:gd name="T15" fmla="*/ 2147483647 h 337"/>
              <a:gd name="T16" fmla="*/ 2147483647 w 336"/>
              <a:gd name="T17" fmla="*/ 2147483647 h 337"/>
              <a:gd name="T18" fmla="*/ 2147483647 w 336"/>
              <a:gd name="T19" fmla="*/ 2147483647 h 337"/>
              <a:gd name="T20" fmla="*/ 2147483647 w 336"/>
              <a:gd name="T21" fmla="*/ 2147483647 h 337"/>
              <a:gd name="T22" fmla="*/ 2147483647 w 336"/>
              <a:gd name="T23" fmla="*/ 2147483647 h 337"/>
              <a:gd name="T24" fmla="*/ 2147483647 w 336"/>
              <a:gd name="T25" fmla="*/ 2147483647 h 337"/>
              <a:gd name="T26" fmla="*/ 2147483647 w 336"/>
              <a:gd name="T27" fmla="*/ 2147483647 h 337"/>
              <a:gd name="T28" fmla="*/ 2147483647 w 336"/>
              <a:gd name="T29" fmla="*/ 2147483647 h 337"/>
              <a:gd name="T30" fmla="*/ 2147483647 w 336"/>
              <a:gd name="T31" fmla="*/ 2147483647 h 337"/>
              <a:gd name="T32" fmla="*/ 2147483647 w 336"/>
              <a:gd name="T33" fmla="*/ 2147483647 h 337"/>
              <a:gd name="T34" fmla="*/ 2147483647 w 336"/>
              <a:gd name="T35" fmla="*/ 0 h 337"/>
              <a:gd name="T36" fmla="*/ 2147483647 w 336"/>
              <a:gd name="T37" fmla="*/ 0 h 337"/>
              <a:gd name="T38" fmla="*/ 2147483647 w 336"/>
              <a:gd name="T39" fmla="*/ 2147483647 h 337"/>
              <a:gd name="T40" fmla="*/ 2147483647 w 336"/>
              <a:gd name="T41" fmla="*/ 2147483647 h 337"/>
              <a:gd name="T42" fmla="*/ 2147483647 w 336"/>
              <a:gd name="T43" fmla="*/ 2147483647 h 337"/>
              <a:gd name="T44" fmla="*/ 2147483647 w 336"/>
              <a:gd name="T45" fmla="*/ 2147483647 h 337"/>
              <a:gd name="T46" fmla="*/ 2147483647 w 336"/>
              <a:gd name="T47" fmla="*/ 2147483647 h 337"/>
              <a:gd name="T48" fmla="*/ 2147483647 w 336"/>
              <a:gd name="T49" fmla="*/ 2147483647 h 337"/>
              <a:gd name="T50" fmla="*/ 2147483647 w 336"/>
              <a:gd name="T51" fmla="*/ 2147483647 h 337"/>
              <a:gd name="T52" fmla="*/ 2147483647 w 336"/>
              <a:gd name="T53" fmla="*/ 2147483647 h 337"/>
              <a:gd name="T54" fmla="*/ 2147483647 w 336"/>
              <a:gd name="T55" fmla="*/ 2147483647 h 337"/>
              <a:gd name="T56" fmla="*/ 2147483647 w 336"/>
              <a:gd name="T57" fmla="*/ 2147483647 h 337"/>
              <a:gd name="T58" fmla="*/ 2147483647 w 336"/>
              <a:gd name="T59" fmla="*/ 2147483647 h 337"/>
              <a:gd name="T60" fmla="*/ 2147483647 w 336"/>
              <a:gd name="T61" fmla="*/ 2147483647 h 337"/>
              <a:gd name="T62" fmla="*/ 2147483647 w 336"/>
              <a:gd name="T63" fmla="*/ 2147483647 h 337"/>
              <a:gd name="T64" fmla="*/ 2147483647 w 336"/>
              <a:gd name="T65" fmla="*/ 2147483647 h 337"/>
              <a:gd name="T66" fmla="*/ 2147483647 w 336"/>
              <a:gd name="T67" fmla="*/ 2147483647 h 337"/>
              <a:gd name="T68" fmla="*/ 2147483647 w 336"/>
              <a:gd name="T69" fmla="*/ 2147483647 h 337"/>
              <a:gd name="T70" fmla="*/ 2147483647 w 336"/>
              <a:gd name="T71" fmla="*/ 2147483647 h 337"/>
              <a:gd name="T72" fmla="*/ 2147483647 w 336"/>
              <a:gd name="T73" fmla="*/ 2147483647 h 337"/>
              <a:gd name="T74" fmla="*/ 2147483647 w 336"/>
              <a:gd name="T75" fmla="*/ 2147483647 h 337"/>
              <a:gd name="T76" fmla="*/ 2147483647 w 336"/>
              <a:gd name="T77" fmla="*/ 2147483647 h 337"/>
              <a:gd name="T78" fmla="*/ 2147483647 w 336"/>
              <a:gd name="T79" fmla="*/ 2147483647 h 337"/>
              <a:gd name="T80" fmla="*/ 2147483647 w 336"/>
              <a:gd name="T81" fmla="*/ 2147483647 h 337"/>
              <a:gd name="T82" fmla="*/ 0 w 336"/>
              <a:gd name="T83" fmla="*/ 2147483647 h 337"/>
              <a:gd name="T84" fmla="*/ 0 w 336"/>
              <a:gd name="T85" fmla="*/ 2147483647 h 337"/>
              <a:gd name="T86" fmla="*/ 2147483647 w 336"/>
              <a:gd name="T87" fmla="*/ 2147483647 h 337"/>
              <a:gd name="T88" fmla="*/ 2147483647 w 336"/>
              <a:gd name="T89" fmla="*/ 2147483647 h 337"/>
              <a:gd name="T90" fmla="*/ 2147483647 w 336"/>
              <a:gd name="T91" fmla="*/ 2147483647 h 337"/>
              <a:gd name="T92" fmla="*/ 2147483647 w 336"/>
              <a:gd name="T93" fmla="*/ 2147483647 h 337"/>
              <a:gd name="T94" fmla="*/ 2147483647 w 336"/>
              <a:gd name="T95" fmla="*/ 2147483647 h 337"/>
              <a:gd name="T96" fmla="*/ 2147483647 w 336"/>
              <a:gd name="T97" fmla="*/ 2147483647 h 337"/>
              <a:gd name="T98" fmla="*/ 2147483647 w 336"/>
              <a:gd name="T99" fmla="*/ 0 h 33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6"/>
              <a:gd name="T151" fmla="*/ 0 h 337"/>
              <a:gd name="T152" fmla="*/ 336 w 336"/>
              <a:gd name="T153" fmla="*/ 337 h 33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6" h="337">
                <a:moveTo>
                  <a:pt x="168" y="112"/>
                </a:moveTo>
                <a:lnTo>
                  <a:pt x="146" y="116"/>
                </a:lnTo>
                <a:lnTo>
                  <a:pt x="128" y="128"/>
                </a:lnTo>
                <a:lnTo>
                  <a:pt x="116" y="146"/>
                </a:lnTo>
                <a:lnTo>
                  <a:pt x="112" y="168"/>
                </a:lnTo>
                <a:lnTo>
                  <a:pt x="116" y="190"/>
                </a:lnTo>
                <a:lnTo>
                  <a:pt x="128" y="208"/>
                </a:lnTo>
                <a:lnTo>
                  <a:pt x="146" y="220"/>
                </a:lnTo>
                <a:lnTo>
                  <a:pt x="168" y="224"/>
                </a:lnTo>
                <a:lnTo>
                  <a:pt x="190" y="220"/>
                </a:lnTo>
                <a:lnTo>
                  <a:pt x="208" y="208"/>
                </a:lnTo>
                <a:lnTo>
                  <a:pt x="220" y="190"/>
                </a:lnTo>
                <a:lnTo>
                  <a:pt x="224" y="168"/>
                </a:lnTo>
                <a:lnTo>
                  <a:pt x="220" y="146"/>
                </a:lnTo>
                <a:lnTo>
                  <a:pt x="208" y="128"/>
                </a:lnTo>
                <a:lnTo>
                  <a:pt x="190" y="116"/>
                </a:lnTo>
                <a:lnTo>
                  <a:pt x="168" y="112"/>
                </a:lnTo>
                <a:close/>
                <a:moveTo>
                  <a:pt x="144" y="0"/>
                </a:moveTo>
                <a:lnTo>
                  <a:pt x="192" y="0"/>
                </a:lnTo>
                <a:lnTo>
                  <a:pt x="208" y="56"/>
                </a:lnTo>
                <a:lnTo>
                  <a:pt x="220" y="60"/>
                </a:lnTo>
                <a:lnTo>
                  <a:pt x="270" y="32"/>
                </a:lnTo>
                <a:lnTo>
                  <a:pt x="304" y="66"/>
                </a:lnTo>
                <a:lnTo>
                  <a:pt x="276" y="116"/>
                </a:lnTo>
                <a:lnTo>
                  <a:pt x="282" y="128"/>
                </a:lnTo>
                <a:lnTo>
                  <a:pt x="336" y="144"/>
                </a:lnTo>
                <a:lnTo>
                  <a:pt x="336" y="192"/>
                </a:lnTo>
                <a:lnTo>
                  <a:pt x="282" y="208"/>
                </a:lnTo>
                <a:lnTo>
                  <a:pt x="276" y="220"/>
                </a:lnTo>
                <a:lnTo>
                  <a:pt x="304" y="270"/>
                </a:lnTo>
                <a:lnTo>
                  <a:pt x="270" y="305"/>
                </a:lnTo>
                <a:lnTo>
                  <a:pt x="220" y="276"/>
                </a:lnTo>
                <a:lnTo>
                  <a:pt x="208" y="282"/>
                </a:lnTo>
                <a:lnTo>
                  <a:pt x="192" y="337"/>
                </a:lnTo>
                <a:lnTo>
                  <a:pt x="144" y="337"/>
                </a:lnTo>
                <a:lnTo>
                  <a:pt x="128" y="282"/>
                </a:lnTo>
                <a:lnTo>
                  <a:pt x="116" y="276"/>
                </a:lnTo>
                <a:lnTo>
                  <a:pt x="66" y="305"/>
                </a:lnTo>
                <a:lnTo>
                  <a:pt x="32" y="270"/>
                </a:lnTo>
                <a:lnTo>
                  <a:pt x="60" y="220"/>
                </a:lnTo>
                <a:lnTo>
                  <a:pt x="54" y="208"/>
                </a:lnTo>
                <a:lnTo>
                  <a:pt x="0" y="192"/>
                </a:lnTo>
                <a:lnTo>
                  <a:pt x="0" y="144"/>
                </a:lnTo>
                <a:lnTo>
                  <a:pt x="54" y="128"/>
                </a:lnTo>
                <a:lnTo>
                  <a:pt x="60" y="116"/>
                </a:lnTo>
                <a:lnTo>
                  <a:pt x="32" y="66"/>
                </a:lnTo>
                <a:lnTo>
                  <a:pt x="66" y="32"/>
                </a:lnTo>
                <a:lnTo>
                  <a:pt x="116" y="60"/>
                </a:lnTo>
                <a:lnTo>
                  <a:pt x="128" y="56"/>
                </a:lnTo>
                <a:lnTo>
                  <a:pt x="144" y="0"/>
                </a:lnTo>
                <a:close/>
              </a:path>
            </a:pathLst>
          </a:custGeom>
          <a:solidFill>
            <a:srgbClr val="E2E6C3"/>
          </a:solidFill>
          <a:ln w="0">
            <a:solidFill>
              <a:srgbClr val="E2E6C3"/>
            </a:solidFill>
            <a:prstDash val="solid"/>
            <a:round/>
            <a:headEnd/>
            <a:tailEnd/>
          </a:ln>
        </p:spPr>
        <p:txBody>
          <a:bodyPr/>
          <a:lstStyle/>
          <a:p>
            <a:endParaRPr lang="zh-CN" altLang="en-US"/>
          </a:p>
        </p:txBody>
      </p:sp>
      <p:sp>
        <p:nvSpPr>
          <p:cNvPr id="25611" name="TextBox 2"/>
          <p:cNvSpPr txBox="1">
            <a:spLocks noChangeArrowheads="1"/>
          </p:cNvSpPr>
          <p:nvPr/>
        </p:nvSpPr>
        <p:spPr bwMode="auto">
          <a:xfrm>
            <a:off x="7897315" y="2736850"/>
            <a:ext cx="3206750" cy="461665"/>
          </a:xfrm>
          <a:prstGeom prst="rect">
            <a:avLst/>
          </a:prstGeom>
          <a:noFill/>
          <a:ln w="9525">
            <a:noFill/>
            <a:miter lim="800000"/>
            <a:headEnd/>
            <a:tailEnd/>
          </a:ln>
        </p:spPr>
        <p:txBody>
          <a:bodyPr>
            <a:spAutoFit/>
          </a:bodyPr>
          <a:lstStyle/>
          <a:p>
            <a:pPr algn="r"/>
            <a:r>
              <a:rPr lang="zh-CN" altLang="en-US" sz="2400" b="1" dirty="0" smtClean="0">
                <a:solidFill>
                  <a:srgbClr val="984C50"/>
                </a:solidFill>
                <a:latin typeface="微软雅黑" pitchFamily="34" charset="-122"/>
                <a:ea typeface="微软雅黑" pitchFamily="34" charset="-122"/>
                <a:cs typeface="Aharoni" pitchFamily="2" charset="-79"/>
              </a:rPr>
              <a:t>过度自我接受的人</a:t>
            </a:r>
          </a:p>
        </p:txBody>
      </p:sp>
      <p:sp>
        <p:nvSpPr>
          <p:cNvPr id="21" name="矩形 20"/>
          <p:cNvSpPr/>
          <p:nvPr/>
        </p:nvSpPr>
        <p:spPr>
          <a:xfrm>
            <a:off x="11232080" y="2819400"/>
            <a:ext cx="101600" cy="1012825"/>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5613" name="TextBox 2"/>
          <p:cNvSpPr txBox="1">
            <a:spLocks noChangeArrowheads="1"/>
          </p:cNvSpPr>
          <p:nvPr/>
        </p:nvSpPr>
        <p:spPr bwMode="auto">
          <a:xfrm>
            <a:off x="1022503" y="3287521"/>
            <a:ext cx="3209925" cy="2022028"/>
          </a:xfrm>
          <a:prstGeom prst="rect">
            <a:avLst/>
          </a:prstGeom>
          <a:noFill/>
          <a:ln w="9525">
            <a:noFill/>
            <a:miter lim="800000"/>
            <a:headEnd/>
            <a:tailEnd/>
          </a:ln>
        </p:spPr>
        <p:txBody>
          <a:bodyPr>
            <a:spAutoFit/>
          </a:bodyPr>
          <a:lstStyle/>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不能容忍自己“不完美”</a:t>
            </a: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对自己十分苛刻</a:t>
            </a:r>
            <a:endParaRPr lang="en-US" altLang="zh-CN" sz="2200" dirty="0" smtClean="0">
              <a:solidFill>
                <a:srgbClr val="953735"/>
              </a:solidFill>
              <a:latin typeface="微软雅黑" pitchFamily="34" charset="-122"/>
              <a:ea typeface="微软雅黑" pitchFamily="34" charset="-122"/>
            </a:endParaRP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只接受理想中完美自我</a:t>
            </a: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不肯接纳现实中平凡的、有缺点的自我</a:t>
            </a:r>
          </a:p>
        </p:txBody>
      </p:sp>
      <p:sp>
        <p:nvSpPr>
          <p:cNvPr id="25614" name="TextBox 2"/>
          <p:cNvSpPr txBox="1">
            <a:spLocks noChangeArrowheads="1"/>
          </p:cNvSpPr>
          <p:nvPr/>
        </p:nvSpPr>
        <p:spPr bwMode="auto">
          <a:xfrm>
            <a:off x="548109" y="2698847"/>
            <a:ext cx="3206750" cy="461665"/>
          </a:xfrm>
          <a:prstGeom prst="rect">
            <a:avLst/>
          </a:prstGeom>
          <a:noFill/>
          <a:ln w="9525">
            <a:noFill/>
            <a:miter lim="800000"/>
            <a:headEnd/>
            <a:tailEnd/>
          </a:ln>
        </p:spPr>
        <p:txBody>
          <a:bodyPr>
            <a:spAutoFit/>
          </a:bodyPr>
          <a:lstStyle/>
          <a:p>
            <a:pPr algn="r"/>
            <a:r>
              <a:rPr lang="zh-CN" altLang="en-US" sz="2400" b="1" dirty="0" smtClean="0">
                <a:solidFill>
                  <a:srgbClr val="984C50"/>
                </a:solidFill>
                <a:latin typeface="微软雅黑" pitchFamily="34" charset="-122"/>
                <a:ea typeface="微软雅黑" pitchFamily="34" charset="-122"/>
                <a:cs typeface="Aharoni" pitchFamily="2" charset="-79"/>
              </a:rPr>
              <a:t>过分追求完美的人</a:t>
            </a:r>
          </a:p>
        </p:txBody>
      </p:sp>
      <p:sp>
        <p:nvSpPr>
          <p:cNvPr id="26" name="矩形 25"/>
          <p:cNvSpPr/>
          <p:nvPr/>
        </p:nvSpPr>
        <p:spPr>
          <a:xfrm>
            <a:off x="810065" y="2803430"/>
            <a:ext cx="101600" cy="1012825"/>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5616" name="TextBox 2"/>
          <p:cNvSpPr txBox="1">
            <a:spLocks noChangeArrowheads="1"/>
          </p:cNvSpPr>
          <p:nvPr/>
        </p:nvSpPr>
        <p:spPr bwMode="auto">
          <a:xfrm>
            <a:off x="3368904" y="1552383"/>
            <a:ext cx="5885264" cy="430887"/>
          </a:xfrm>
          <a:prstGeom prst="rect">
            <a:avLst/>
          </a:prstGeom>
          <a:noFill/>
          <a:ln w="9525">
            <a:noFill/>
            <a:miter lim="800000"/>
            <a:headEnd/>
            <a:tailEnd/>
          </a:ln>
        </p:spPr>
        <p:txBody>
          <a:bodyPr wrap="square">
            <a:spAutoFit/>
          </a:bodyPr>
          <a:lstStyle/>
          <a:p>
            <a:pPr algn="ctr"/>
            <a:r>
              <a:rPr lang="zh-CN" altLang="en-US" sz="2200" dirty="0" smtClean="0">
                <a:solidFill>
                  <a:srgbClr val="953735"/>
                </a:solidFill>
                <a:latin typeface="微软雅黑" pitchFamily="34" charset="-122"/>
                <a:ea typeface="微软雅黑" pitchFamily="34" charset="-122"/>
              </a:rPr>
              <a:t>过分追求完美  过度的自我接受  过度自我中心</a:t>
            </a:r>
          </a:p>
        </p:txBody>
      </p:sp>
      <p:sp>
        <p:nvSpPr>
          <p:cNvPr id="25617" name="TextBox 2"/>
          <p:cNvSpPr txBox="1">
            <a:spLocks noChangeArrowheads="1"/>
          </p:cNvSpPr>
          <p:nvPr/>
        </p:nvSpPr>
        <p:spPr bwMode="auto">
          <a:xfrm>
            <a:off x="4502150" y="944180"/>
            <a:ext cx="3374910" cy="461665"/>
          </a:xfrm>
          <a:prstGeom prst="rect">
            <a:avLst/>
          </a:prstGeom>
          <a:noFill/>
          <a:ln w="9525">
            <a:noFill/>
            <a:miter lim="800000"/>
            <a:headEnd/>
            <a:tailEnd/>
          </a:ln>
        </p:spPr>
        <p:txBody>
          <a:bodyPr wrap="square">
            <a:spAutoFit/>
          </a:bodyPr>
          <a:lstStyle/>
          <a:p>
            <a:pPr algn="ctr"/>
            <a:r>
              <a:rPr lang="zh-CN" altLang="en-US" sz="2400" b="1" dirty="0" smtClean="0">
                <a:solidFill>
                  <a:srgbClr val="E2E6C3"/>
                </a:solidFill>
                <a:latin typeface="微软雅黑" pitchFamily="34" charset="-122"/>
                <a:ea typeface="微软雅黑" pitchFamily="34" charset="-122"/>
                <a:cs typeface="Aharoni" pitchFamily="2" charset="-79"/>
                <a:sym typeface="Nixie One"/>
              </a:rPr>
              <a:t>自我意识过强</a:t>
            </a:r>
            <a:endParaRPr lang="zh-CN" altLang="en-US" sz="2000" b="1" dirty="0">
              <a:solidFill>
                <a:srgbClr val="E2E6C3"/>
              </a:solidFill>
              <a:latin typeface="微软雅黑" pitchFamily="34" charset="-122"/>
              <a:ea typeface="微软雅黑" pitchFamily="34" charset="-122"/>
              <a:cs typeface="Aharoni" pitchFamily="2" charset="-79"/>
            </a:endParaRPr>
          </a:p>
        </p:txBody>
      </p:sp>
      <p:sp>
        <p:nvSpPr>
          <p:cNvPr id="25619" name="TextBox 2"/>
          <p:cNvSpPr txBox="1">
            <a:spLocks noChangeArrowheads="1"/>
          </p:cNvSpPr>
          <p:nvPr/>
        </p:nvSpPr>
        <p:spPr bwMode="auto">
          <a:xfrm>
            <a:off x="4414838" y="5486400"/>
            <a:ext cx="4938482" cy="1636089"/>
          </a:xfrm>
          <a:prstGeom prst="rect">
            <a:avLst/>
          </a:prstGeom>
          <a:noFill/>
          <a:ln w="9525">
            <a:noFill/>
            <a:miter lim="800000"/>
            <a:headEnd/>
            <a:tailEnd/>
          </a:ln>
        </p:spPr>
        <p:txBody>
          <a:bodyPr wrap="square">
            <a:spAutoFit/>
          </a:bodyPr>
          <a:lstStyle/>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 从我出发，不能进行换位思考</a:t>
            </a: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 对的是自己，错的是别人</a:t>
            </a:r>
            <a:endParaRPr lang="en-US" altLang="zh-CN" sz="2200" dirty="0" smtClean="0">
              <a:solidFill>
                <a:srgbClr val="953735"/>
              </a:solidFill>
              <a:latin typeface="微软雅黑" pitchFamily="34" charset="-122"/>
              <a:ea typeface="微软雅黑" pitchFamily="34" charset="-122"/>
            </a:endParaRP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人际关系多不和谐</a:t>
            </a:r>
          </a:p>
          <a:p>
            <a:pPr>
              <a:lnSpc>
                <a:spcPct val="114000"/>
              </a:lnSpc>
              <a:buFont typeface="Arial" pitchFamily="34" charset="0"/>
              <a:buChar char="•"/>
            </a:pPr>
            <a:endParaRPr lang="zh-CN" altLang="en-US" sz="2200" dirty="0" smtClean="0">
              <a:solidFill>
                <a:srgbClr val="953735"/>
              </a:solidFill>
              <a:latin typeface="微软雅黑" pitchFamily="34" charset="-122"/>
              <a:ea typeface="微软雅黑" pitchFamily="34" charset="-122"/>
            </a:endParaRPr>
          </a:p>
        </p:txBody>
      </p:sp>
      <p:sp>
        <p:nvSpPr>
          <p:cNvPr id="16" name="TextBox 15"/>
          <p:cNvSpPr txBox="1">
            <a:spLocks noChangeArrowheads="1"/>
          </p:cNvSpPr>
          <p:nvPr/>
        </p:nvSpPr>
        <p:spPr bwMode="auto">
          <a:xfrm>
            <a:off x="554038" y="1919288"/>
            <a:ext cx="668337" cy="519112"/>
          </a:xfrm>
          <a:prstGeom prst="rect">
            <a:avLst/>
          </a:prstGeom>
          <a:noFill/>
          <a:ln w="9525">
            <a:noFill/>
            <a:miter lim="800000"/>
            <a:headEnd/>
            <a:tailEnd/>
          </a:ln>
        </p:spPr>
        <p:txBody>
          <a:bodyPr wrap="none">
            <a:spAutoFit/>
          </a:bodyPr>
          <a:lstStyle/>
          <a:p>
            <a:r>
              <a:rPr lang="en-US" altLang="zh-CN" sz="2800" b="1">
                <a:solidFill>
                  <a:schemeClr val="bg1"/>
                </a:solidFill>
                <a:latin typeface="微软雅黑" pitchFamily="34" charset="-122"/>
                <a:ea typeface="微软雅黑" pitchFamily="34" charset="-122"/>
                <a:sym typeface="Wingdings" pitchFamily="2" charset="2"/>
              </a:rPr>
              <a:t>)?</a:t>
            </a:r>
            <a:r>
              <a:rPr lang="en-US" altLang="zh-CN" sz="2800">
                <a:latin typeface="等线"/>
              </a:rPr>
              <a:t> </a:t>
            </a:r>
            <a:endParaRPr lang="zh-CN" altLang="en-US" sz="2800" b="1">
              <a:solidFill>
                <a:srgbClr val="994C52"/>
              </a:solidFill>
              <a:latin typeface="微软雅黑" pitchFamily="34" charset="-122"/>
              <a:ea typeface="微软雅黑" pitchFamily="34" charset="-122"/>
            </a:endParaRPr>
          </a:p>
        </p:txBody>
      </p:sp>
      <p:sp>
        <p:nvSpPr>
          <p:cNvPr id="2" name="矩形 4"/>
          <p:cNvSpPr/>
          <p:nvPr/>
        </p:nvSpPr>
        <p:spPr>
          <a:xfrm>
            <a:off x="0" y="0"/>
            <a:ext cx="12192000" cy="715963"/>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400" b="1" dirty="0" smtClean="0">
                <a:solidFill>
                  <a:schemeClr val="bg1"/>
                </a:solidFill>
                <a:latin typeface="Arial" charset="0"/>
                <a:cs typeface="等线"/>
              </a:rPr>
              <a:t>     大学生自我意识的偏差</a:t>
            </a:r>
            <a:endParaRPr lang="zh-CN" altLang="en-US" sz="2400" b="1" dirty="0">
              <a:solidFill>
                <a:schemeClr val="bg1"/>
              </a:solidFill>
              <a:latin typeface="微软雅黑" pitchFamily="34" charset="-122"/>
              <a:cs typeface="等线"/>
              <a:sym typeface="Wingdings" pitchFamily="2" charset="2"/>
            </a:endParaRPr>
          </a:p>
        </p:txBody>
      </p:sp>
      <p:sp>
        <p:nvSpPr>
          <p:cNvPr id="24" name="Text Box 5"/>
          <p:cNvSpPr txBox="1">
            <a:spLocks noChangeArrowheads="1"/>
          </p:cNvSpPr>
          <p:nvPr/>
        </p:nvSpPr>
        <p:spPr bwMode="auto">
          <a:xfrm>
            <a:off x="8426985" y="3299552"/>
            <a:ext cx="3352800" cy="2360583"/>
          </a:xfrm>
          <a:prstGeom prst="rect">
            <a:avLst/>
          </a:prstGeom>
          <a:noFill/>
          <a:ln w="9525">
            <a:noFill/>
            <a:miter lim="800000"/>
            <a:headEnd/>
            <a:tailEnd/>
          </a:ln>
          <a:effectLst/>
        </p:spPr>
        <p:txBody>
          <a:bodyPr>
            <a:spAutoFit/>
          </a:bodyPr>
          <a:lstStyle/>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我好，你不好</a:t>
            </a: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我行，你不行</a:t>
            </a:r>
            <a:endParaRPr lang="en-US" altLang="zh-CN" sz="2200" dirty="0" smtClean="0">
              <a:solidFill>
                <a:srgbClr val="953735"/>
              </a:solidFill>
              <a:latin typeface="微软雅黑" pitchFamily="34" charset="-122"/>
              <a:ea typeface="微软雅黑" pitchFamily="34" charset="-122"/>
            </a:endParaRP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盲目乐观</a:t>
            </a: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自以为是</a:t>
            </a:r>
          </a:p>
          <a:p>
            <a:pPr>
              <a:lnSpc>
                <a:spcPct val="114000"/>
              </a:lnSpc>
              <a:buFont typeface="Arial" pitchFamily="34" charset="0"/>
              <a:buChar char="•"/>
            </a:pPr>
            <a:r>
              <a:rPr lang="zh-CN" altLang="en-US" sz="2200" dirty="0" smtClean="0">
                <a:solidFill>
                  <a:srgbClr val="953735"/>
                </a:solidFill>
                <a:latin typeface="微软雅黑" pitchFamily="34" charset="-122"/>
                <a:ea typeface="微软雅黑" pitchFamily="34" charset="-122"/>
              </a:rPr>
              <a:t>处理不好人际关系</a:t>
            </a:r>
          </a:p>
          <a:p>
            <a:pPr>
              <a:buFont typeface="Arial" pitchFamily="34" charset="0"/>
              <a:buChar char="•"/>
            </a:pPr>
            <a:endParaRPr lang="zh-CN" altLang="en-US" sz="2200" dirty="0" smtClean="0">
              <a:solidFill>
                <a:srgbClr val="953735"/>
              </a:solidFill>
              <a:latin typeface="微软雅黑" pitchFamily="34" charset="-122"/>
              <a:ea typeface="微软雅黑" pitchFamily="34" charset="-122"/>
            </a:endParaRPr>
          </a:p>
        </p:txBody>
      </p:sp>
      <p:sp>
        <p:nvSpPr>
          <p:cNvPr id="25" name="TextBox 2"/>
          <p:cNvSpPr txBox="1">
            <a:spLocks noChangeArrowheads="1"/>
          </p:cNvSpPr>
          <p:nvPr/>
        </p:nvSpPr>
        <p:spPr bwMode="auto">
          <a:xfrm>
            <a:off x="4008361" y="4940224"/>
            <a:ext cx="3206750" cy="461665"/>
          </a:xfrm>
          <a:prstGeom prst="rect">
            <a:avLst/>
          </a:prstGeom>
          <a:noFill/>
          <a:ln w="9525">
            <a:noFill/>
            <a:miter lim="800000"/>
            <a:headEnd/>
            <a:tailEnd/>
          </a:ln>
        </p:spPr>
        <p:txBody>
          <a:bodyPr>
            <a:spAutoFit/>
          </a:bodyPr>
          <a:lstStyle/>
          <a:p>
            <a:pPr algn="r"/>
            <a:r>
              <a:rPr lang="zh-CN" altLang="en-US" sz="2400" b="1" dirty="0" smtClean="0">
                <a:solidFill>
                  <a:srgbClr val="984C50"/>
                </a:solidFill>
                <a:latin typeface="微软雅黑" pitchFamily="34" charset="-122"/>
                <a:ea typeface="微软雅黑" pitchFamily="34" charset="-122"/>
                <a:cs typeface="Aharoni" pitchFamily="2" charset="-79"/>
              </a:rPr>
              <a:t>过度自我中心</a:t>
            </a:r>
          </a:p>
        </p:txBody>
      </p:sp>
      <p:sp>
        <p:nvSpPr>
          <p:cNvPr id="27" name="矩形 26"/>
          <p:cNvSpPr/>
          <p:nvPr/>
        </p:nvSpPr>
        <p:spPr>
          <a:xfrm>
            <a:off x="4280436" y="5529549"/>
            <a:ext cx="101600" cy="1012825"/>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pic>
        <p:nvPicPr>
          <p:cNvPr id="28"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20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4" name="矩形 3"/>
          <p:cNvSpPr/>
          <p:nvPr/>
        </p:nvSpPr>
        <p:spPr>
          <a:xfrm>
            <a:off x="741363" y="2001838"/>
            <a:ext cx="1041400" cy="1042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6630" name="文本框 8"/>
          <p:cNvSpPr txBox="1">
            <a:spLocks noChangeArrowheads="1"/>
          </p:cNvSpPr>
          <p:nvPr/>
        </p:nvSpPr>
        <p:spPr bwMode="auto">
          <a:xfrm>
            <a:off x="1815813" y="2169501"/>
            <a:ext cx="8209535" cy="584775"/>
          </a:xfrm>
          <a:prstGeom prst="rect">
            <a:avLst/>
          </a:prstGeom>
          <a:noFill/>
          <a:ln w="9525">
            <a:noFill/>
            <a:miter lim="800000"/>
            <a:headEnd/>
            <a:tailEnd/>
          </a:ln>
        </p:spPr>
        <p:txBody>
          <a:bodyPr wrap="square">
            <a:spAutoFit/>
          </a:bodyPr>
          <a:lstStyle/>
          <a:p>
            <a:r>
              <a:rPr lang="zh-CN" altLang="en-US" sz="3200" b="1" dirty="0" smtClean="0">
                <a:solidFill>
                  <a:srgbClr val="17324D"/>
                </a:solidFill>
                <a:latin typeface="微软雅黑" pitchFamily="34" charset="-122"/>
                <a:ea typeface="等线"/>
                <a:cs typeface="等线"/>
              </a:rPr>
              <a:t>策略一：比较法</a:t>
            </a:r>
            <a:r>
              <a:rPr lang="en-US" altLang="zh-CN" sz="3200" dirty="0" smtClean="0">
                <a:solidFill>
                  <a:srgbClr val="17324D"/>
                </a:solidFill>
                <a:latin typeface="微软雅黑" pitchFamily="34" charset="-122"/>
                <a:ea typeface="等线"/>
                <a:cs typeface="等线"/>
              </a:rPr>
              <a:t>—</a:t>
            </a:r>
            <a:r>
              <a:rPr lang="zh-CN" altLang="en-US" sz="3200" dirty="0" smtClean="0">
                <a:solidFill>
                  <a:srgbClr val="17324D"/>
                </a:solidFill>
                <a:latin typeface="微软雅黑" pitchFamily="34" charset="-122"/>
                <a:ea typeface="等线"/>
                <a:cs typeface="等线"/>
              </a:rPr>
              <a:t>从我与人的关系</a:t>
            </a:r>
            <a:endParaRPr lang="zh-CN" altLang="en-US" sz="3200" dirty="0">
              <a:solidFill>
                <a:srgbClr val="17324D"/>
              </a:solidFill>
              <a:latin typeface="微软雅黑" pitchFamily="34" charset="-122"/>
              <a:ea typeface="等线"/>
              <a:cs typeface="等线"/>
            </a:endParaRPr>
          </a:p>
        </p:txBody>
      </p:sp>
      <p:sp>
        <p:nvSpPr>
          <p:cNvPr id="26634" name="Freeform 29"/>
          <p:cNvSpPr>
            <a:spLocks noChangeAspect="1" noEditPoints="1"/>
          </p:cNvSpPr>
          <p:nvPr/>
        </p:nvSpPr>
        <p:spPr bwMode="auto">
          <a:xfrm>
            <a:off x="955675" y="2217738"/>
            <a:ext cx="677863" cy="611187"/>
          </a:xfrm>
          <a:custGeom>
            <a:avLst/>
            <a:gdLst>
              <a:gd name="T0" fmla="*/ 2147483647 w 274"/>
              <a:gd name="T1" fmla="*/ 2147483647 h 247"/>
              <a:gd name="T2" fmla="*/ 2147483647 w 274"/>
              <a:gd name="T3" fmla="*/ 2147483647 h 247"/>
              <a:gd name="T4" fmla="*/ 2147483647 w 274"/>
              <a:gd name="T5" fmla="*/ 2147483647 h 247"/>
              <a:gd name="T6" fmla="*/ 2147483647 w 274"/>
              <a:gd name="T7" fmla="*/ 2147483647 h 247"/>
              <a:gd name="T8" fmla="*/ 2147483647 w 274"/>
              <a:gd name="T9" fmla="*/ 2147483647 h 247"/>
              <a:gd name="T10" fmla="*/ 2147483647 w 274"/>
              <a:gd name="T11" fmla="*/ 2147483647 h 247"/>
              <a:gd name="T12" fmla="*/ 2147483647 w 274"/>
              <a:gd name="T13" fmla="*/ 2147483647 h 247"/>
              <a:gd name="T14" fmla="*/ 2147483647 w 274"/>
              <a:gd name="T15" fmla="*/ 2147483647 h 247"/>
              <a:gd name="T16" fmla="*/ 2147483647 w 274"/>
              <a:gd name="T17" fmla="*/ 2147483647 h 247"/>
              <a:gd name="T18" fmla="*/ 2147483647 w 274"/>
              <a:gd name="T19" fmla="*/ 2147483647 h 247"/>
              <a:gd name="T20" fmla="*/ 2147483647 w 274"/>
              <a:gd name="T21" fmla="*/ 2147483647 h 247"/>
              <a:gd name="T22" fmla="*/ 2147483647 w 274"/>
              <a:gd name="T23" fmla="*/ 2147483647 h 247"/>
              <a:gd name="T24" fmla="*/ 2147483647 w 274"/>
              <a:gd name="T25" fmla="*/ 2147483647 h 247"/>
              <a:gd name="T26" fmla="*/ 2147483647 w 274"/>
              <a:gd name="T27" fmla="*/ 2147483647 h 247"/>
              <a:gd name="T28" fmla="*/ 2147483647 w 274"/>
              <a:gd name="T29" fmla="*/ 2147483647 h 247"/>
              <a:gd name="T30" fmla="*/ 2147483647 w 274"/>
              <a:gd name="T31" fmla="*/ 2147483647 h 247"/>
              <a:gd name="T32" fmla="*/ 2147483647 w 274"/>
              <a:gd name="T33" fmla="*/ 2147483647 h 247"/>
              <a:gd name="T34" fmla="*/ 2147483647 w 274"/>
              <a:gd name="T35" fmla="*/ 2147483647 h 247"/>
              <a:gd name="T36" fmla="*/ 2147483647 w 274"/>
              <a:gd name="T37" fmla="*/ 0 h 247"/>
              <a:gd name="T38" fmla="*/ 2147483647 w 274"/>
              <a:gd name="T39" fmla="*/ 0 h 247"/>
              <a:gd name="T40" fmla="*/ 2147483647 w 274"/>
              <a:gd name="T41" fmla="*/ 0 h 247"/>
              <a:gd name="T42" fmla="*/ 2147483647 w 274"/>
              <a:gd name="T43" fmla="*/ 2147483647 h 247"/>
              <a:gd name="T44" fmla="*/ 2147483647 w 274"/>
              <a:gd name="T45" fmla="*/ 2147483647 h 247"/>
              <a:gd name="T46" fmla="*/ 2147483647 w 274"/>
              <a:gd name="T47" fmla="*/ 2147483647 h 247"/>
              <a:gd name="T48" fmla="*/ 2147483647 w 274"/>
              <a:gd name="T49" fmla="*/ 2147483647 h 247"/>
              <a:gd name="T50" fmla="*/ 2147483647 w 274"/>
              <a:gd name="T51" fmla="*/ 2147483647 h 247"/>
              <a:gd name="T52" fmla="*/ 2147483647 w 274"/>
              <a:gd name="T53" fmla="*/ 2147483647 h 247"/>
              <a:gd name="T54" fmla="*/ 2147483647 w 274"/>
              <a:gd name="T55" fmla="*/ 2147483647 h 247"/>
              <a:gd name="T56" fmla="*/ 2147483647 w 274"/>
              <a:gd name="T57" fmla="*/ 2147483647 h 247"/>
              <a:gd name="T58" fmla="*/ 2147483647 w 274"/>
              <a:gd name="T59" fmla="*/ 2147483647 h 247"/>
              <a:gd name="T60" fmla="*/ 2147483647 w 274"/>
              <a:gd name="T61" fmla="*/ 2147483647 h 247"/>
              <a:gd name="T62" fmla="*/ 2147483647 w 274"/>
              <a:gd name="T63" fmla="*/ 2147483647 h 247"/>
              <a:gd name="T64" fmla="*/ 2147483647 w 274"/>
              <a:gd name="T65" fmla="*/ 2147483647 h 247"/>
              <a:gd name="T66" fmla="*/ 2147483647 w 274"/>
              <a:gd name="T67" fmla="*/ 2147483647 h 247"/>
              <a:gd name="T68" fmla="*/ 2147483647 w 274"/>
              <a:gd name="T69" fmla="*/ 2147483647 h 247"/>
              <a:gd name="T70" fmla="*/ 2147483647 w 274"/>
              <a:gd name="T71" fmla="*/ 2147483647 h 247"/>
              <a:gd name="T72" fmla="*/ 2147483647 w 274"/>
              <a:gd name="T73" fmla="*/ 2147483647 h 247"/>
              <a:gd name="T74" fmla="*/ 2147483647 w 274"/>
              <a:gd name="T75" fmla="*/ 2147483647 h 247"/>
              <a:gd name="T76" fmla="*/ 0 w 274"/>
              <a:gd name="T77" fmla="*/ 2147483647 h 247"/>
              <a:gd name="T78" fmla="*/ 0 w 274"/>
              <a:gd name="T79" fmla="*/ 2147483647 h 247"/>
              <a:gd name="T80" fmla="*/ 0 w 274"/>
              <a:gd name="T81" fmla="*/ 2147483647 h 247"/>
              <a:gd name="T82" fmla="*/ 2147483647 w 274"/>
              <a:gd name="T83" fmla="*/ 2147483647 h 247"/>
              <a:gd name="T84" fmla="*/ 2147483647 w 274"/>
              <a:gd name="T85" fmla="*/ 2147483647 h 247"/>
              <a:gd name="T86" fmla="*/ 2147483647 w 274"/>
              <a:gd name="T87" fmla="*/ 2147483647 h 247"/>
              <a:gd name="T88" fmla="*/ 2147483647 w 274"/>
              <a:gd name="T89" fmla="*/ 2147483647 h 247"/>
              <a:gd name="T90" fmla="*/ 2147483647 w 274"/>
              <a:gd name="T91" fmla="*/ 2147483647 h 247"/>
              <a:gd name="T92" fmla="*/ 2147483647 w 274"/>
              <a:gd name="T93" fmla="*/ 2147483647 h 247"/>
              <a:gd name="T94" fmla="*/ 2147483647 w 274"/>
              <a:gd name="T95" fmla="*/ 2147483647 h 247"/>
              <a:gd name="T96" fmla="*/ 2147483647 w 274"/>
              <a:gd name="T97" fmla="*/ 2147483647 h 247"/>
              <a:gd name="T98" fmla="*/ 2147483647 w 274"/>
              <a:gd name="T99" fmla="*/ 2147483647 h 247"/>
              <a:gd name="T100" fmla="*/ 2147483647 w 274"/>
              <a:gd name="T101" fmla="*/ 0 h 247"/>
              <a:gd name="T102" fmla="*/ 2147483647 w 274"/>
              <a:gd name="T103" fmla="*/ 0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74"/>
              <a:gd name="T157" fmla="*/ 0 h 247"/>
              <a:gd name="T158" fmla="*/ 274 w 274"/>
              <a:gd name="T159" fmla="*/ 247 h 2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74" h="247">
                <a:moveTo>
                  <a:pt x="130" y="30"/>
                </a:moveTo>
                <a:lnTo>
                  <a:pt x="225" y="30"/>
                </a:lnTo>
                <a:lnTo>
                  <a:pt x="228" y="30"/>
                </a:lnTo>
                <a:lnTo>
                  <a:pt x="232" y="31"/>
                </a:lnTo>
                <a:lnTo>
                  <a:pt x="236" y="33"/>
                </a:lnTo>
                <a:lnTo>
                  <a:pt x="240" y="34"/>
                </a:lnTo>
                <a:lnTo>
                  <a:pt x="272" y="57"/>
                </a:lnTo>
                <a:lnTo>
                  <a:pt x="274" y="58"/>
                </a:lnTo>
                <a:lnTo>
                  <a:pt x="274" y="61"/>
                </a:lnTo>
                <a:lnTo>
                  <a:pt x="274" y="63"/>
                </a:lnTo>
                <a:lnTo>
                  <a:pt x="272" y="66"/>
                </a:lnTo>
                <a:lnTo>
                  <a:pt x="240" y="89"/>
                </a:lnTo>
                <a:lnTo>
                  <a:pt x="236" y="90"/>
                </a:lnTo>
                <a:lnTo>
                  <a:pt x="232" y="91"/>
                </a:lnTo>
                <a:lnTo>
                  <a:pt x="228" y="93"/>
                </a:lnTo>
                <a:lnTo>
                  <a:pt x="225" y="93"/>
                </a:lnTo>
                <a:lnTo>
                  <a:pt x="142" y="93"/>
                </a:lnTo>
                <a:lnTo>
                  <a:pt x="130" y="30"/>
                </a:lnTo>
                <a:close/>
                <a:moveTo>
                  <a:pt x="105" y="0"/>
                </a:moveTo>
                <a:lnTo>
                  <a:pt x="116" y="0"/>
                </a:lnTo>
                <a:lnTo>
                  <a:pt x="120" y="0"/>
                </a:lnTo>
                <a:lnTo>
                  <a:pt x="121" y="2"/>
                </a:lnTo>
                <a:lnTo>
                  <a:pt x="123" y="5"/>
                </a:lnTo>
                <a:lnTo>
                  <a:pt x="123" y="242"/>
                </a:lnTo>
                <a:lnTo>
                  <a:pt x="121" y="244"/>
                </a:lnTo>
                <a:lnTo>
                  <a:pt x="120" y="246"/>
                </a:lnTo>
                <a:lnTo>
                  <a:pt x="116" y="247"/>
                </a:lnTo>
                <a:lnTo>
                  <a:pt x="105" y="247"/>
                </a:lnTo>
                <a:lnTo>
                  <a:pt x="101" y="246"/>
                </a:lnTo>
                <a:lnTo>
                  <a:pt x="100" y="244"/>
                </a:lnTo>
                <a:lnTo>
                  <a:pt x="98" y="242"/>
                </a:lnTo>
                <a:lnTo>
                  <a:pt x="98" y="121"/>
                </a:lnTo>
                <a:lnTo>
                  <a:pt x="50" y="121"/>
                </a:lnTo>
                <a:lnTo>
                  <a:pt x="46" y="119"/>
                </a:lnTo>
                <a:lnTo>
                  <a:pt x="42" y="119"/>
                </a:lnTo>
                <a:lnTo>
                  <a:pt x="38" y="117"/>
                </a:lnTo>
                <a:lnTo>
                  <a:pt x="35" y="116"/>
                </a:lnTo>
                <a:lnTo>
                  <a:pt x="3" y="94"/>
                </a:lnTo>
                <a:lnTo>
                  <a:pt x="0" y="91"/>
                </a:lnTo>
                <a:lnTo>
                  <a:pt x="0" y="89"/>
                </a:lnTo>
                <a:lnTo>
                  <a:pt x="0" y="86"/>
                </a:lnTo>
                <a:lnTo>
                  <a:pt x="3" y="84"/>
                </a:lnTo>
                <a:lnTo>
                  <a:pt x="35" y="62"/>
                </a:lnTo>
                <a:lnTo>
                  <a:pt x="38" y="59"/>
                </a:lnTo>
                <a:lnTo>
                  <a:pt x="42" y="58"/>
                </a:lnTo>
                <a:lnTo>
                  <a:pt x="46" y="57"/>
                </a:lnTo>
                <a:lnTo>
                  <a:pt x="50" y="57"/>
                </a:lnTo>
                <a:lnTo>
                  <a:pt x="98" y="57"/>
                </a:lnTo>
                <a:lnTo>
                  <a:pt x="98" y="5"/>
                </a:lnTo>
                <a:lnTo>
                  <a:pt x="100" y="2"/>
                </a:lnTo>
                <a:lnTo>
                  <a:pt x="101" y="0"/>
                </a:lnTo>
                <a:lnTo>
                  <a:pt x="105" y="0"/>
                </a:lnTo>
                <a:close/>
              </a:path>
            </a:pathLst>
          </a:custGeom>
          <a:solidFill>
            <a:srgbClr val="E7B552"/>
          </a:solidFill>
          <a:ln w="0">
            <a:noFill/>
            <a:prstDash val="solid"/>
            <a:round/>
            <a:headEnd/>
            <a:tailEnd/>
          </a:ln>
        </p:spPr>
        <p:txBody>
          <a:bodyPr/>
          <a:lstStyle/>
          <a:p>
            <a:endParaRPr lang="zh-CN" altLang="en-US"/>
          </a:p>
        </p:txBody>
      </p:sp>
      <p:cxnSp>
        <p:nvCxnSpPr>
          <p:cNvPr id="24" name="直接连接符 23"/>
          <p:cNvCxnSpPr/>
          <p:nvPr/>
        </p:nvCxnSpPr>
        <p:spPr>
          <a:xfrm>
            <a:off x="0" y="814388"/>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782763" y="25146"/>
            <a:ext cx="3463925" cy="523220"/>
          </a:xfrm>
          <a:prstGeom prst="rect">
            <a:avLst/>
          </a:prstGeom>
          <a:noFill/>
        </p:spPr>
        <p:txBody>
          <a:bodyPr>
            <a:spAutoFit/>
          </a:bodyPr>
          <a:lstStyle/>
          <a:p>
            <a:pPr fontAlgn="auto">
              <a:spcBef>
                <a:spcPts val="0"/>
              </a:spcBef>
              <a:spcAft>
                <a:spcPts val="0"/>
              </a:spcAft>
              <a:defRPr/>
            </a:pPr>
            <a:r>
              <a:rPr lang="zh-CN" altLang="en-US" sz="2800" b="1" dirty="0" smtClean="0">
                <a:solidFill>
                  <a:schemeClr val="tx2">
                    <a:lumMod val="50000"/>
                  </a:schemeClr>
                </a:solidFill>
                <a:latin typeface="微软雅黑" pitchFamily="34" charset="-122"/>
                <a:ea typeface="微软雅黑" pitchFamily="34" charset="-122"/>
              </a:rPr>
              <a:t>正确自我意识的策略</a:t>
            </a:r>
            <a:endParaRPr lang="zh-CN" altLang="en-US" sz="2800" b="1" dirty="0">
              <a:solidFill>
                <a:schemeClr val="tx2">
                  <a:lumMod val="50000"/>
                </a:schemeClr>
              </a:solidFill>
              <a:latin typeface="微软雅黑" pitchFamily="34" charset="-122"/>
              <a:ea typeface="微软雅黑" pitchFamily="34" charset="-122"/>
            </a:endParaRPr>
          </a:p>
        </p:txBody>
      </p:sp>
      <p:sp>
        <p:nvSpPr>
          <p:cNvPr id="26640" name="TextBox 25"/>
          <p:cNvSpPr txBox="1">
            <a:spLocks noChangeArrowheads="1"/>
          </p:cNvSpPr>
          <p:nvPr/>
        </p:nvSpPr>
        <p:spPr bwMode="auto">
          <a:xfrm>
            <a:off x="1479550" y="861759"/>
            <a:ext cx="1890713" cy="369887"/>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29" name="矩形 28"/>
          <p:cNvSpPr/>
          <p:nvPr/>
        </p:nvSpPr>
        <p:spPr>
          <a:xfrm flipH="1">
            <a:off x="1204913" y="531559"/>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0" name="椭圆 29"/>
          <p:cNvSpPr/>
          <p:nvPr/>
        </p:nvSpPr>
        <p:spPr>
          <a:xfrm>
            <a:off x="39688" y="495046"/>
            <a:ext cx="114300" cy="112713"/>
          </a:xfrm>
          <a:prstGeom prst="ellipse">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1" name="矩形 30"/>
          <p:cNvSpPr/>
          <p:nvPr/>
        </p:nvSpPr>
        <p:spPr>
          <a:xfrm>
            <a:off x="1132840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2" name="矩形 31"/>
          <p:cNvSpPr/>
          <p:nvPr/>
        </p:nvSpPr>
        <p:spPr>
          <a:xfrm>
            <a:off x="11445875"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3" name="矩形 32"/>
          <p:cNvSpPr/>
          <p:nvPr/>
        </p:nvSpPr>
        <p:spPr>
          <a:xfrm>
            <a:off x="1156335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4" name="矩形 33"/>
          <p:cNvSpPr/>
          <p:nvPr/>
        </p:nvSpPr>
        <p:spPr>
          <a:xfrm>
            <a:off x="1132840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5" name="矩形 34"/>
          <p:cNvSpPr/>
          <p:nvPr/>
        </p:nvSpPr>
        <p:spPr>
          <a:xfrm>
            <a:off x="11445875"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6" name="矩形 35"/>
          <p:cNvSpPr/>
          <p:nvPr/>
        </p:nvSpPr>
        <p:spPr>
          <a:xfrm>
            <a:off x="1156335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7" name="矩形 36"/>
          <p:cNvSpPr/>
          <p:nvPr/>
        </p:nvSpPr>
        <p:spPr>
          <a:xfrm>
            <a:off x="1132840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8" name="矩形 37"/>
          <p:cNvSpPr/>
          <p:nvPr/>
        </p:nvSpPr>
        <p:spPr>
          <a:xfrm>
            <a:off x="11445875"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矩形 38"/>
          <p:cNvSpPr/>
          <p:nvPr/>
        </p:nvSpPr>
        <p:spPr>
          <a:xfrm>
            <a:off x="1156335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0" name="矩形 39"/>
          <p:cNvSpPr/>
          <p:nvPr/>
        </p:nvSpPr>
        <p:spPr>
          <a:xfrm rot="20400000">
            <a:off x="1077913" y="431546"/>
            <a:ext cx="300037" cy="3016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1" name="矩形 40"/>
          <p:cNvSpPr/>
          <p:nvPr/>
        </p:nvSpPr>
        <p:spPr>
          <a:xfrm rot="7200000">
            <a:off x="760412" y="310897"/>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2" name="矩形 41"/>
          <p:cNvSpPr/>
          <p:nvPr/>
        </p:nvSpPr>
        <p:spPr>
          <a:xfrm rot="3480000">
            <a:off x="861220" y="738727"/>
            <a:ext cx="11112"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3" name="矩形 42"/>
          <p:cNvSpPr/>
          <p:nvPr/>
        </p:nvSpPr>
        <p:spPr>
          <a:xfrm rot="19920000">
            <a:off x="1476375" y="882396"/>
            <a:ext cx="11113" cy="179388"/>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4" name="矩形 43"/>
          <p:cNvSpPr/>
          <p:nvPr/>
        </p:nvSpPr>
        <p:spPr>
          <a:xfrm rot="7200000">
            <a:off x="1702594" y="768890"/>
            <a:ext cx="11113"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676275" y="1169988"/>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6" name="矩形 45"/>
          <p:cNvSpPr/>
          <p:nvPr/>
        </p:nvSpPr>
        <p:spPr>
          <a:xfrm rot="5400000">
            <a:off x="722313" y="544259"/>
            <a:ext cx="11112"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nvGrpSpPr>
          <p:cNvPr id="9" name="组合 64"/>
          <p:cNvGrpSpPr>
            <a:grpSpLocks/>
          </p:cNvGrpSpPr>
          <p:nvPr/>
        </p:nvGrpSpPr>
        <p:grpSpPr bwMode="auto">
          <a:xfrm>
            <a:off x="831850" y="185484"/>
            <a:ext cx="793750" cy="793750"/>
            <a:chOff x="4111924" y="2369389"/>
            <a:chExt cx="793630" cy="793630"/>
          </a:xfrm>
        </p:grpSpPr>
        <p:sp>
          <p:nvSpPr>
            <p:cNvPr id="48" name="弧形 47"/>
            <p:cNvSpPr/>
            <p:nvPr/>
          </p:nvSpPr>
          <p:spPr>
            <a:xfrm rot="11270924">
              <a:off x="4194462" y="2423356"/>
              <a:ext cx="628555" cy="628555"/>
            </a:xfrm>
            <a:prstGeom prst="arc">
              <a:avLst>
                <a:gd name="adj1" fmla="val 87202"/>
                <a:gd name="adj2" fmla="val 10487054"/>
              </a:avLst>
            </a:prstGeom>
            <a:noFill/>
            <a:ln w="6350" cap="flat" cmpd="sng" algn="ctr">
              <a:solidFill>
                <a:sysClr val="windowText" lastClr="000000"/>
              </a:solidFill>
              <a:prstDash val="sysDot"/>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49" name="椭圆 48"/>
            <p:cNvSpPr/>
            <p:nvPr/>
          </p:nvSpPr>
          <p:spPr>
            <a:xfrm>
              <a:off x="4111924" y="2369389"/>
              <a:ext cx="793630" cy="793630"/>
            </a:xfrm>
            <a:prstGeom prst="ellipse">
              <a:avLst/>
            </a:prstGeom>
            <a:no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sp>
        <p:nvSpPr>
          <p:cNvPr id="47" name="Rectangle 2"/>
          <p:cNvSpPr txBox="1">
            <a:spLocks noChangeArrowheads="1"/>
          </p:cNvSpPr>
          <p:nvPr/>
        </p:nvSpPr>
        <p:spPr bwMode="auto">
          <a:xfrm>
            <a:off x="2382397" y="3314241"/>
            <a:ext cx="7848600" cy="2514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1" indent="0" defTabSz="914400" rtl="0" eaLnBrk="0" fontAlgn="base" latinLnBrk="0" hangingPunct="0">
              <a:lnSpc>
                <a:spcPct val="150000"/>
              </a:lnSpc>
              <a:spcBef>
                <a:spcPct val="0"/>
              </a:spcBef>
              <a:spcAft>
                <a:spcPct val="0"/>
              </a:spcAft>
              <a:buClrTx/>
              <a:buSzTx/>
              <a:buFont typeface="Arial" charset="0"/>
              <a:buChar char="•"/>
              <a:tabLst/>
              <a:defRPr/>
            </a:pPr>
            <a:r>
              <a:rPr kumimoji="0" lang="zh-CN" altLang="en-US" sz="24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等线"/>
              </a:rPr>
              <a:t>行为前的条件还是行为后的结果？</a:t>
            </a:r>
          </a:p>
          <a:p>
            <a:pPr marL="457200" marR="0" lvl="1" indent="0" defTabSz="914400" rtl="0" eaLnBrk="0" fontAlgn="base" latinLnBrk="0" hangingPunct="0">
              <a:lnSpc>
                <a:spcPct val="150000"/>
              </a:lnSpc>
              <a:spcBef>
                <a:spcPct val="0"/>
              </a:spcBef>
              <a:spcAft>
                <a:spcPct val="0"/>
              </a:spcAft>
              <a:buClrTx/>
              <a:buSzTx/>
              <a:buFont typeface="Arial" charset="0"/>
              <a:buChar char="•"/>
              <a:tabLst/>
              <a:defRPr/>
            </a:pPr>
            <a:r>
              <a:rPr kumimoji="0" lang="zh-CN" altLang="en-US" sz="24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等线"/>
              </a:rPr>
              <a:t>与人相比，是相对标准还是绝对标准？</a:t>
            </a:r>
          </a:p>
          <a:p>
            <a:pPr marL="457200" marR="0" lvl="1" indent="0" defTabSz="914400" rtl="0" eaLnBrk="0" fontAlgn="base" latinLnBrk="0" hangingPunct="0">
              <a:lnSpc>
                <a:spcPct val="150000"/>
              </a:lnSpc>
              <a:spcBef>
                <a:spcPct val="0"/>
              </a:spcBef>
              <a:spcAft>
                <a:spcPct val="0"/>
              </a:spcAft>
              <a:buClrTx/>
              <a:buSzTx/>
              <a:buFont typeface="Arial" charset="0"/>
              <a:buChar char="•"/>
              <a:tabLst/>
              <a:defRPr/>
            </a:pPr>
            <a:r>
              <a:rPr kumimoji="0" lang="zh-CN" altLang="en-US" sz="24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等线"/>
              </a:rPr>
              <a:t>比较的对象是什么人？合理的参照体系</a:t>
            </a:r>
            <a:endParaRPr kumimoji="0" lang="zh-CN" altLang="en-US" sz="24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等线"/>
            </a:endParaRPr>
          </a:p>
        </p:txBody>
      </p:sp>
      <p:pic>
        <p:nvPicPr>
          <p:cNvPr id="50"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8" presetClass="emph" presetSubtype="0" fill="hold" grpId="1" nodeType="withEffect">
                                  <p:stCondLst>
                                    <p:cond delay="0"/>
                                  </p:stCondLst>
                                  <p:childTnLst>
                                    <p:animRot by="12000000">
                                      <p:cBhvr>
                                        <p:cTn id="16" dur="1000" fill="hold"/>
                                        <p:tgtEl>
                                          <p:spTgt spid="40"/>
                                        </p:tgtEl>
                                        <p:attrNameLst>
                                          <p:attrName>r</p:attrName>
                                        </p:attrNameLst>
                                      </p:cBhvr>
                                    </p:animRot>
                                  </p:childTnLst>
                                </p:cTn>
                              </p:par>
                              <p:par>
                                <p:cTn id="17" presetID="22" presetClass="entr" presetSubtype="1" fill="hold" grpId="0" nodeType="withEffect">
                                  <p:stCondLst>
                                    <p:cond delay="15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250"/>
                                        <p:tgtEl>
                                          <p:spTgt spid="41"/>
                                        </p:tgtEl>
                                      </p:cBhvr>
                                    </p:animEffect>
                                  </p:childTnLst>
                                </p:cTn>
                              </p:par>
                              <p:par>
                                <p:cTn id="20" presetID="64" presetClass="path" presetSubtype="0" fill="hold" grpId="1" nodeType="withEffect">
                                  <p:stCondLst>
                                    <p:cond delay="150"/>
                                  </p:stCondLst>
                                  <p:childTnLst>
                                    <p:animMotion origin="layout" path="M -3.33333E-6 -4.07407E-6 L -0.01901 -0.0206 " pathEditMode="relative" rAng="0" ptsTypes="AA">
                                      <p:cBhvr>
                                        <p:cTn id="21" dur="500" fill="hold"/>
                                        <p:tgtEl>
                                          <p:spTgt spid="41"/>
                                        </p:tgtEl>
                                        <p:attrNameLst>
                                          <p:attrName>ppt_x</p:attrName>
                                          <p:attrName>ppt_y</p:attrName>
                                        </p:attrNameLst>
                                      </p:cBhvr>
                                      <p:rCtr x="-10" y="-10"/>
                                    </p:animMotion>
                                  </p:childTnLst>
                                </p:cTn>
                              </p:par>
                              <p:par>
                                <p:cTn id="22" presetID="22" presetClass="exit" presetSubtype="4" fill="hold" grpId="2" nodeType="withEffect">
                                  <p:stCondLst>
                                    <p:cond delay="400"/>
                                  </p:stCondLst>
                                  <p:childTnLst>
                                    <p:animEffect transition="out" filter="wipe(down)">
                                      <p:cBhvr>
                                        <p:cTn id="23" dur="250"/>
                                        <p:tgtEl>
                                          <p:spTgt spid="41"/>
                                        </p:tgtEl>
                                      </p:cBhvr>
                                    </p:animEffect>
                                    <p:set>
                                      <p:cBhvr>
                                        <p:cTn id="24" dur="1" fill="hold">
                                          <p:stCondLst>
                                            <p:cond delay="249"/>
                                          </p:stCondLst>
                                        </p:cTn>
                                        <p:tgtEl>
                                          <p:spTgt spid="41"/>
                                        </p:tgtEl>
                                        <p:attrNameLst>
                                          <p:attrName>style.visibility</p:attrName>
                                        </p:attrNameLst>
                                      </p:cBhvr>
                                      <p:to>
                                        <p:strVal val="hidden"/>
                                      </p:to>
                                    </p:set>
                                  </p:childTnLst>
                                </p:cTn>
                              </p:par>
                              <p:par>
                                <p:cTn id="25" presetID="22" presetClass="entr" presetSubtype="2" fill="hold" grpId="0" nodeType="withEffect">
                                  <p:stCondLst>
                                    <p:cond delay="300"/>
                                  </p:stCondLst>
                                  <p:childTnLst>
                                    <p:set>
                                      <p:cBhvr>
                                        <p:cTn id="26" dur="1" fill="hold">
                                          <p:stCondLst>
                                            <p:cond delay="0"/>
                                          </p:stCondLst>
                                        </p:cTn>
                                        <p:tgtEl>
                                          <p:spTgt spid="42"/>
                                        </p:tgtEl>
                                        <p:attrNameLst>
                                          <p:attrName>style.visibility</p:attrName>
                                        </p:attrNameLst>
                                      </p:cBhvr>
                                      <p:to>
                                        <p:strVal val="visible"/>
                                      </p:to>
                                    </p:set>
                                    <p:animEffect transition="in" filter="wipe(right)">
                                      <p:cBhvr>
                                        <p:cTn id="27" dur="250"/>
                                        <p:tgtEl>
                                          <p:spTgt spid="42"/>
                                        </p:tgtEl>
                                      </p:cBhvr>
                                    </p:animEffect>
                                  </p:childTnLst>
                                </p:cTn>
                              </p:par>
                              <p:par>
                                <p:cTn id="28" presetID="64" presetClass="path" presetSubtype="0" fill="hold" grpId="1" nodeType="withEffect">
                                  <p:stCondLst>
                                    <p:cond delay="300"/>
                                  </p:stCondLst>
                                  <p:childTnLst>
                                    <p:animMotion origin="layout" path="M 3.33333E-6 -2.59259E-6 L -0.02175 0.02431 " pathEditMode="relative" rAng="0" ptsTypes="AA">
                                      <p:cBhvr>
                                        <p:cTn id="29" dur="500" fill="hold"/>
                                        <p:tgtEl>
                                          <p:spTgt spid="42"/>
                                        </p:tgtEl>
                                        <p:attrNameLst>
                                          <p:attrName>ppt_x</p:attrName>
                                          <p:attrName>ppt_y</p:attrName>
                                        </p:attrNameLst>
                                      </p:cBhvr>
                                      <p:rCtr x="-11" y="12"/>
                                    </p:animMotion>
                                  </p:childTnLst>
                                </p:cTn>
                              </p:par>
                              <p:par>
                                <p:cTn id="30" presetID="22" presetClass="exit" presetSubtype="2" fill="hold" grpId="2" nodeType="withEffect">
                                  <p:stCondLst>
                                    <p:cond delay="500"/>
                                  </p:stCondLst>
                                  <p:childTnLst>
                                    <p:animEffect transition="out" filter="wipe(right)">
                                      <p:cBhvr>
                                        <p:cTn id="31" dur="250"/>
                                        <p:tgtEl>
                                          <p:spTgt spid="42"/>
                                        </p:tgtEl>
                                      </p:cBhvr>
                                    </p:animEffect>
                                    <p:set>
                                      <p:cBhvr>
                                        <p:cTn id="32" dur="1" fill="hold">
                                          <p:stCondLst>
                                            <p:cond delay="249"/>
                                          </p:stCondLst>
                                        </p:cTn>
                                        <p:tgtEl>
                                          <p:spTgt spid="42"/>
                                        </p:tgtEl>
                                        <p:attrNameLst>
                                          <p:attrName>style.visibility</p:attrName>
                                        </p:attrNameLst>
                                      </p:cBhvr>
                                      <p:to>
                                        <p:strVal val="hidden"/>
                                      </p:to>
                                    </p:set>
                                  </p:childTnLst>
                                </p:cTn>
                              </p:par>
                              <p:par>
                                <p:cTn id="33" presetID="22" presetClass="entr" presetSubtype="1"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250"/>
                                        <p:tgtEl>
                                          <p:spTgt spid="43"/>
                                        </p:tgtEl>
                                      </p:cBhvr>
                                    </p:animEffect>
                                  </p:childTnLst>
                                </p:cTn>
                              </p:par>
                              <p:par>
                                <p:cTn id="36" presetID="64" presetClass="path" presetSubtype="0" fill="hold" grpId="1" nodeType="withEffect">
                                  <p:stCondLst>
                                    <p:cond delay="250"/>
                                  </p:stCondLst>
                                  <p:childTnLst>
                                    <p:animMotion origin="layout" path="M 2.70833E-6 -3.33333E-6 L 0.0082 0.02709 " pathEditMode="relative" rAng="0" ptsTypes="AA">
                                      <p:cBhvr>
                                        <p:cTn id="37" dur="500" fill="hold"/>
                                        <p:tgtEl>
                                          <p:spTgt spid="43"/>
                                        </p:tgtEl>
                                        <p:attrNameLst>
                                          <p:attrName>ppt_x</p:attrName>
                                          <p:attrName>ppt_y</p:attrName>
                                        </p:attrNameLst>
                                      </p:cBhvr>
                                      <p:rCtr x="4" y="13"/>
                                    </p:animMotion>
                                  </p:childTnLst>
                                </p:cTn>
                              </p:par>
                              <p:par>
                                <p:cTn id="38" presetID="22" presetClass="exit" presetSubtype="1" fill="hold" grpId="2" nodeType="withEffect">
                                  <p:stCondLst>
                                    <p:cond delay="500"/>
                                  </p:stCondLst>
                                  <p:childTnLst>
                                    <p:animEffect transition="out" filter="wipe(up)">
                                      <p:cBhvr>
                                        <p:cTn id="39" dur="250"/>
                                        <p:tgtEl>
                                          <p:spTgt spid="43"/>
                                        </p:tgtEl>
                                      </p:cBhvr>
                                    </p:animEffect>
                                    <p:set>
                                      <p:cBhvr>
                                        <p:cTn id="40" dur="1" fill="hold">
                                          <p:stCondLst>
                                            <p:cond delay="249"/>
                                          </p:stCondLst>
                                        </p:cTn>
                                        <p:tgtEl>
                                          <p:spTgt spid="43"/>
                                        </p:tgtEl>
                                        <p:attrNameLst>
                                          <p:attrName>style.visibility</p:attrName>
                                        </p:attrNameLst>
                                      </p:cBhvr>
                                      <p:to>
                                        <p:strVal val="hidden"/>
                                      </p:to>
                                    </p:set>
                                  </p:childTnLst>
                                </p:cTn>
                              </p:par>
                              <p:par>
                                <p:cTn id="41" presetID="22" presetClass="entr" presetSubtype="1"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up)">
                                      <p:cBhvr>
                                        <p:cTn id="43" dur="250"/>
                                        <p:tgtEl>
                                          <p:spTgt spid="44"/>
                                        </p:tgtEl>
                                      </p:cBhvr>
                                    </p:animEffect>
                                  </p:childTnLst>
                                </p:cTn>
                              </p:par>
                              <p:par>
                                <p:cTn id="44" presetID="64" presetClass="path" presetSubtype="0" fill="hold" grpId="1" nodeType="withEffect">
                                  <p:stCondLst>
                                    <p:cond delay="0"/>
                                  </p:stCondLst>
                                  <p:childTnLst>
                                    <p:animMotion origin="layout" path="M 3.125E-6 -7.40741E-7 L 0.02291 0.02407 " pathEditMode="relative" rAng="0" ptsTypes="AA">
                                      <p:cBhvr>
                                        <p:cTn id="45" dur="500" fill="hold"/>
                                        <p:tgtEl>
                                          <p:spTgt spid="44"/>
                                        </p:tgtEl>
                                        <p:attrNameLst>
                                          <p:attrName>ppt_x</p:attrName>
                                          <p:attrName>ppt_y</p:attrName>
                                        </p:attrNameLst>
                                      </p:cBhvr>
                                      <p:rCtr x="11" y="12"/>
                                    </p:animMotion>
                                  </p:childTnLst>
                                </p:cTn>
                              </p:par>
                              <p:par>
                                <p:cTn id="46" presetID="22" presetClass="exit" presetSubtype="1" fill="hold" grpId="2" nodeType="withEffect">
                                  <p:stCondLst>
                                    <p:cond delay="250"/>
                                  </p:stCondLst>
                                  <p:childTnLst>
                                    <p:animEffect transition="out" filter="wipe(up)">
                                      <p:cBhvr>
                                        <p:cTn id="47" dur="100"/>
                                        <p:tgtEl>
                                          <p:spTgt spid="44"/>
                                        </p:tgtEl>
                                      </p:cBhvr>
                                    </p:animEffect>
                                    <p:set>
                                      <p:cBhvr>
                                        <p:cTn id="48" dur="1" fill="hold">
                                          <p:stCondLst>
                                            <p:cond delay="99"/>
                                          </p:stCondLst>
                                        </p:cTn>
                                        <p:tgtEl>
                                          <p:spTgt spid="44"/>
                                        </p:tgtEl>
                                        <p:attrNameLst>
                                          <p:attrName>style.visibility</p:attrName>
                                        </p:attrNameLst>
                                      </p:cBhvr>
                                      <p:to>
                                        <p:strVal val="hidden"/>
                                      </p:to>
                                    </p:set>
                                  </p:childTnLst>
                                </p:cTn>
                              </p:par>
                              <p:par>
                                <p:cTn id="49" presetID="22" presetClass="entr" presetSubtype="1" fill="hold" grpId="0" nodeType="withEffect">
                                  <p:stCondLst>
                                    <p:cond delay="10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250"/>
                                        <p:tgtEl>
                                          <p:spTgt spid="45"/>
                                        </p:tgtEl>
                                      </p:cBhvr>
                                    </p:animEffect>
                                  </p:childTnLst>
                                </p:cTn>
                              </p:par>
                              <p:par>
                                <p:cTn id="52" presetID="64" presetClass="path" presetSubtype="0" fill="hold" grpId="1" nodeType="withEffect">
                                  <p:stCondLst>
                                    <p:cond delay="100"/>
                                  </p:stCondLst>
                                  <p:childTnLst>
                                    <p:animMotion origin="layout" path="M 6.25E-7 1.11111E-6 L 6.25E-7 0.04699 " pathEditMode="relative" rAng="0" ptsTypes="AA">
                                      <p:cBhvr>
                                        <p:cTn id="53" dur="500" fill="hold"/>
                                        <p:tgtEl>
                                          <p:spTgt spid="45"/>
                                        </p:tgtEl>
                                        <p:attrNameLst>
                                          <p:attrName>ppt_x</p:attrName>
                                          <p:attrName>ppt_y</p:attrName>
                                        </p:attrNameLst>
                                      </p:cBhvr>
                                      <p:rCtr x="0" y="23"/>
                                    </p:animMotion>
                                  </p:childTnLst>
                                </p:cTn>
                              </p:par>
                              <p:par>
                                <p:cTn id="54" presetID="22" presetClass="exit" presetSubtype="1" fill="hold" grpId="2" nodeType="withEffect">
                                  <p:stCondLst>
                                    <p:cond delay="350"/>
                                  </p:stCondLst>
                                  <p:childTnLst>
                                    <p:animEffect transition="out" filter="wipe(up)">
                                      <p:cBhvr>
                                        <p:cTn id="55" dur="150"/>
                                        <p:tgtEl>
                                          <p:spTgt spid="45"/>
                                        </p:tgtEl>
                                      </p:cBhvr>
                                    </p:animEffect>
                                    <p:set>
                                      <p:cBhvr>
                                        <p:cTn id="56" dur="1" fill="hold">
                                          <p:stCondLst>
                                            <p:cond delay="149"/>
                                          </p:stCondLst>
                                        </p:cTn>
                                        <p:tgtEl>
                                          <p:spTgt spid="45"/>
                                        </p:tgtEl>
                                        <p:attrNameLst>
                                          <p:attrName>style.visibility</p:attrName>
                                        </p:attrNameLst>
                                      </p:cBhvr>
                                      <p:to>
                                        <p:strVal val="hidden"/>
                                      </p:to>
                                    </p:set>
                                  </p:childTnLst>
                                </p:cTn>
                              </p:par>
                              <p:par>
                                <p:cTn id="57" presetID="22" presetClass="entr" presetSubtype="2" fill="hold" grpId="0" nodeType="withEffect">
                                  <p:stCondLst>
                                    <p:cond delay="6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250"/>
                                        <p:tgtEl>
                                          <p:spTgt spid="46"/>
                                        </p:tgtEl>
                                      </p:cBhvr>
                                    </p:animEffect>
                                  </p:childTnLst>
                                </p:cTn>
                              </p:par>
                              <p:par>
                                <p:cTn id="60" presetID="64" presetClass="path" presetSubtype="0" fill="hold" grpId="1" nodeType="withEffect">
                                  <p:stCondLst>
                                    <p:cond delay="60"/>
                                  </p:stCondLst>
                                  <p:childTnLst>
                                    <p:animMotion origin="layout" path="M 1.66667E-6 -1.85185E-6 L -0.02526 -0.00116 " pathEditMode="relative" rAng="0" ptsTypes="AA">
                                      <p:cBhvr>
                                        <p:cTn id="61" dur="500" fill="hold"/>
                                        <p:tgtEl>
                                          <p:spTgt spid="46"/>
                                        </p:tgtEl>
                                        <p:attrNameLst>
                                          <p:attrName>ppt_x</p:attrName>
                                          <p:attrName>ppt_y</p:attrName>
                                        </p:attrNameLst>
                                      </p:cBhvr>
                                      <p:rCtr x="-13" y="-1"/>
                                    </p:animMotion>
                                  </p:childTnLst>
                                </p:cTn>
                              </p:par>
                              <p:par>
                                <p:cTn id="62" presetID="22" presetClass="exit" presetSubtype="2" fill="hold" grpId="2" nodeType="withEffect">
                                  <p:stCondLst>
                                    <p:cond delay="310"/>
                                  </p:stCondLst>
                                  <p:childTnLst>
                                    <p:animEffect transition="out" filter="wipe(right)">
                                      <p:cBhvr>
                                        <p:cTn id="63" dur="150"/>
                                        <p:tgtEl>
                                          <p:spTgt spid="46"/>
                                        </p:tgtEl>
                                      </p:cBhvr>
                                    </p:animEffect>
                                    <p:set>
                                      <p:cBhvr>
                                        <p:cTn id="64" dur="1" fill="hold">
                                          <p:stCondLst>
                                            <p:cond delay="149"/>
                                          </p:stCondLst>
                                        </p:cTn>
                                        <p:tgtEl>
                                          <p:spTgt spid="46"/>
                                        </p:tgtEl>
                                        <p:attrNameLst>
                                          <p:attrName>style.visibility</p:attrName>
                                        </p:attrNameLst>
                                      </p:cBhvr>
                                      <p:to>
                                        <p:strVal val="hidden"/>
                                      </p:to>
                                    </p:set>
                                  </p:childTnLst>
                                </p:cTn>
                              </p:par>
                              <p:par>
                                <p:cTn id="65" presetID="22" presetClass="entr" presetSubtype="8" fill="hold"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250"/>
                                        <p:tgtEl>
                                          <p:spTgt spid="9"/>
                                        </p:tgtEl>
                                      </p:cBhvr>
                                    </p:animEffect>
                                  </p:childTnLst>
                                </p:cTn>
                              </p:par>
                              <p:par>
                                <p:cTn id="68" presetID="8" presetClass="emph" presetSubtype="0" fill="hold" nodeType="withEffect">
                                  <p:stCondLst>
                                    <p:cond delay="250"/>
                                  </p:stCondLst>
                                  <p:childTnLst>
                                    <p:animRot by="5400000">
                                      <p:cBhvr>
                                        <p:cTn id="69" dur="500" fill="hold"/>
                                        <p:tgtEl>
                                          <p:spTgt spid="9"/>
                                        </p:tgtEl>
                                        <p:attrNameLst>
                                          <p:attrName>r</p:attrName>
                                        </p:attrNameLst>
                                      </p:cBhvr>
                                    </p:animRot>
                                  </p:childTnLst>
                                </p:cTn>
                              </p:par>
                              <p:par>
                                <p:cTn id="70" presetID="22" presetClass="exit" presetSubtype="4" fill="hold" nodeType="withEffect">
                                  <p:stCondLst>
                                    <p:cond delay="250"/>
                                  </p:stCondLst>
                                  <p:childTnLst>
                                    <p:animEffect transition="out" filter="wipe(down)">
                                      <p:cBhvr>
                                        <p:cTn id="71" dur="500"/>
                                        <p:tgtEl>
                                          <p:spTgt spid="9"/>
                                        </p:tgtEl>
                                      </p:cBhvr>
                                    </p:animEffect>
                                    <p:set>
                                      <p:cBhvr>
                                        <p:cTn id="72" dur="1" fill="hold">
                                          <p:stCondLst>
                                            <p:cond delay="499"/>
                                          </p:stCondLst>
                                        </p:cTn>
                                        <p:tgtEl>
                                          <p:spTgt spid="9"/>
                                        </p:tgtEl>
                                        <p:attrNameLst>
                                          <p:attrName>style.visibility</p:attrName>
                                        </p:attrNameLst>
                                      </p:cBhvr>
                                      <p:to>
                                        <p:strVal val="hidden"/>
                                      </p:to>
                                    </p:set>
                                  </p:childTnLst>
                                </p:cTn>
                              </p:par>
                              <p:par>
                                <p:cTn id="73" presetID="63" presetClass="path" presetSubtype="0" fill="hold" grpId="2" nodeType="withEffect">
                                  <p:stCondLst>
                                    <p:cond delay="500"/>
                                  </p:stCondLst>
                                  <p:childTnLst>
                                    <p:animMotion origin="layout" path="M -3.95833E-6 -3.7037E-7 L 0.39857 0.0044 " pathEditMode="relative" rAng="0" ptsTypes="AA">
                                      <p:cBhvr>
                                        <p:cTn id="74" dur="1000" fill="hold"/>
                                        <p:tgtEl>
                                          <p:spTgt spid="40"/>
                                        </p:tgtEl>
                                        <p:attrNameLst>
                                          <p:attrName>ppt_x</p:attrName>
                                          <p:attrName>ppt_y</p:attrName>
                                        </p:attrNameLst>
                                      </p:cBhvr>
                                      <p:rCtr x="199" y="2"/>
                                    </p:animMotion>
                                  </p:childTnLst>
                                </p:cTn>
                              </p:par>
                              <p:par>
                                <p:cTn id="75" presetID="6" presetClass="entr" presetSubtype="32" fill="hold" grpId="0" nodeType="withEffect">
                                  <p:stCondLst>
                                    <p:cond delay="1250"/>
                                  </p:stCondLst>
                                  <p:childTnLst>
                                    <p:set>
                                      <p:cBhvr>
                                        <p:cTn id="76" dur="1" fill="hold">
                                          <p:stCondLst>
                                            <p:cond delay="0"/>
                                          </p:stCondLst>
                                        </p:cTn>
                                        <p:tgtEl>
                                          <p:spTgt spid="30"/>
                                        </p:tgtEl>
                                        <p:attrNameLst>
                                          <p:attrName>style.visibility</p:attrName>
                                        </p:attrNameLst>
                                      </p:cBhvr>
                                      <p:to>
                                        <p:strVal val="visible"/>
                                      </p:to>
                                    </p:set>
                                    <p:animEffect transition="in" filter="circle(out)">
                                      <p:cBhvr>
                                        <p:cTn id="77" dur="250"/>
                                        <p:tgtEl>
                                          <p:spTgt spid="30"/>
                                        </p:tgtEl>
                                      </p:cBhvr>
                                    </p:animEffect>
                                  </p:childTnLst>
                                </p:cTn>
                              </p:par>
                              <p:par>
                                <p:cTn id="78" presetID="6" presetClass="emph" presetSubtype="0" fill="hold" grpId="1" nodeType="withEffect">
                                  <p:stCondLst>
                                    <p:cond delay="1250"/>
                                  </p:stCondLst>
                                  <p:childTnLst>
                                    <p:animScale>
                                      <p:cBhvr>
                                        <p:cTn id="79" dur="750" fill="hold"/>
                                        <p:tgtEl>
                                          <p:spTgt spid="30"/>
                                        </p:tgtEl>
                                      </p:cBhvr>
                                      <p:by x="200000" y="200000"/>
                                    </p:animScale>
                                  </p:childTnLst>
                                </p:cTn>
                              </p:par>
                              <p:par>
                                <p:cTn id="80" presetID="6" presetClass="exit" presetSubtype="32" fill="hold" grpId="2" nodeType="withEffect">
                                  <p:stCondLst>
                                    <p:cond delay="1250"/>
                                  </p:stCondLst>
                                  <p:childTnLst>
                                    <p:animEffect transition="out" filter="circle(out)">
                                      <p:cBhvr>
                                        <p:cTn id="81" dur="1000"/>
                                        <p:tgtEl>
                                          <p:spTgt spid="30"/>
                                        </p:tgtEl>
                                      </p:cBhvr>
                                    </p:animEffect>
                                    <p:set>
                                      <p:cBhvr>
                                        <p:cTn id="82" dur="1" fill="hold">
                                          <p:stCondLst>
                                            <p:cond delay="999"/>
                                          </p:stCondLst>
                                        </p:cTn>
                                        <p:tgtEl>
                                          <p:spTgt spid="30"/>
                                        </p:tgtEl>
                                        <p:attrNameLst>
                                          <p:attrName>style.visibility</p:attrName>
                                        </p:attrNameLst>
                                      </p:cBhvr>
                                      <p:to>
                                        <p:strVal val="hidden"/>
                                      </p:to>
                                    </p:set>
                                  </p:childTnLst>
                                </p:cTn>
                              </p:par>
                              <p:par>
                                <p:cTn id="83" presetID="6" presetClass="emph" presetSubtype="0" autoRev="1" fill="hold" grpId="3" nodeType="withEffect">
                                  <p:stCondLst>
                                    <p:cond delay="1250"/>
                                  </p:stCondLst>
                                  <p:childTnLst>
                                    <p:animScale>
                                      <p:cBhvr>
                                        <p:cTn id="84" dur="250" fill="hold"/>
                                        <p:tgtEl>
                                          <p:spTgt spid="40"/>
                                        </p:tgtEl>
                                      </p:cBhvr>
                                      <p:by x="105000" y="105000"/>
                                    </p:animScale>
                                  </p:childTnLst>
                                </p:cTn>
                              </p:par>
                              <p:par>
                                <p:cTn id="85" presetID="1" presetClass="exit" presetSubtype="0" fill="hold" grpId="4" nodeType="withEffect">
                                  <p:stCondLst>
                                    <p:cond delay="1550"/>
                                  </p:stCondLst>
                                  <p:childTnLst>
                                    <p:set>
                                      <p:cBhvr>
                                        <p:cTn id="86" dur="1" fill="hold">
                                          <p:stCondLst>
                                            <p:cond delay="0"/>
                                          </p:stCondLst>
                                        </p:cTn>
                                        <p:tgtEl>
                                          <p:spTgt spid="40"/>
                                        </p:tgtEl>
                                        <p:attrNameLst>
                                          <p:attrName>style.visibility</p:attrName>
                                        </p:attrNameLst>
                                      </p:cBhvr>
                                      <p:to>
                                        <p:strVal val="hidden"/>
                                      </p:to>
                                    </p:set>
                                  </p:childTnLst>
                                </p:cTn>
                              </p:par>
                              <p:par>
                                <p:cTn id="87" presetID="1" presetClass="entr" presetSubtype="0" fill="hold" grpId="0" nodeType="withEffect">
                                  <p:stCondLst>
                                    <p:cond delay="1550"/>
                                  </p:stCondLst>
                                  <p:childTnLst>
                                    <p:set>
                                      <p:cBhvr>
                                        <p:cTn id="88" dur="1" fill="hold">
                                          <p:stCondLst>
                                            <p:cond delay="0"/>
                                          </p:stCondLst>
                                        </p:cTn>
                                        <p:tgtEl>
                                          <p:spTgt spid="31"/>
                                        </p:tgtEl>
                                        <p:attrNameLst>
                                          <p:attrName>style.visibility</p:attrName>
                                        </p:attrNameLst>
                                      </p:cBhvr>
                                      <p:to>
                                        <p:strVal val="visible"/>
                                      </p:to>
                                    </p:set>
                                  </p:childTnLst>
                                </p:cTn>
                              </p:par>
                              <p:par>
                                <p:cTn id="89" presetID="53" presetClass="exit" presetSubtype="32" fill="hold" grpId="1" nodeType="withEffect">
                                  <p:stCondLst>
                                    <p:cond delay="1550"/>
                                  </p:stCondLst>
                                  <p:childTnLst>
                                    <p:anim calcmode="lin" valueType="num">
                                      <p:cBhvr>
                                        <p:cTn id="90" dur="500"/>
                                        <p:tgtEl>
                                          <p:spTgt spid="31"/>
                                        </p:tgtEl>
                                        <p:attrNameLst>
                                          <p:attrName>ppt_w</p:attrName>
                                        </p:attrNameLst>
                                      </p:cBhvr>
                                      <p:tavLst>
                                        <p:tav tm="0">
                                          <p:val>
                                            <p:strVal val="ppt_w"/>
                                          </p:val>
                                        </p:tav>
                                        <p:tav tm="100000">
                                          <p:val>
                                            <p:fltVal val="0"/>
                                          </p:val>
                                        </p:tav>
                                      </p:tavLst>
                                    </p:anim>
                                    <p:anim calcmode="lin" valueType="num">
                                      <p:cBhvr>
                                        <p:cTn id="91" dur="500"/>
                                        <p:tgtEl>
                                          <p:spTgt spid="31"/>
                                        </p:tgtEl>
                                        <p:attrNameLst>
                                          <p:attrName>ppt_h</p:attrName>
                                        </p:attrNameLst>
                                      </p:cBhvr>
                                      <p:tavLst>
                                        <p:tav tm="0">
                                          <p:val>
                                            <p:strVal val="ppt_h"/>
                                          </p:val>
                                        </p:tav>
                                        <p:tav tm="100000">
                                          <p:val>
                                            <p:fltVal val="0"/>
                                          </p:val>
                                        </p:tav>
                                      </p:tavLst>
                                    </p:anim>
                                    <p:animEffect transition="out" filter="fade">
                                      <p:cBhvr>
                                        <p:cTn id="92" dur="500"/>
                                        <p:tgtEl>
                                          <p:spTgt spid="31"/>
                                        </p:tgtEl>
                                      </p:cBhvr>
                                    </p:animEffect>
                                    <p:set>
                                      <p:cBhvr>
                                        <p:cTn id="93" dur="1" fill="hold">
                                          <p:stCondLst>
                                            <p:cond delay="499"/>
                                          </p:stCondLst>
                                        </p:cTn>
                                        <p:tgtEl>
                                          <p:spTgt spid="31"/>
                                        </p:tgtEl>
                                        <p:attrNameLst>
                                          <p:attrName>style.visibility</p:attrName>
                                        </p:attrNameLst>
                                      </p:cBhvr>
                                      <p:to>
                                        <p:strVal val="hidden"/>
                                      </p:to>
                                    </p:set>
                                  </p:childTnLst>
                                </p:cTn>
                              </p:par>
                              <p:par>
                                <p:cTn id="94" presetID="1" presetClass="entr" presetSubtype="0" fill="hold" grpId="0" nodeType="withEffect">
                                  <p:stCondLst>
                                    <p:cond delay="1550"/>
                                  </p:stCondLst>
                                  <p:childTnLst>
                                    <p:set>
                                      <p:cBhvr>
                                        <p:cTn id="95" dur="1" fill="hold">
                                          <p:stCondLst>
                                            <p:cond delay="0"/>
                                          </p:stCondLst>
                                        </p:cTn>
                                        <p:tgtEl>
                                          <p:spTgt spid="32"/>
                                        </p:tgtEl>
                                        <p:attrNameLst>
                                          <p:attrName>style.visibility</p:attrName>
                                        </p:attrNameLst>
                                      </p:cBhvr>
                                      <p:to>
                                        <p:strVal val="visible"/>
                                      </p:to>
                                    </p:set>
                                  </p:childTnLst>
                                </p:cTn>
                              </p:par>
                              <p:par>
                                <p:cTn id="96" presetID="53" presetClass="exit" presetSubtype="32" fill="hold" grpId="1" nodeType="withEffect">
                                  <p:stCondLst>
                                    <p:cond delay="1550"/>
                                  </p:stCondLst>
                                  <p:childTnLst>
                                    <p:anim calcmode="lin" valueType="num">
                                      <p:cBhvr>
                                        <p:cTn id="97" dur="500"/>
                                        <p:tgtEl>
                                          <p:spTgt spid="32"/>
                                        </p:tgtEl>
                                        <p:attrNameLst>
                                          <p:attrName>ppt_w</p:attrName>
                                        </p:attrNameLst>
                                      </p:cBhvr>
                                      <p:tavLst>
                                        <p:tav tm="0">
                                          <p:val>
                                            <p:strVal val="ppt_w"/>
                                          </p:val>
                                        </p:tav>
                                        <p:tav tm="100000">
                                          <p:val>
                                            <p:fltVal val="0"/>
                                          </p:val>
                                        </p:tav>
                                      </p:tavLst>
                                    </p:anim>
                                    <p:anim calcmode="lin" valueType="num">
                                      <p:cBhvr>
                                        <p:cTn id="98" dur="500"/>
                                        <p:tgtEl>
                                          <p:spTgt spid="32"/>
                                        </p:tgtEl>
                                        <p:attrNameLst>
                                          <p:attrName>ppt_h</p:attrName>
                                        </p:attrNameLst>
                                      </p:cBhvr>
                                      <p:tavLst>
                                        <p:tav tm="0">
                                          <p:val>
                                            <p:strVal val="ppt_h"/>
                                          </p:val>
                                        </p:tav>
                                        <p:tav tm="100000">
                                          <p:val>
                                            <p:fltVal val="0"/>
                                          </p:val>
                                        </p:tav>
                                      </p:tavLst>
                                    </p:anim>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 presetClass="entr" presetSubtype="0" fill="hold" grpId="0" nodeType="withEffect">
                                  <p:stCondLst>
                                    <p:cond delay="1550"/>
                                  </p:stCondLst>
                                  <p:childTnLst>
                                    <p:set>
                                      <p:cBhvr>
                                        <p:cTn id="102" dur="1" fill="hold">
                                          <p:stCondLst>
                                            <p:cond delay="0"/>
                                          </p:stCondLst>
                                        </p:cTn>
                                        <p:tgtEl>
                                          <p:spTgt spid="33"/>
                                        </p:tgtEl>
                                        <p:attrNameLst>
                                          <p:attrName>style.visibility</p:attrName>
                                        </p:attrNameLst>
                                      </p:cBhvr>
                                      <p:to>
                                        <p:strVal val="visible"/>
                                      </p:to>
                                    </p:set>
                                  </p:childTnLst>
                                </p:cTn>
                              </p:par>
                              <p:par>
                                <p:cTn id="103" presetID="53" presetClass="exit" presetSubtype="32" fill="hold" grpId="1" nodeType="withEffect">
                                  <p:stCondLst>
                                    <p:cond delay="1550"/>
                                  </p:stCondLst>
                                  <p:childTnLst>
                                    <p:anim calcmode="lin" valueType="num">
                                      <p:cBhvr>
                                        <p:cTn id="104" dur="500"/>
                                        <p:tgtEl>
                                          <p:spTgt spid="33"/>
                                        </p:tgtEl>
                                        <p:attrNameLst>
                                          <p:attrName>ppt_w</p:attrName>
                                        </p:attrNameLst>
                                      </p:cBhvr>
                                      <p:tavLst>
                                        <p:tav tm="0">
                                          <p:val>
                                            <p:strVal val="ppt_w"/>
                                          </p:val>
                                        </p:tav>
                                        <p:tav tm="100000">
                                          <p:val>
                                            <p:fltVal val="0"/>
                                          </p:val>
                                        </p:tav>
                                      </p:tavLst>
                                    </p:anim>
                                    <p:anim calcmode="lin" valueType="num">
                                      <p:cBhvr>
                                        <p:cTn id="105" dur="500"/>
                                        <p:tgtEl>
                                          <p:spTgt spid="33"/>
                                        </p:tgtEl>
                                        <p:attrNameLst>
                                          <p:attrName>ppt_h</p:attrName>
                                        </p:attrNameLst>
                                      </p:cBhvr>
                                      <p:tavLst>
                                        <p:tav tm="0">
                                          <p:val>
                                            <p:strVal val="ppt_h"/>
                                          </p:val>
                                        </p:tav>
                                        <p:tav tm="100000">
                                          <p:val>
                                            <p:fltVal val="0"/>
                                          </p:val>
                                        </p:tav>
                                      </p:tavLst>
                                    </p:anim>
                                    <p:animEffect transition="out" filter="fade">
                                      <p:cBhvr>
                                        <p:cTn id="106" dur="500"/>
                                        <p:tgtEl>
                                          <p:spTgt spid="33"/>
                                        </p:tgtEl>
                                      </p:cBhvr>
                                    </p:animEffect>
                                    <p:set>
                                      <p:cBhvr>
                                        <p:cTn id="107" dur="1" fill="hold">
                                          <p:stCondLst>
                                            <p:cond delay="499"/>
                                          </p:stCondLst>
                                        </p:cTn>
                                        <p:tgtEl>
                                          <p:spTgt spid="33"/>
                                        </p:tgtEl>
                                        <p:attrNameLst>
                                          <p:attrName>style.visibility</p:attrName>
                                        </p:attrNameLst>
                                      </p:cBhvr>
                                      <p:to>
                                        <p:strVal val="hidden"/>
                                      </p:to>
                                    </p:set>
                                  </p:childTnLst>
                                </p:cTn>
                              </p:par>
                              <p:par>
                                <p:cTn id="108" presetID="1" presetClass="entr" presetSubtype="0" fill="hold" grpId="0" nodeType="withEffect">
                                  <p:stCondLst>
                                    <p:cond delay="1550"/>
                                  </p:stCondLst>
                                  <p:childTnLst>
                                    <p:set>
                                      <p:cBhvr>
                                        <p:cTn id="109" dur="1" fill="hold">
                                          <p:stCondLst>
                                            <p:cond delay="0"/>
                                          </p:stCondLst>
                                        </p:cTn>
                                        <p:tgtEl>
                                          <p:spTgt spid="34"/>
                                        </p:tgtEl>
                                        <p:attrNameLst>
                                          <p:attrName>style.visibility</p:attrName>
                                        </p:attrNameLst>
                                      </p:cBhvr>
                                      <p:to>
                                        <p:strVal val="visible"/>
                                      </p:to>
                                    </p:set>
                                  </p:childTnLst>
                                </p:cTn>
                              </p:par>
                              <p:par>
                                <p:cTn id="110" presetID="53" presetClass="exit" presetSubtype="32" fill="hold" grpId="1" nodeType="withEffect">
                                  <p:stCondLst>
                                    <p:cond delay="1550"/>
                                  </p:stCondLst>
                                  <p:childTnLst>
                                    <p:anim calcmode="lin" valueType="num">
                                      <p:cBhvr>
                                        <p:cTn id="111" dur="500"/>
                                        <p:tgtEl>
                                          <p:spTgt spid="34"/>
                                        </p:tgtEl>
                                        <p:attrNameLst>
                                          <p:attrName>ppt_w</p:attrName>
                                        </p:attrNameLst>
                                      </p:cBhvr>
                                      <p:tavLst>
                                        <p:tav tm="0">
                                          <p:val>
                                            <p:strVal val="ppt_w"/>
                                          </p:val>
                                        </p:tav>
                                        <p:tav tm="100000">
                                          <p:val>
                                            <p:fltVal val="0"/>
                                          </p:val>
                                        </p:tav>
                                      </p:tavLst>
                                    </p:anim>
                                    <p:anim calcmode="lin" valueType="num">
                                      <p:cBhvr>
                                        <p:cTn id="112" dur="500"/>
                                        <p:tgtEl>
                                          <p:spTgt spid="34"/>
                                        </p:tgtEl>
                                        <p:attrNameLst>
                                          <p:attrName>ppt_h</p:attrName>
                                        </p:attrNameLst>
                                      </p:cBhvr>
                                      <p:tavLst>
                                        <p:tav tm="0">
                                          <p:val>
                                            <p:strVal val="ppt_h"/>
                                          </p:val>
                                        </p:tav>
                                        <p:tav tm="100000">
                                          <p:val>
                                            <p:fltVal val="0"/>
                                          </p:val>
                                        </p:tav>
                                      </p:tavLst>
                                    </p:anim>
                                    <p:animEffect transition="out" filter="fade">
                                      <p:cBhvr>
                                        <p:cTn id="113" dur="500"/>
                                        <p:tgtEl>
                                          <p:spTgt spid="34"/>
                                        </p:tgtEl>
                                      </p:cBhvr>
                                    </p:animEffect>
                                    <p:set>
                                      <p:cBhvr>
                                        <p:cTn id="114" dur="1" fill="hold">
                                          <p:stCondLst>
                                            <p:cond delay="499"/>
                                          </p:stCondLst>
                                        </p:cTn>
                                        <p:tgtEl>
                                          <p:spTgt spid="34"/>
                                        </p:tgtEl>
                                        <p:attrNameLst>
                                          <p:attrName>style.visibility</p:attrName>
                                        </p:attrNameLst>
                                      </p:cBhvr>
                                      <p:to>
                                        <p:strVal val="hidden"/>
                                      </p:to>
                                    </p:set>
                                  </p:childTnLst>
                                </p:cTn>
                              </p:par>
                              <p:par>
                                <p:cTn id="115" presetID="1" presetClass="entr" presetSubtype="0" fill="hold" grpId="0" nodeType="withEffect">
                                  <p:stCondLst>
                                    <p:cond delay="1550"/>
                                  </p:stCondLst>
                                  <p:childTnLst>
                                    <p:set>
                                      <p:cBhvr>
                                        <p:cTn id="116" dur="1" fill="hold">
                                          <p:stCondLst>
                                            <p:cond delay="0"/>
                                          </p:stCondLst>
                                        </p:cTn>
                                        <p:tgtEl>
                                          <p:spTgt spid="35"/>
                                        </p:tgtEl>
                                        <p:attrNameLst>
                                          <p:attrName>style.visibility</p:attrName>
                                        </p:attrNameLst>
                                      </p:cBhvr>
                                      <p:to>
                                        <p:strVal val="visible"/>
                                      </p:to>
                                    </p:set>
                                  </p:childTnLst>
                                </p:cTn>
                              </p:par>
                              <p:par>
                                <p:cTn id="117" presetID="53" presetClass="exit" presetSubtype="32" fill="hold" grpId="1" nodeType="withEffect">
                                  <p:stCondLst>
                                    <p:cond delay="1550"/>
                                  </p:stCondLst>
                                  <p:childTnLst>
                                    <p:anim calcmode="lin" valueType="num">
                                      <p:cBhvr>
                                        <p:cTn id="118" dur="500"/>
                                        <p:tgtEl>
                                          <p:spTgt spid="35"/>
                                        </p:tgtEl>
                                        <p:attrNameLst>
                                          <p:attrName>ppt_w</p:attrName>
                                        </p:attrNameLst>
                                      </p:cBhvr>
                                      <p:tavLst>
                                        <p:tav tm="0">
                                          <p:val>
                                            <p:strVal val="ppt_w"/>
                                          </p:val>
                                        </p:tav>
                                        <p:tav tm="100000">
                                          <p:val>
                                            <p:fltVal val="0"/>
                                          </p:val>
                                        </p:tav>
                                      </p:tavLst>
                                    </p:anim>
                                    <p:anim calcmode="lin" valueType="num">
                                      <p:cBhvr>
                                        <p:cTn id="119" dur="500"/>
                                        <p:tgtEl>
                                          <p:spTgt spid="35"/>
                                        </p:tgtEl>
                                        <p:attrNameLst>
                                          <p:attrName>ppt_h</p:attrName>
                                        </p:attrNameLst>
                                      </p:cBhvr>
                                      <p:tavLst>
                                        <p:tav tm="0">
                                          <p:val>
                                            <p:strVal val="ppt_h"/>
                                          </p:val>
                                        </p:tav>
                                        <p:tav tm="100000">
                                          <p:val>
                                            <p:fltVal val="0"/>
                                          </p:val>
                                        </p:tav>
                                      </p:tavLst>
                                    </p:anim>
                                    <p:animEffect transition="out" filter="fade">
                                      <p:cBhvr>
                                        <p:cTn id="120" dur="500"/>
                                        <p:tgtEl>
                                          <p:spTgt spid="35"/>
                                        </p:tgtEl>
                                      </p:cBhvr>
                                    </p:animEffect>
                                    <p:set>
                                      <p:cBhvr>
                                        <p:cTn id="121" dur="1" fill="hold">
                                          <p:stCondLst>
                                            <p:cond delay="499"/>
                                          </p:stCondLst>
                                        </p:cTn>
                                        <p:tgtEl>
                                          <p:spTgt spid="35"/>
                                        </p:tgtEl>
                                        <p:attrNameLst>
                                          <p:attrName>style.visibility</p:attrName>
                                        </p:attrNameLst>
                                      </p:cBhvr>
                                      <p:to>
                                        <p:strVal val="hidden"/>
                                      </p:to>
                                    </p:set>
                                  </p:childTnLst>
                                </p:cTn>
                              </p:par>
                              <p:par>
                                <p:cTn id="122" presetID="1" presetClass="entr" presetSubtype="0" fill="hold" grpId="0" nodeType="withEffect">
                                  <p:stCondLst>
                                    <p:cond delay="1550"/>
                                  </p:stCondLst>
                                  <p:childTnLst>
                                    <p:set>
                                      <p:cBhvr>
                                        <p:cTn id="123" dur="1" fill="hold">
                                          <p:stCondLst>
                                            <p:cond delay="0"/>
                                          </p:stCondLst>
                                        </p:cTn>
                                        <p:tgtEl>
                                          <p:spTgt spid="36"/>
                                        </p:tgtEl>
                                        <p:attrNameLst>
                                          <p:attrName>style.visibility</p:attrName>
                                        </p:attrNameLst>
                                      </p:cBhvr>
                                      <p:to>
                                        <p:strVal val="visible"/>
                                      </p:to>
                                    </p:set>
                                  </p:childTnLst>
                                </p:cTn>
                              </p:par>
                              <p:par>
                                <p:cTn id="124" presetID="53" presetClass="exit" presetSubtype="32" fill="hold" grpId="1" nodeType="withEffect">
                                  <p:stCondLst>
                                    <p:cond delay="1550"/>
                                  </p:stCondLst>
                                  <p:childTnLst>
                                    <p:anim calcmode="lin" valueType="num">
                                      <p:cBhvr>
                                        <p:cTn id="125" dur="500"/>
                                        <p:tgtEl>
                                          <p:spTgt spid="36"/>
                                        </p:tgtEl>
                                        <p:attrNameLst>
                                          <p:attrName>ppt_w</p:attrName>
                                        </p:attrNameLst>
                                      </p:cBhvr>
                                      <p:tavLst>
                                        <p:tav tm="0">
                                          <p:val>
                                            <p:strVal val="ppt_w"/>
                                          </p:val>
                                        </p:tav>
                                        <p:tav tm="100000">
                                          <p:val>
                                            <p:fltVal val="0"/>
                                          </p:val>
                                        </p:tav>
                                      </p:tavLst>
                                    </p:anim>
                                    <p:anim calcmode="lin" valueType="num">
                                      <p:cBhvr>
                                        <p:cTn id="126" dur="500"/>
                                        <p:tgtEl>
                                          <p:spTgt spid="36"/>
                                        </p:tgtEl>
                                        <p:attrNameLst>
                                          <p:attrName>ppt_h</p:attrName>
                                        </p:attrNameLst>
                                      </p:cBhvr>
                                      <p:tavLst>
                                        <p:tav tm="0">
                                          <p:val>
                                            <p:strVal val="ppt_h"/>
                                          </p:val>
                                        </p:tav>
                                        <p:tav tm="100000">
                                          <p:val>
                                            <p:fltVal val="0"/>
                                          </p:val>
                                        </p:tav>
                                      </p:tavLst>
                                    </p:anim>
                                    <p:animEffect transition="out" filter="fade">
                                      <p:cBhvr>
                                        <p:cTn id="127" dur="500"/>
                                        <p:tgtEl>
                                          <p:spTgt spid="36"/>
                                        </p:tgtEl>
                                      </p:cBhvr>
                                    </p:animEffect>
                                    <p:set>
                                      <p:cBhvr>
                                        <p:cTn id="128" dur="1" fill="hold">
                                          <p:stCondLst>
                                            <p:cond delay="499"/>
                                          </p:stCondLst>
                                        </p:cTn>
                                        <p:tgtEl>
                                          <p:spTgt spid="36"/>
                                        </p:tgtEl>
                                        <p:attrNameLst>
                                          <p:attrName>style.visibility</p:attrName>
                                        </p:attrNameLst>
                                      </p:cBhvr>
                                      <p:to>
                                        <p:strVal val="hidden"/>
                                      </p:to>
                                    </p:set>
                                  </p:childTnLst>
                                </p:cTn>
                              </p:par>
                              <p:par>
                                <p:cTn id="129" presetID="1" presetClass="entr" presetSubtype="0" fill="hold" grpId="0" nodeType="withEffect">
                                  <p:stCondLst>
                                    <p:cond delay="1550"/>
                                  </p:stCondLst>
                                  <p:childTnLst>
                                    <p:set>
                                      <p:cBhvr>
                                        <p:cTn id="130" dur="1" fill="hold">
                                          <p:stCondLst>
                                            <p:cond delay="0"/>
                                          </p:stCondLst>
                                        </p:cTn>
                                        <p:tgtEl>
                                          <p:spTgt spid="37"/>
                                        </p:tgtEl>
                                        <p:attrNameLst>
                                          <p:attrName>style.visibility</p:attrName>
                                        </p:attrNameLst>
                                      </p:cBhvr>
                                      <p:to>
                                        <p:strVal val="visible"/>
                                      </p:to>
                                    </p:set>
                                  </p:childTnLst>
                                </p:cTn>
                              </p:par>
                              <p:par>
                                <p:cTn id="131" presetID="53" presetClass="exit" presetSubtype="32" fill="hold" grpId="1" nodeType="withEffect">
                                  <p:stCondLst>
                                    <p:cond delay="1550"/>
                                  </p:stCondLst>
                                  <p:childTnLst>
                                    <p:anim calcmode="lin" valueType="num">
                                      <p:cBhvr>
                                        <p:cTn id="132" dur="500"/>
                                        <p:tgtEl>
                                          <p:spTgt spid="37"/>
                                        </p:tgtEl>
                                        <p:attrNameLst>
                                          <p:attrName>ppt_w</p:attrName>
                                        </p:attrNameLst>
                                      </p:cBhvr>
                                      <p:tavLst>
                                        <p:tav tm="0">
                                          <p:val>
                                            <p:strVal val="ppt_w"/>
                                          </p:val>
                                        </p:tav>
                                        <p:tav tm="100000">
                                          <p:val>
                                            <p:fltVal val="0"/>
                                          </p:val>
                                        </p:tav>
                                      </p:tavLst>
                                    </p:anim>
                                    <p:anim calcmode="lin" valueType="num">
                                      <p:cBhvr>
                                        <p:cTn id="133" dur="500"/>
                                        <p:tgtEl>
                                          <p:spTgt spid="37"/>
                                        </p:tgtEl>
                                        <p:attrNameLst>
                                          <p:attrName>ppt_h</p:attrName>
                                        </p:attrNameLst>
                                      </p:cBhvr>
                                      <p:tavLst>
                                        <p:tav tm="0">
                                          <p:val>
                                            <p:strVal val="ppt_h"/>
                                          </p:val>
                                        </p:tav>
                                        <p:tav tm="100000">
                                          <p:val>
                                            <p:fltVal val="0"/>
                                          </p:val>
                                        </p:tav>
                                      </p:tavLst>
                                    </p:anim>
                                    <p:animEffect transition="out" filter="fade">
                                      <p:cBhvr>
                                        <p:cTn id="134" dur="500"/>
                                        <p:tgtEl>
                                          <p:spTgt spid="37"/>
                                        </p:tgtEl>
                                      </p:cBhvr>
                                    </p:animEffect>
                                    <p:set>
                                      <p:cBhvr>
                                        <p:cTn id="135" dur="1" fill="hold">
                                          <p:stCondLst>
                                            <p:cond delay="499"/>
                                          </p:stCondLst>
                                        </p:cTn>
                                        <p:tgtEl>
                                          <p:spTgt spid="37"/>
                                        </p:tgtEl>
                                        <p:attrNameLst>
                                          <p:attrName>style.visibility</p:attrName>
                                        </p:attrNameLst>
                                      </p:cBhvr>
                                      <p:to>
                                        <p:strVal val="hidden"/>
                                      </p:to>
                                    </p:set>
                                  </p:childTnLst>
                                </p:cTn>
                              </p:par>
                              <p:par>
                                <p:cTn id="136" presetID="1" presetClass="entr" presetSubtype="0" fill="hold" grpId="0" nodeType="withEffect">
                                  <p:stCondLst>
                                    <p:cond delay="1550"/>
                                  </p:stCondLst>
                                  <p:childTnLst>
                                    <p:set>
                                      <p:cBhvr>
                                        <p:cTn id="137" dur="1" fill="hold">
                                          <p:stCondLst>
                                            <p:cond delay="0"/>
                                          </p:stCondLst>
                                        </p:cTn>
                                        <p:tgtEl>
                                          <p:spTgt spid="38"/>
                                        </p:tgtEl>
                                        <p:attrNameLst>
                                          <p:attrName>style.visibility</p:attrName>
                                        </p:attrNameLst>
                                      </p:cBhvr>
                                      <p:to>
                                        <p:strVal val="visible"/>
                                      </p:to>
                                    </p:set>
                                  </p:childTnLst>
                                </p:cTn>
                              </p:par>
                              <p:par>
                                <p:cTn id="138" presetID="53" presetClass="exit" presetSubtype="32" fill="hold" grpId="1" nodeType="withEffect">
                                  <p:stCondLst>
                                    <p:cond delay="1550"/>
                                  </p:stCondLst>
                                  <p:childTnLst>
                                    <p:anim calcmode="lin" valueType="num">
                                      <p:cBhvr>
                                        <p:cTn id="139" dur="500"/>
                                        <p:tgtEl>
                                          <p:spTgt spid="38"/>
                                        </p:tgtEl>
                                        <p:attrNameLst>
                                          <p:attrName>ppt_w</p:attrName>
                                        </p:attrNameLst>
                                      </p:cBhvr>
                                      <p:tavLst>
                                        <p:tav tm="0">
                                          <p:val>
                                            <p:strVal val="ppt_w"/>
                                          </p:val>
                                        </p:tav>
                                        <p:tav tm="100000">
                                          <p:val>
                                            <p:fltVal val="0"/>
                                          </p:val>
                                        </p:tav>
                                      </p:tavLst>
                                    </p:anim>
                                    <p:anim calcmode="lin" valueType="num">
                                      <p:cBhvr>
                                        <p:cTn id="140" dur="500"/>
                                        <p:tgtEl>
                                          <p:spTgt spid="38"/>
                                        </p:tgtEl>
                                        <p:attrNameLst>
                                          <p:attrName>ppt_h</p:attrName>
                                        </p:attrNameLst>
                                      </p:cBhvr>
                                      <p:tavLst>
                                        <p:tav tm="0">
                                          <p:val>
                                            <p:strVal val="ppt_h"/>
                                          </p:val>
                                        </p:tav>
                                        <p:tav tm="100000">
                                          <p:val>
                                            <p:fltVal val="0"/>
                                          </p:val>
                                        </p:tav>
                                      </p:tavLst>
                                    </p:anim>
                                    <p:animEffect transition="out" filter="fade">
                                      <p:cBhvr>
                                        <p:cTn id="141" dur="500"/>
                                        <p:tgtEl>
                                          <p:spTgt spid="38"/>
                                        </p:tgtEl>
                                      </p:cBhvr>
                                    </p:animEffect>
                                    <p:set>
                                      <p:cBhvr>
                                        <p:cTn id="142" dur="1" fill="hold">
                                          <p:stCondLst>
                                            <p:cond delay="499"/>
                                          </p:stCondLst>
                                        </p:cTn>
                                        <p:tgtEl>
                                          <p:spTgt spid="38"/>
                                        </p:tgtEl>
                                        <p:attrNameLst>
                                          <p:attrName>style.visibility</p:attrName>
                                        </p:attrNameLst>
                                      </p:cBhvr>
                                      <p:to>
                                        <p:strVal val="hidden"/>
                                      </p:to>
                                    </p:set>
                                  </p:childTnLst>
                                </p:cTn>
                              </p:par>
                              <p:par>
                                <p:cTn id="143" presetID="1" presetClass="entr" presetSubtype="0" fill="hold" grpId="0" nodeType="withEffect">
                                  <p:stCondLst>
                                    <p:cond delay="1550"/>
                                  </p:stCondLst>
                                  <p:childTnLst>
                                    <p:set>
                                      <p:cBhvr>
                                        <p:cTn id="144" dur="1" fill="hold">
                                          <p:stCondLst>
                                            <p:cond delay="0"/>
                                          </p:stCondLst>
                                        </p:cTn>
                                        <p:tgtEl>
                                          <p:spTgt spid="39"/>
                                        </p:tgtEl>
                                        <p:attrNameLst>
                                          <p:attrName>style.visibility</p:attrName>
                                        </p:attrNameLst>
                                      </p:cBhvr>
                                      <p:to>
                                        <p:strVal val="visible"/>
                                      </p:to>
                                    </p:set>
                                  </p:childTnLst>
                                </p:cTn>
                              </p:par>
                              <p:par>
                                <p:cTn id="145" presetID="53" presetClass="exit" presetSubtype="32" fill="hold" grpId="1" nodeType="withEffect">
                                  <p:stCondLst>
                                    <p:cond delay="1550"/>
                                  </p:stCondLst>
                                  <p:childTnLst>
                                    <p:anim calcmode="lin" valueType="num">
                                      <p:cBhvr>
                                        <p:cTn id="146" dur="500"/>
                                        <p:tgtEl>
                                          <p:spTgt spid="39"/>
                                        </p:tgtEl>
                                        <p:attrNameLst>
                                          <p:attrName>ppt_w</p:attrName>
                                        </p:attrNameLst>
                                      </p:cBhvr>
                                      <p:tavLst>
                                        <p:tav tm="0">
                                          <p:val>
                                            <p:strVal val="ppt_w"/>
                                          </p:val>
                                        </p:tav>
                                        <p:tav tm="100000">
                                          <p:val>
                                            <p:fltVal val="0"/>
                                          </p:val>
                                        </p:tav>
                                      </p:tavLst>
                                    </p:anim>
                                    <p:anim calcmode="lin" valueType="num">
                                      <p:cBhvr>
                                        <p:cTn id="147" dur="500"/>
                                        <p:tgtEl>
                                          <p:spTgt spid="39"/>
                                        </p:tgtEl>
                                        <p:attrNameLst>
                                          <p:attrName>ppt_h</p:attrName>
                                        </p:attrNameLst>
                                      </p:cBhvr>
                                      <p:tavLst>
                                        <p:tav tm="0">
                                          <p:val>
                                            <p:strVal val="ppt_h"/>
                                          </p:val>
                                        </p:tav>
                                        <p:tav tm="100000">
                                          <p:val>
                                            <p:fltVal val="0"/>
                                          </p:val>
                                        </p:tav>
                                      </p:tavLst>
                                    </p:anim>
                                    <p:animEffect transition="out" filter="fade">
                                      <p:cBhvr>
                                        <p:cTn id="148" dur="500"/>
                                        <p:tgtEl>
                                          <p:spTgt spid="39"/>
                                        </p:tgtEl>
                                      </p:cBhvr>
                                    </p:animEffect>
                                    <p:set>
                                      <p:cBhvr>
                                        <p:cTn id="149"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0" grpId="1" animBg="1"/>
      <p:bldP spid="30" grpId="2"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0" grpId="2" animBg="1"/>
      <p:bldP spid="40" grpId="3" animBg="1"/>
      <p:bldP spid="40" grpId="4"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26630" name="文本框 8"/>
          <p:cNvSpPr txBox="1">
            <a:spLocks noChangeArrowheads="1"/>
          </p:cNvSpPr>
          <p:nvPr/>
        </p:nvSpPr>
        <p:spPr bwMode="auto">
          <a:xfrm>
            <a:off x="1815813" y="2169501"/>
            <a:ext cx="8209535" cy="584775"/>
          </a:xfrm>
          <a:prstGeom prst="rect">
            <a:avLst/>
          </a:prstGeom>
          <a:noFill/>
          <a:ln w="9525">
            <a:noFill/>
            <a:miter lim="800000"/>
            <a:headEnd/>
            <a:tailEnd/>
          </a:ln>
        </p:spPr>
        <p:txBody>
          <a:bodyPr wrap="square">
            <a:spAutoFit/>
          </a:bodyPr>
          <a:lstStyle/>
          <a:p>
            <a:r>
              <a:rPr lang="zh-CN" altLang="en-US" sz="3200" b="1" dirty="0" smtClean="0">
                <a:solidFill>
                  <a:srgbClr val="17324D"/>
                </a:solidFill>
                <a:latin typeface="微软雅黑" pitchFamily="34" charset="-122"/>
                <a:ea typeface="等线"/>
                <a:cs typeface="等线"/>
              </a:rPr>
              <a:t>策略二：经验法</a:t>
            </a:r>
            <a:r>
              <a:rPr lang="en-US" altLang="zh-CN" sz="3200" dirty="0" smtClean="0">
                <a:solidFill>
                  <a:srgbClr val="17324D"/>
                </a:solidFill>
                <a:latin typeface="微软雅黑" pitchFamily="34" charset="-122"/>
                <a:ea typeface="等线"/>
                <a:cs typeface="等线"/>
              </a:rPr>
              <a:t>—</a:t>
            </a:r>
            <a:r>
              <a:rPr lang="zh-CN" altLang="en-US" sz="3200" dirty="0" smtClean="0">
                <a:solidFill>
                  <a:srgbClr val="17324D"/>
                </a:solidFill>
                <a:latin typeface="微软雅黑" pitchFamily="34" charset="-122"/>
                <a:ea typeface="等线"/>
                <a:cs typeface="等线"/>
              </a:rPr>
              <a:t>从我与事的关系</a:t>
            </a:r>
            <a:endParaRPr lang="zh-CN" altLang="en-US" sz="3200" dirty="0">
              <a:solidFill>
                <a:srgbClr val="17324D"/>
              </a:solidFill>
              <a:latin typeface="微软雅黑" pitchFamily="34" charset="-122"/>
              <a:ea typeface="等线"/>
              <a:cs typeface="等线"/>
            </a:endParaRPr>
          </a:p>
        </p:txBody>
      </p:sp>
      <p:sp>
        <p:nvSpPr>
          <p:cNvPr id="26634" name="Freeform 29"/>
          <p:cNvSpPr>
            <a:spLocks noChangeAspect="1" noEditPoints="1"/>
          </p:cNvSpPr>
          <p:nvPr/>
        </p:nvSpPr>
        <p:spPr bwMode="auto">
          <a:xfrm>
            <a:off x="955675" y="2217738"/>
            <a:ext cx="677863" cy="611187"/>
          </a:xfrm>
          <a:custGeom>
            <a:avLst/>
            <a:gdLst>
              <a:gd name="T0" fmla="*/ 2147483647 w 274"/>
              <a:gd name="T1" fmla="*/ 2147483647 h 247"/>
              <a:gd name="T2" fmla="*/ 2147483647 w 274"/>
              <a:gd name="T3" fmla="*/ 2147483647 h 247"/>
              <a:gd name="T4" fmla="*/ 2147483647 w 274"/>
              <a:gd name="T5" fmla="*/ 2147483647 h 247"/>
              <a:gd name="T6" fmla="*/ 2147483647 w 274"/>
              <a:gd name="T7" fmla="*/ 2147483647 h 247"/>
              <a:gd name="T8" fmla="*/ 2147483647 w 274"/>
              <a:gd name="T9" fmla="*/ 2147483647 h 247"/>
              <a:gd name="T10" fmla="*/ 2147483647 w 274"/>
              <a:gd name="T11" fmla="*/ 2147483647 h 247"/>
              <a:gd name="T12" fmla="*/ 2147483647 w 274"/>
              <a:gd name="T13" fmla="*/ 2147483647 h 247"/>
              <a:gd name="T14" fmla="*/ 2147483647 w 274"/>
              <a:gd name="T15" fmla="*/ 2147483647 h 247"/>
              <a:gd name="T16" fmla="*/ 2147483647 w 274"/>
              <a:gd name="T17" fmla="*/ 2147483647 h 247"/>
              <a:gd name="T18" fmla="*/ 2147483647 w 274"/>
              <a:gd name="T19" fmla="*/ 2147483647 h 247"/>
              <a:gd name="T20" fmla="*/ 2147483647 w 274"/>
              <a:gd name="T21" fmla="*/ 2147483647 h 247"/>
              <a:gd name="T22" fmla="*/ 2147483647 w 274"/>
              <a:gd name="T23" fmla="*/ 2147483647 h 247"/>
              <a:gd name="T24" fmla="*/ 2147483647 w 274"/>
              <a:gd name="T25" fmla="*/ 2147483647 h 247"/>
              <a:gd name="T26" fmla="*/ 2147483647 w 274"/>
              <a:gd name="T27" fmla="*/ 2147483647 h 247"/>
              <a:gd name="T28" fmla="*/ 2147483647 w 274"/>
              <a:gd name="T29" fmla="*/ 2147483647 h 247"/>
              <a:gd name="T30" fmla="*/ 2147483647 w 274"/>
              <a:gd name="T31" fmla="*/ 2147483647 h 247"/>
              <a:gd name="T32" fmla="*/ 2147483647 w 274"/>
              <a:gd name="T33" fmla="*/ 2147483647 h 247"/>
              <a:gd name="T34" fmla="*/ 2147483647 w 274"/>
              <a:gd name="T35" fmla="*/ 2147483647 h 247"/>
              <a:gd name="T36" fmla="*/ 2147483647 w 274"/>
              <a:gd name="T37" fmla="*/ 0 h 247"/>
              <a:gd name="T38" fmla="*/ 2147483647 w 274"/>
              <a:gd name="T39" fmla="*/ 0 h 247"/>
              <a:gd name="T40" fmla="*/ 2147483647 w 274"/>
              <a:gd name="T41" fmla="*/ 0 h 247"/>
              <a:gd name="T42" fmla="*/ 2147483647 w 274"/>
              <a:gd name="T43" fmla="*/ 2147483647 h 247"/>
              <a:gd name="T44" fmla="*/ 2147483647 w 274"/>
              <a:gd name="T45" fmla="*/ 2147483647 h 247"/>
              <a:gd name="T46" fmla="*/ 2147483647 w 274"/>
              <a:gd name="T47" fmla="*/ 2147483647 h 247"/>
              <a:gd name="T48" fmla="*/ 2147483647 w 274"/>
              <a:gd name="T49" fmla="*/ 2147483647 h 247"/>
              <a:gd name="T50" fmla="*/ 2147483647 w 274"/>
              <a:gd name="T51" fmla="*/ 2147483647 h 247"/>
              <a:gd name="T52" fmla="*/ 2147483647 w 274"/>
              <a:gd name="T53" fmla="*/ 2147483647 h 247"/>
              <a:gd name="T54" fmla="*/ 2147483647 w 274"/>
              <a:gd name="T55" fmla="*/ 2147483647 h 247"/>
              <a:gd name="T56" fmla="*/ 2147483647 w 274"/>
              <a:gd name="T57" fmla="*/ 2147483647 h 247"/>
              <a:gd name="T58" fmla="*/ 2147483647 w 274"/>
              <a:gd name="T59" fmla="*/ 2147483647 h 247"/>
              <a:gd name="T60" fmla="*/ 2147483647 w 274"/>
              <a:gd name="T61" fmla="*/ 2147483647 h 247"/>
              <a:gd name="T62" fmla="*/ 2147483647 w 274"/>
              <a:gd name="T63" fmla="*/ 2147483647 h 247"/>
              <a:gd name="T64" fmla="*/ 2147483647 w 274"/>
              <a:gd name="T65" fmla="*/ 2147483647 h 247"/>
              <a:gd name="T66" fmla="*/ 2147483647 w 274"/>
              <a:gd name="T67" fmla="*/ 2147483647 h 247"/>
              <a:gd name="T68" fmla="*/ 2147483647 w 274"/>
              <a:gd name="T69" fmla="*/ 2147483647 h 247"/>
              <a:gd name="T70" fmla="*/ 2147483647 w 274"/>
              <a:gd name="T71" fmla="*/ 2147483647 h 247"/>
              <a:gd name="T72" fmla="*/ 2147483647 w 274"/>
              <a:gd name="T73" fmla="*/ 2147483647 h 247"/>
              <a:gd name="T74" fmla="*/ 2147483647 w 274"/>
              <a:gd name="T75" fmla="*/ 2147483647 h 247"/>
              <a:gd name="T76" fmla="*/ 0 w 274"/>
              <a:gd name="T77" fmla="*/ 2147483647 h 247"/>
              <a:gd name="T78" fmla="*/ 0 w 274"/>
              <a:gd name="T79" fmla="*/ 2147483647 h 247"/>
              <a:gd name="T80" fmla="*/ 0 w 274"/>
              <a:gd name="T81" fmla="*/ 2147483647 h 247"/>
              <a:gd name="T82" fmla="*/ 2147483647 w 274"/>
              <a:gd name="T83" fmla="*/ 2147483647 h 247"/>
              <a:gd name="T84" fmla="*/ 2147483647 w 274"/>
              <a:gd name="T85" fmla="*/ 2147483647 h 247"/>
              <a:gd name="T86" fmla="*/ 2147483647 w 274"/>
              <a:gd name="T87" fmla="*/ 2147483647 h 247"/>
              <a:gd name="T88" fmla="*/ 2147483647 w 274"/>
              <a:gd name="T89" fmla="*/ 2147483647 h 247"/>
              <a:gd name="T90" fmla="*/ 2147483647 w 274"/>
              <a:gd name="T91" fmla="*/ 2147483647 h 247"/>
              <a:gd name="T92" fmla="*/ 2147483647 w 274"/>
              <a:gd name="T93" fmla="*/ 2147483647 h 247"/>
              <a:gd name="T94" fmla="*/ 2147483647 w 274"/>
              <a:gd name="T95" fmla="*/ 2147483647 h 247"/>
              <a:gd name="T96" fmla="*/ 2147483647 w 274"/>
              <a:gd name="T97" fmla="*/ 2147483647 h 247"/>
              <a:gd name="T98" fmla="*/ 2147483647 w 274"/>
              <a:gd name="T99" fmla="*/ 2147483647 h 247"/>
              <a:gd name="T100" fmla="*/ 2147483647 w 274"/>
              <a:gd name="T101" fmla="*/ 0 h 247"/>
              <a:gd name="T102" fmla="*/ 2147483647 w 274"/>
              <a:gd name="T103" fmla="*/ 0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74"/>
              <a:gd name="T157" fmla="*/ 0 h 247"/>
              <a:gd name="T158" fmla="*/ 274 w 274"/>
              <a:gd name="T159" fmla="*/ 247 h 2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74" h="247">
                <a:moveTo>
                  <a:pt x="130" y="30"/>
                </a:moveTo>
                <a:lnTo>
                  <a:pt x="225" y="30"/>
                </a:lnTo>
                <a:lnTo>
                  <a:pt x="228" y="30"/>
                </a:lnTo>
                <a:lnTo>
                  <a:pt x="232" y="31"/>
                </a:lnTo>
                <a:lnTo>
                  <a:pt x="236" y="33"/>
                </a:lnTo>
                <a:lnTo>
                  <a:pt x="240" y="34"/>
                </a:lnTo>
                <a:lnTo>
                  <a:pt x="272" y="57"/>
                </a:lnTo>
                <a:lnTo>
                  <a:pt x="274" y="58"/>
                </a:lnTo>
                <a:lnTo>
                  <a:pt x="274" y="61"/>
                </a:lnTo>
                <a:lnTo>
                  <a:pt x="274" y="63"/>
                </a:lnTo>
                <a:lnTo>
                  <a:pt x="272" y="66"/>
                </a:lnTo>
                <a:lnTo>
                  <a:pt x="240" y="89"/>
                </a:lnTo>
                <a:lnTo>
                  <a:pt x="236" y="90"/>
                </a:lnTo>
                <a:lnTo>
                  <a:pt x="232" y="91"/>
                </a:lnTo>
                <a:lnTo>
                  <a:pt x="228" y="93"/>
                </a:lnTo>
                <a:lnTo>
                  <a:pt x="225" y="93"/>
                </a:lnTo>
                <a:lnTo>
                  <a:pt x="142" y="93"/>
                </a:lnTo>
                <a:lnTo>
                  <a:pt x="130" y="30"/>
                </a:lnTo>
                <a:close/>
                <a:moveTo>
                  <a:pt x="105" y="0"/>
                </a:moveTo>
                <a:lnTo>
                  <a:pt x="116" y="0"/>
                </a:lnTo>
                <a:lnTo>
                  <a:pt x="120" y="0"/>
                </a:lnTo>
                <a:lnTo>
                  <a:pt x="121" y="2"/>
                </a:lnTo>
                <a:lnTo>
                  <a:pt x="123" y="5"/>
                </a:lnTo>
                <a:lnTo>
                  <a:pt x="123" y="242"/>
                </a:lnTo>
                <a:lnTo>
                  <a:pt x="121" y="244"/>
                </a:lnTo>
                <a:lnTo>
                  <a:pt x="120" y="246"/>
                </a:lnTo>
                <a:lnTo>
                  <a:pt x="116" y="247"/>
                </a:lnTo>
                <a:lnTo>
                  <a:pt x="105" y="247"/>
                </a:lnTo>
                <a:lnTo>
                  <a:pt x="101" y="246"/>
                </a:lnTo>
                <a:lnTo>
                  <a:pt x="100" y="244"/>
                </a:lnTo>
                <a:lnTo>
                  <a:pt x="98" y="242"/>
                </a:lnTo>
                <a:lnTo>
                  <a:pt x="98" y="121"/>
                </a:lnTo>
                <a:lnTo>
                  <a:pt x="50" y="121"/>
                </a:lnTo>
                <a:lnTo>
                  <a:pt x="46" y="119"/>
                </a:lnTo>
                <a:lnTo>
                  <a:pt x="42" y="119"/>
                </a:lnTo>
                <a:lnTo>
                  <a:pt x="38" y="117"/>
                </a:lnTo>
                <a:lnTo>
                  <a:pt x="35" y="116"/>
                </a:lnTo>
                <a:lnTo>
                  <a:pt x="3" y="94"/>
                </a:lnTo>
                <a:lnTo>
                  <a:pt x="0" y="91"/>
                </a:lnTo>
                <a:lnTo>
                  <a:pt x="0" y="89"/>
                </a:lnTo>
                <a:lnTo>
                  <a:pt x="0" y="86"/>
                </a:lnTo>
                <a:lnTo>
                  <a:pt x="3" y="84"/>
                </a:lnTo>
                <a:lnTo>
                  <a:pt x="35" y="62"/>
                </a:lnTo>
                <a:lnTo>
                  <a:pt x="38" y="59"/>
                </a:lnTo>
                <a:lnTo>
                  <a:pt x="42" y="58"/>
                </a:lnTo>
                <a:lnTo>
                  <a:pt x="46" y="57"/>
                </a:lnTo>
                <a:lnTo>
                  <a:pt x="50" y="57"/>
                </a:lnTo>
                <a:lnTo>
                  <a:pt x="98" y="57"/>
                </a:lnTo>
                <a:lnTo>
                  <a:pt x="98" y="5"/>
                </a:lnTo>
                <a:lnTo>
                  <a:pt x="100" y="2"/>
                </a:lnTo>
                <a:lnTo>
                  <a:pt x="101" y="0"/>
                </a:lnTo>
                <a:lnTo>
                  <a:pt x="105" y="0"/>
                </a:lnTo>
                <a:close/>
              </a:path>
            </a:pathLst>
          </a:custGeom>
          <a:solidFill>
            <a:srgbClr val="E7B552"/>
          </a:solidFill>
          <a:ln w="0">
            <a:noFill/>
            <a:prstDash val="solid"/>
            <a:round/>
            <a:headEnd/>
            <a:tailEnd/>
          </a:ln>
        </p:spPr>
        <p:txBody>
          <a:bodyPr/>
          <a:lstStyle/>
          <a:p>
            <a:endParaRPr lang="zh-CN" altLang="en-US"/>
          </a:p>
        </p:txBody>
      </p:sp>
      <p:cxnSp>
        <p:nvCxnSpPr>
          <p:cNvPr id="24" name="直接连接符 23"/>
          <p:cNvCxnSpPr/>
          <p:nvPr/>
        </p:nvCxnSpPr>
        <p:spPr>
          <a:xfrm>
            <a:off x="0" y="814388"/>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743075" y="137645"/>
            <a:ext cx="3463925" cy="523220"/>
          </a:xfrm>
          <a:prstGeom prst="rect">
            <a:avLst/>
          </a:prstGeom>
          <a:noFill/>
        </p:spPr>
        <p:txBody>
          <a:bodyPr>
            <a:spAutoFit/>
          </a:bodyPr>
          <a:lstStyle/>
          <a:p>
            <a:pPr fontAlgn="auto">
              <a:spcBef>
                <a:spcPts val="0"/>
              </a:spcBef>
              <a:spcAft>
                <a:spcPts val="0"/>
              </a:spcAft>
              <a:defRPr/>
            </a:pPr>
            <a:r>
              <a:rPr lang="zh-CN" altLang="en-US" sz="2800" b="1" dirty="0" smtClean="0">
                <a:solidFill>
                  <a:schemeClr val="tx2">
                    <a:lumMod val="50000"/>
                  </a:schemeClr>
                </a:solidFill>
                <a:latin typeface="微软雅黑" pitchFamily="34" charset="-122"/>
                <a:ea typeface="微软雅黑" pitchFamily="34" charset="-122"/>
              </a:rPr>
              <a:t>正确自我意识的策略</a:t>
            </a:r>
            <a:endParaRPr lang="zh-CN" altLang="en-US" sz="2800" b="1" dirty="0">
              <a:solidFill>
                <a:schemeClr val="tx2">
                  <a:lumMod val="50000"/>
                </a:schemeClr>
              </a:solidFill>
              <a:latin typeface="微软雅黑" pitchFamily="34" charset="-122"/>
              <a:ea typeface="微软雅黑" pitchFamily="34" charset="-122"/>
            </a:endParaRPr>
          </a:p>
        </p:txBody>
      </p:sp>
      <p:sp>
        <p:nvSpPr>
          <p:cNvPr id="26640" name="TextBox 25"/>
          <p:cNvSpPr txBox="1">
            <a:spLocks noChangeArrowheads="1"/>
          </p:cNvSpPr>
          <p:nvPr/>
        </p:nvSpPr>
        <p:spPr bwMode="auto">
          <a:xfrm>
            <a:off x="1439862" y="974258"/>
            <a:ext cx="1890713" cy="369887"/>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29" name="矩形 28"/>
          <p:cNvSpPr/>
          <p:nvPr/>
        </p:nvSpPr>
        <p:spPr>
          <a:xfrm flipH="1">
            <a:off x="1165225" y="64405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0" name="椭圆 29"/>
          <p:cNvSpPr/>
          <p:nvPr/>
        </p:nvSpPr>
        <p:spPr>
          <a:xfrm>
            <a:off x="0" y="607545"/>
            <a:ext cx="114300" cy="112713"/>
          </a:xfrm>
          <a:prstGeom prst="ellipse">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1" name="矩形 30"/>
          <p:cNvSpPr/>
          <p:nvPr/>
        </p:nvSpPr>
        <p:spPr>
          <a:xfrm>
            <a:off x="1132840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2" name="矩形 31"/>
          <p:cNvSpPr/>
          <p:nvPr/>
        </p:nvSpPr>
        <p:spPr>
          <a:xfrm>
            <a:off x="11445875"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3" name="矩形 32"/>
          <p:cNvSpPr/>
          <p:nvPr/>
        </p:nvSpPr>
        <p:spPr>
          <a:xfrm>
            <a:off x="1156335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4" name="矩形 33"/>
          <p:cNvSpPr/>
          <p:nvPr/>
        </p:nvSpPr>
        <p:spPr>
          <a:xfrm>
            <a:off x="1132840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5" name="矩形 34"/>
          <p:cNvSpPr/>
          <p:nvPr/>
        </p:nvSpPr>
        <p:spPr>
          <a:xfrm>
            <a:off x="11445875"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6" name="矩形 35"/>
          <p:cNvSpPr/>
          <p:nvPr/>
        </p:nvSpPr>
        <p:spPr>
          <a:xfrm>
            <a:off x="1156335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7" name="矩形 36"/>
          <p:cNvSpPr/>
          <p:nvPr/>
        </p:nvSpPr>
        <p:spPr>
          <a:xfrm>
            <a:off x="1132840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8" name="矩形 37"/>
          <p:cNvSpPr/>
          <p:nvPr/>
        </p:nvSpPr>
        <p:spPr>
          <a:xfrm>
            <a:off x="11445875"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矩形 38"/>
          <p:cNvSpPr/>
          <p:nvPr/>
        </p:nvSpPr>
        <p:spPr>
          <a:xfrm>
            <a:off x="1156335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0" name="矩形 39"/>
          <p:cNvSpPr/>
          <p:nvPr/>
        </p:nvSpPr>
        <p:spPr>
          <a:xfrm rot="20400000">
            <a:off x="1038225" y="544045"/>
            <a:ext cx="300037" cy="3016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1" name="矩形 40"/>
          <p:cNvSpPr/>
          <p:nvPr/>
        </p:nvSpPr>
        <p:spPr>
          <a:xfrm rot="7200000">
            <a:off x="720724" y="423396"/>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2" name="矩形 41"/>
          <p:cNvSpPr/>
          <p:nvPr/>
        </p:nvSpPr>
        <p:spPr>
          <a:xfrm rot="3480000">
            <a:off x="821532" y="851226"/>
            <a:ext cx="11112"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3" name="矩形 42"/>
          <p:cNvSpPr/>
          <p:nvPr/>
        </p:nvSpPr>
        <p:spPr>
          <a:xfrm rot="19920000">
            <a:off x="1436687" y="994895"/>
            <a:ext cx="11113" cy="179388"/>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4" name="矩形 43"/>
          <p:cNvSpPr/>
          <p:nvPr/>
        </p:nvSpPr>
        <p:spPr>
          <a:xfrm rot="7200000">
            <a:off x="1662906" y="881389"/>
            <a:ext cx="11113"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676275" y="1169988"/>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6" name="矩形 45"/>
          <p:cNvSpPr/>
          <p:nvPr/>
        </p:nvSpPr>
        <p:spPr>
          <a:xfrm rot="5400000">
            <a:off x="682625" y="656758"/>
            <a:ext cx="11112"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nvGrpSpPr>
          <p:cNvPr id="2" name="组合 64"/>
          <p:cNvGrpSpPr>
            <a:grpSpLocks/>
          </p:cNvGrpSpPr>
          <p:nvPr/>
        </p:nvGrpSpPr>
        <p:grpSpPr bwMode="auto">
          <a:xfrm>
            <a:off x="792162" y="297983"/>
            <a:ext cx="793750" cy="793750"/>
            <a:chOff x="4111924" y="2369389"/>
            <a:chExt cx="793630" cy="793630"/>
          </a:xfrm>
        </p:grpSpPr>
        <p:sp>
          <p:nvSpPr>
            <p:cNvPr id="48" name="弧形 47"/>
            <p:cNvSpPr/>
            <p:nvPr/>
          </p:nvSpPr>
          <p:spPr>
            <a:xfrm rot="11270924">
              <a:off x="4194462" y="2423356"/>
              <a:ext cx="628555" cy="628555"/>
            </a:xfrm>
            <a:prstGeom prst="arc">
              <a:avLst>
                <a:gd name="adj1" fmla="val 87202"/>
                <a:gd name="adj2" fmla="val 10487054"/>
              </a:avLst>
            </a:prstGeom>
            <a:noFill/>
            <a:ln w="6350" cap="flat" cmpd="sng" algn="ctr">
              <a:solidFill>
                <a:sysClr val="windowText" lastClr="000000"/>
              </a:solidFill>
              <a:prstDash val="sysDot"/>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49" name="椭圆 48"/>
            <p:cNvSpPr/>
            <p:nvPr/>
          </p:nvSpPr>
          <p:spPr>
            <a:xfrm>
              <a:off x="4111924" y="2369389"/>
              <a:ext cx="793630" cy="793630"/>
            </a:xfrm>
            <a:prstGeom prst="ellipse">
              <a:avLst/>
            </a:prstGeom>
            <a:no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sp>
        <p:nvSpPr>
          <p:cNvPr id="47" name="Rectangle 2"/>
          <p:cNvSpPr txBox="1">
            <a:spLocks noChangeArrowheads="1"/>
          </p:cNvSpPr>
          <p:nvPr/>
        </p:nvSpPr>
        <p:spPr bwMode="auto">
          <a:xfrm>
            <a:off x="2382397" y="3314241"/>
            <a:ext cx="7848600" cy="2514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eaLnBrk="0" hangingPunct="0">
              <a:lnSpc>
                <a:spcPct val="150000"/>
              </a:lnSpc>
            </a:pPr>
            <a:r>
              <a:rPr lang="zh-CN" altLang="en-US" sz="2400" dirty="0" smtClean="0">
                <a:latin typeface="微软雅黑" pitchFamily="34" charset="-122"/>
                <a:ea typeface="微软雅黑" pitchFamily="34" charset="-122"/>
                <a:cs typeface="等线"/>
              </a:rPr>
              <a:t>成功的体验      </a:t>
            </a:r>
            <a:r>
              <a:rPr lang="en-US" altLang="zh-CN" sz="2400" dirty="0" smtClean="0">
                <a:latin typeface="微软雅黑" pitchFamily="34" charset="-122"/>
                <a:ea typeface="微软雅黑" pitchFamily="34" charset="-122"/>
                <a:cs typeface="等线"/>
              </a:rPr>
              <a:t>VS</a:t>
            </a:r>
            <a:r>
              <a:rPr lang="zh-CN" altLang="en-US" sz="2400" dirty="0" smtClean="0">
                <a:latin typeface="微软雅黑" pitchFamily="34" charset="-122"/>
                <a:ea typeface="微软雅黑" pitchFamily="34" charset="-122"/>
                <a:cs typeface="等线"/>
              </a:rPr>
              <a:t>     失败的经验</a:t>
            </a:r>
          </a:p>
        </p:txBody>
      </p:sp>
      <p:sp>
        <p:nvSpPr>
          <p:cNvPr id="50" name="矩形 49"/>
          <p:cNvSpPr/>
          <p:nvPr/>
        </p:nvSpPr>
        <p:spPr>
          <a:xfrm>
            <a:off x="715714" y="1990821"/>
            <a:ext cx="1041400" cy="1042987"/>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1" name="Freeform 53"/>
          <p:cNvSpPr>
            <a:spLocks noChangeAspect="1" noEditPoints="1"/>
          </p:cNvSpPr>
          <p:nvPr/>
        </p:nvSpPr>
        <p:spPr bwMode="auto">
          <a:xfrm>
            <a:off x="855414" y="2206721"/>
            <a:ext cx="762000" cy="611187"/>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E7B552"/>
          </a:solidFill>
          <a:ln w="0">
            <a:noFill/>
            <a:prstDash val="solid"/>
            <a:round/>
            <a:headEnd/>
            <a:tailEnd/>
          </a:ln>
        </p:spPr>
        <p:txBody>
          <a:bodyPr/>
          <a:lstStyle/>
          <a:p>
            <a:endParaRPr lang="zh-CN" altLang="en-US"/>
          </a:p>
        </p:txBody>
      </p:sp>
      <p:pic>
        <p:nvPicPr>
          <p:cNvPr id="52"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8" presetClass="emph" presetSubtype="0" fill="hold" grpId="1" nodeType="withEffect">
                                  <p:stCondLst>
                                    <p:cond delay="0"/>
                                  </p:stCondLst>
                                  <p:childTnLst>
                                    <p:animRot by="12000000">
                                      <p:cBhvr>
                                        <p:cTn id="16" dur="1000" fill="hold"/>
                                        <p:tgtEl>
                                          <p:spTgt spid="40"/>
                                        </p:tgtEl>
                                        <p:attrNameLst>
                                          <p:attrName>r</p:attrName>
                                        </p:attrNameLst>
                                      </p:cBhvr>
                                    </p:animRot>
                                  </p:childTnLst>
                                </p:cTn>
                              </p:par>
                              <p:par>
                                <p:cTn id="17" presetID="22" presetClass="entr" presetSubtype="1" fill="hold" grpId="0" nodeType="withEffect">
                                  <p:stCondLst>
                                    <p:cond delay="15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250"/>
                                        <p:tgtEl>
                                          <p:spTgt spid="41"/>
                                        </p:tgtEl>
                                      </p:cBhvr>
                                    </p:animEffect>
                                  </p:childTnLst>
                                </p:cTn>
                              </p:par>
                              <p:par>
                                <p:cTn id="20" presetID="64" presetClass="path" presetSubtype="0" fill="hold" grpId="1" nodeType="withEffect">
                                  <p:stCondLst>
                                    <p:cond delay="150"/>
                                  </p:stCondLst>
                                  <p:childTnLst>
                                    <p:animMotion origin="layout" path="M -3.33333E-6 -4.07407E-6 L -0.01901 -0.0206 " pathEditMode="relative" rAng="0" ptsTypes="AA">
                                      <p:cBhvr>
                                        <p:cTn id="21" dur="500" fill="hold"/>
                                        <p:tgtEl>
                                          <p:spTgt spid="41"/>
                                        </p:tgtEl>
                                        <p:attrNameLst>
                                          <p:attrName>ppt_x</p:attrName>
                                          <p:attrName>ppt_y</p:attrName>
                                        </p:attrNameLst>
                                      </p:cBhvr>
                                      <p:rCtr x="-10" y="-10"/>
                                    </p:animMotion>
                                  </p:childTnLst>
                                </p:cTn>
                              </p:par>
                              <p:par>
                                <p:cTn id="22" presetID="22" presetClass="exit" presetSubtype="4" fill="hold" grpId="2" nodeType="withEffect">
                                  <p:stCondLst>
                                    <p:cond delay="400"/>
                                  </p:stCondLst>
                                  <p:childTnLst>
                                    <p:animEffect transition="out" filter="wipe(down)">
                                      <p:cBhvr>
                                        <p:cTn id="23" dur="250"/>
                                        <p:tgtEl>
                                          <p:spTgt spid="41"/>
                                        </p:tgtEl>
                                      </p:cBhvr>
                                    </p:animEffect>
                                    <p:set>
                                      <p:cBhvr>
                                        <p:cTn id="24" dur="1" fill="hold">
                                          <p:stCondLst>
                                            <p:cond delay="249"/>
                                          </p:stCondLst>
                                        </p:cTn>
                                        <p:tgtEl>
                                          <p:spTgt spid="41"/>
                                        </p:tgtEl>
                                        <p:attrNameLst>
                                          <p:attrName>style.visibility</p:attrName>
                                        </p:attrNameLst>
                                      </p:cBhvr>
                                      <p:to>
                                        <p:strVal val="hidden"/>
                                      </p:to>
                                    </p:set>
                                  </p:childTnLst>
                                </p:cTn>
                              </p:par>
                              <p:par>
                                <p:cTn id="25" presetID="22" presetClass="entr" presetSubtype="2" fill="hold" grpId="0" nodeType="withEffect">
                                  <p:stCondLst>
                                    <p:cond delay="300"/>
                                  </p:stCondLst>
                                  <p:childTnLst>
                                    <p:set>
                                      <p:cBhvr>
                                        <p:cTn id="26" dur="1" fill="hold">
                                          <p:stCondLst>
                                            <p:cond delay="0"/>
                                          </p:stCondLst>
                                        </p:cTn>
                                        <p:tgtEl>
                                          <p:spTgt spid="42"/>
                                        </p:tgtEl>
                                        <p:attrNameLst>
                                          <p:attrName>style.visibility</p:attrName>
                                        </p:attrNameLst>
                                      </p:cBhvr>
                                      <p:to>
                                        <p:strVal val="visible"/>
                                      </p:to>
                                    </p:set>
                                    <p:animEffect transition="in" filter="wipe(right)">
                                      <p:cBhvr>
                                        <p:cTn id="27" dur="250"/>
                                        <p:tgtEl>
                                          <p:spTgt spid="42"/>
                                        </p:tgtEl>
                                      </p:cBhvr>
                                    </p:animEffect>
                                  </p:childTnLst>
                                </p:cTn>
                              </p:par>
                              <p:par>
                                <p:cTn id="28" presetID="64" presetClass="path" presetSubtype="0" fill="hold" grpId="1" nodeType="withEffect">
                                  <p:stCondLst>
                                    <p:cond delay="300"/>
                                  </p:stCondLst>
                                  <p:childTnLst>
                                    <p:animMotion origin="layout" path="M 3.33333E-6 -2.59259E-6 L -0.02175 0.02431 " pathEditMode="relative" rAng="0" ptsTypes="AA">
                                      <p:cBhvr>
                                        <p:cTn id="29" dur="500" fill="hold"/>
                                        <p:tgtEl>
                                          <p:spTgt spid="42"/>
                                        </p:tgtEl>
                                        <p:attrNameLst>
                                          <p:attrName>ppt_x</p:attrName>
                                          <p:attrName>ppt_y</p:attrName>
                                        </p:attrNameLst>
                                      </p:cBhvr>
                                      <p:rCtr x="-11" y="12"/>
                                    </p:animMotion>
                                  </p:childTnLst>
                                </p:cTn>
                              </p:par>
                              <p:par>
                                <p:cTn id="30" presetID="22" presetClass="exit" presetSubtype="2" fill="hold" grpId="2" nodeType="withEffect">
                                  <p:stCondLst>
                                    <p:cond delay="500"/>
                                  </p:stCondLst>
                                  <p:childTnLst>
                                    <p:animEffect transition="out" filter="wipe(right)">
                                      <p:cBhvr>
                                        <p:cTn id="31" dur="250"/>
                                        <p:tgtEl>
                                          <p:spTgt spid="42"/>
                                        </p:tgtEl>
                                      </p:cBhvr>
                                    </p:animEffect>
                                    <p:set>
                                      <p:cBhvr>
                                        <p:cTn id="32" dur="1" fill="hold">
                                          <p:stCondLst>
                                            <p:cond delay="249"/>
                                          </p:stCondLst>
                                        </p:cTn>
                                        <p:tgtEl>
                                          <p:spTgt spid="42"/>
                                        </p:tgtEl>
                                        <p:attrNameLst>
                                          <p:attrName>style.visibility</p:attrName>
                                        </p:attrNameLst>
                                      </p:cBhvr>
                                      <p:to>
                                        <p:strVal val="hidden"/>
                                      </p:to>
                                    </p:set>
                                  </p:childTnLst>
                                </p:cTn>
                              </p:par>
                              <p:par>
                                <p:cTn id="33" presetID="22" presetClass="entr" presetSubtype="1"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250"/>
                                        <p:tgtEl>
                                          <p:spTgt spid="43"/>
                                        </p:tgtEl>
                                      </p:cBhvr>
                                    </p:animEffect>
                                  </p:childTnLst>
                                </p:cTn>
                              </p:par>
                              <p:par>
                                <p:cTn id="36" presetID="64" presetClass="path" presetSubtype="0" fill="hold" grpId="1" nodeType="withEffect">
                                  <p:stCondLst>
                                    <p:cond delay="250"/>
                                  </p:stCondLst>
                                  <p:childTnLst>
                                    <p:animMotion origin="layout" path="M 2.70833E-6 -3.33333E-6 L 0.0082 0.02709 " pathEditMode="relative" rAng="0" ptsTypes="AA">
                                      <p:cBhvr>
                                        <p:cTn id="37" dur="500" fill="hold"/>
                                        <p:tgtEl>
                                          <p:spTgt spid="43"/>
                                        </p:tgtEl>
                                        <p:attrNameLst>
                                          <p:attrName>ppt_x</p:attrName>
                                          <p:attrName>ppt_y</p:attrName>
                                        </p:attrNameLst>
                                      </p:cBhvr>
                                      <p:rCtr x="4" y="13"/>
                                    </p:animMotion>
                                  </p:childTnLst>
                                </p:cTn>
                              </p:par>
                              <p:par>
                                <p:cTn id="38" presetID="22" presetClass="exit" presetSubtype="1" fill="hold" grpId="2" nodeType="withEffect">
                                  <p:stCondLst>
                                    <p:cond delay="500"/>
                                  </p:stCondLst>
                                  <p:childTnLst>
                                    <p:animEffect transition="out" filter="wipe(up)">
                                      <p:cBhvr>
                                        <p:cTn id="39" dur="250"/>
                                        <p:tgtEl>
                                          <p:spTgt spid="43"/>
                                        </p:tgtEl>
                                      </p:cBhvr>
                                    </p:animEffect>
                                    <p:set>
                                      <p:cBhvr>
                                        <p:cTn id="40" dur="1" fill="hold">
                                          <p:stCondLst>
                                            <p:cond delay="249"/>
                                          </p:stCondLst>
                                        </p:cTn>
                                        <p:tgtEl>
                                          <p:spTgt spid="43"/>
                                        </p:tgtEl>
                                        <p:attrNameLst>
                                          <p:attrName>style.visibility</p:attrName>
                                        </p:attrNameLst>
                                      </p:cBhvr>
                                      <p:to>
                                        <p:strVal val="hidden"/>
                                      </p:to>
                                    </p:set>
                                  </p:childTnLst>
                                </p:cTn>
                              </p:par>
                              <p:par>
                                <p:cTn id="41" presetID="22" presetClass="entr" presetSubtype="1"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up)">
                                      <p:cBhvr>
                                        <p:cTn id="43" dur="250"/>
                                        <p:tgtEl>
                                          <p:spTgt spid="44"/>
                                        </p:tgtEl>
                                      </p:cBhvr>
                                    </p:animEffect>
                                  </p:childTnLst>
                                </p:cTn>
                              </p:par>
                              <p:par>
                                <p:cTn id="44" presetID="64" presetClass="path" presetSubtype="0" fill="hold" grpId="1" nodeType="withEffect">
                                  <p:stCondLst>
                                    <p:cond delay="0"/>
                                  </p:stCondLst>
                                  <p:childTnLst>
                                    <p:animMotion origin="layout" path="M 3.125E-6 -7.40741E-7 L 0.02291 0.02407 " pathEditMode="relative" rAng="0" ptsTypes="AA">
                                      <p:cBhvr>
                                        <p:cTn id="45" dur="500" fill="hold"/>
                                        <p:tgtEl>
                                          <p:spTgt spid="44"/>
                                        </p:tgtEl>
                                        <p:attrNameLst>
                                          <p:attrName>ppt_x</p:attrName>
                                          <p:attrName>ppt_y</p:attrName>
                                        </p:attrNameLst>
                                      </p:cBhvr>
                                      <p:rCtr x="11" y="12"/>
                                    </p:animMotion>
                                  </p:childTnLst>
                                </p:cTn>
                              </p:par>
                              <p:par>
                                <p:cTn id="46" presetID="22" presetClass="exit" presetSubtype="1" fill="hold" grpId="2" nodeType="withEffect">
                                  <p:stCondLst>
                                    <p:cond delay="250"/>
                                  </p:stCondLst>
                                  <p:childTnLst>
                                    <p:animEffect transition="out" filter="wipe(up)">
                                      <p:cBhvr>
                                        <p:cTn id="47" dur="100"/>
                                        <p:tgtEl>
                                          <p:spTgt spid="44"/>
                                        </p:tgtEl>
                                      </p:cBhvr>
                                    </p:animEffect>
                                    <p:set>
                                      <p:cBhvr>
                                        <p:cTn id="48" dur="1" fill="hold">
                                          <p:stCondLst>
                                            <p:cond delay="99"/>
                                          </p:stCondLst>
                                        </p:cTn>
                                        <p:tgtEl>
                                          <p:spTgt spid="44"/>
                                        </p:tgtEl>
                                        <p:attrNameLst>
                                          <p:attrName>style.visibility</p:attrName>
                                        </p:attrNameLst>
                                      </p:cBhvr>
                                      <p:to>
                                        <p:strVal val="hidden"/>
                                      </p:to>
                                    </p:set>
                                  </p:childTnLst>
                                </p:cTn>
                              </p:par>
                              <p:par>
                                <p:cTn id="49" presetID="22" presetClass="entr" presetSubtype="1" fill="hold" grpId="0" nodeType="withEffect">
                                  <p:stCondLst>
                                    <p:cond delay="10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250"/>
                                        <p:tgtEl>
                                          <p:spTgt spid="45"/>
                                        </p:tgtEl>
                                      </p:cBhvr>
                                    </p:animEffect>
                                  </p:childTnLst>
                                </p:cTn>
                              </p:par>
                              <p:par>
                                <p:cTn id="52" presetID="64" presetClass="path" presetSubtype="0" fill="hold" grpId="1" nodeType="withEffect">
                                  <p:stCondLst>
                                    <p:cond delay="100"/>
                                  </p:stCondLst>
                                  <p:childTnLst>
                                    <p:animMotion origin="layout" path="M 6.25E-7 1.11111E-6 L 6.25E-7 0.04699 " pathEditMode="relative" rAng="0" ptsTypes="AA">
                                      <p:cBhvr>
                                        <p:cTn id="53" dur="500" fill="hold"/>
                                        <p:tgtEl>
                                          <p:spTgt spid="45"/>
                                        </p:tgtEl>
                                        <p:attrNameLst>
                                          <p:attrName>ppt_x</p:attrName>
                                          <p:attrName>ppt_y</p:attrName>
                                        </p:attrNameLst>
                                      </p:cBhvr>
                                      <p:rCtr x="0" y="23"/>
                                    </p:animMotion>
                                  </p:childTnLst>
                                </p:cTn>
                              </p:par>
                              <p:par>
                                <p:cTn id="54" presetID="22" presetClass="exit" presetSubtype="1" fill="hold" grpId="2" nodeType="withEffect">
                                  <p:stCondLst>
                                    <p:cond delay="350"/>
                                  </p:stCondLst>
                                  <p:childTnLst>
                                    <p:animEffect transition="out" filter="wipe(up)">
                                      <p:cBhvr>
                                        <p:cTn id="55" dur="150"/>
                                        <p:tgtEl>
                                          <p:spTgt spid="45"/>
                                        </p:tgtEl>
                                      </p:cBhvr>
                                    </p:animEffect>
                                    <p:set>
                                      <p:cBhvr>
                                        <p:cTn id="56" dur="1" fill="hold">
                                          <p:stCondLst>
                                            <p:cond delay="149"/>
                                          </p:stCondLst>
                                        </p:cTn>
                                        <p:tgtEl>
                                          <p:spTgt spid="45"/>
                                        </p:tgtEl>
                                        <p:attrNameLst>
                                          <p:attrName>style.visibility</p:attrName>
                                        </p:attrNameLst>
                                      </p:cBhvr>
                                      <p:to>
                                        <p:strVal val="hidden"/>
                                      </p:to>
                                    </p:set>
                                  </p:childTnLst>
                                </p:cTn>
                              </p:par>
                              <p:par>
                                <p:cTn id="57" presetID="22" presetClass="entr" presetSubtype="2" fill="hold" grpId="0" nodeType="withEffect">
                                  <p:stCondLst>
                                    <p:cond delay="6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250"/>
                                        <p:tgtEl>
                                          <p:spTgt spid="46"/>
                                        </p:tgtEl>
                                      </p:cBhvr>
                                    </p:animEffect>
                                  </p:childTnLst>
                                </p:cTn>
                              </p:par>
                              <p:par>
                                <p:cTn id="60" presetID="64" presetClass="path" presetSubtype="0" fill="hold" grpId="1" nodeType="withEffect">
                                  <p:stCondLst>
                                    <p:cond delay="60"/>
                                  </p:stCondLst>
                                  <p:childTnLst>
                                    <p:animMotion origin="layout" path="M 1.66667E-6 -1.85185E-6 L -0.02526 -0.00116 " pathEditMode="relative" rAng="0" ptsTypes="AA">
                                      <p:cBhvr>
                                        <p:cTn id="61" dur="500" fill="hold"/>
                                        <p:tgtEl>
                                          <p:spTgt spid="46"/>
                                        </p:tgtEl>
                                        <p:attrNameLst>
                                          <p:attrName>ppt_x</p:attrName>
                                          <p:attrName>ppt_y</p:attrName>
                                        </p:attrNameLst>
                                      </p:cBhvr>
                                      <p:rCtr x="-13" y="-1"/>
                                    </p:animMotion>
                                  </p:childTnLst>
                                </p:cTn>
                              </p:par>
                              <p:par>
                                <p:cTn id="62" presetID="22" presetClass="exit" presetSubtype="2" fill="hold" grpId="2" nodeType="withEffect">
                                  <p:stCondLst>
                                    <p:cond delay="310"/>
                                  </p:stCondLst>
                                  <p:childTnLst>
                                    <p:animEffect transition="out" filter="wipe(right)">
                                      <p:cBhvr>
                                        <p:cTn id="63" dur="150"/>
                                        <p:tgtEl>
                                          <p:spTgt spid="46"/>
                                        </p:tgtEl>
                                      </p:cBhvr>
                                    </p:animEffect>
                                    <p:set>
                                      <p:cBhvr>
                                        <p:cTn id="64" dur="1" fill="hold">
                                          <p:stCondLst>
                                            <p:cond delay="149"/>
                                          </p:stCondLst>
                                        </p:cTn>
                                        <p:tgtEl>
                                          <p:spTgt spid="46"/>
                                        </p:tgtEl>
                                        <p:attrNameLst>
                                          <p:attrName>style.visibility</p:attrName>
                                        </p:attrNameLst>
                                      </p:cBhvr>
                                      <p:to>
                                        <p:strVal val="hidden"/>
                                      </p:to>
                                    </p:set>
                                  </p:childTnLst>
                                </p:cTn>
                              </p:par>
                              <p:par>
                                <p:cTn id="65" presetID="22" presetClass="entr" presetSubtype="8"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250"/>
                                        <p:tgtEl>
                                          <p:spTgt spid="2"/>
                                        </p:tgtEl>
                                      </p:cBhvr>
                                    </p:animEffect>
                                  </p:childTnLst>
                                </p:cTn>
                              </p:par>
                              <p:par>
                                <p:cTn id="68" presetID="8" presetClass="emph" presetSubtype="0" fill="hold" nodeType="withEffect">
                                  <p:stCondLst>
                                    <p:cond delay="250"/>
                                  </p:stCondLst>
                                  <p:childTnLst>
                                    <p:animRot by="5400000">
                                      <p:cBhvr>
                                        <p:cTn id="69" dur="500" fill="hold"/>
                                        <p:tgtEl>
                                          <p:spTgt spid="2"/>
                                        </p:tgtEl>
                                        <p:attrNameLst>
                                          <p:attrName>r</p:attrName>
                                        </p:attrNameLst>
                                      </p:cBhvr>
                                    </p:animRot>
                                  </p:childTnLst>
                                </p:cTn>
                              </p:par>
                              <p:par>
                                <p:cTn id="70" presetID="22" presetClass="exit" presetSubtype="4" fill="hold" nodeType="withEffect">
                                  <p:stCondLst>
                                    <p:cond delay="250"/>
                                  </p:stCondLst>
                                  <p:childTnLst>
                                    <p:animEffect transition="out" filter="wipe(down)">
                                      <p:cBhvr>
                                        <p:cTn id="71" dur="500"/>
                                        <p:tgtEl>
                                          <p:spTgt spid="2"/>
                                        </p:tgtEl>
                                      </p:cBhvr>
                                    </p:animEffect>
                                    <p:set>
                                      <p:cBhvr>
                                        <p:cTn id="72" dur="1" fill="hold">
                                          <p:stCondLst>
                                            <p:cond delay="499"/>
                                          </p:stCondLst>
                                        </p:cTn>
                                        <p:tgtEl>
                                          <p:spTgt spid="2"/>
                                        </p:tgtEl>
                                        <p:attrNameLst>
                                          <p:attrName>style.visibility</p:attrName>
                                        </p:attrNameLst>
                                      </p:cBhvr>
                                      <p:to>
                                        <p:strVal val="hidden"/>
                                      </p:to>
                                    </p:set>
                                  </p:childTnLst>
                                </p:cTn>
                              </p:par>
                              <p:par>
                                <p:cTn id="73" presetID="63" presetClass="path" presetSubtype="0" fill="hold" grpId="2" nodeType="withEffect">
                                  <p:stCondLst>
                                    <p:cond delay="500"/>
                                  </p:stCondLst>
                                  <p:childTnLst>
                                    <p:animMotion origin="layout" path="M -3.95833E-6 -3.7037E-7 L 0.39857 0.0044 " pathEditMode="relative" rAng="0" ptsTypes="AA">
                                      <p:cBhvr>
                                        <p:cTn id="74" dur="1000" fill="hold"/>
                                        <p:tgtEl>
                                          <p:spTgt spid="40"/>
                                        </p:tgtEl>
                                        <p:attrNameLst>
                                          <p:attrName>ppt_x</p:attrName>
                                          <p:attrName>ppt_y</p:attrName>
                                        </p:attrNameLst>
                                      </p:cBhvr>
                                      <p:rCtr x="199" y="2"/>
                                    </p:animMotion>
                                  </p:childTnLst>
                                </p:cTn>
                              </p:par>
                              <p:par>
                                <p:cTn id="75" presetID="6" presetClass="entr" presetSubtype="32" fill="hold" grpId="0" nodeType="withEffect">
                                  <p:stCondLst>
                                    <p:cond delay="1250"/>
                                  </p:stCondLst>
                                  <p:childTnLst>
                                    <p:set>
                                      <p:cBhvr>
                                        <p:cTn id="76" dur="1" fill="hold">
                                          <p:stCondLst>
                                            <p:cond delay="0"/>
                                          </p:stCondLst>
                                        </p:cTn>
                                        <p:tgtEl>
                                          <p:spTgt spid="30"/>
                                        </p:tgtEl>
                                        <p:attrNameLst>
                                          <p:attrName>style.visibility</p:attrName>
                                        </p:attrNameLst>
                                      </p:cBhvr>
                                      <p:to>
                                        <p:strVal val="visible"/>
                                      </p:to>
                                    </p:set>
                                    <p:animEffect transition="in" filter="circle(out)">
                                      <p:cBhvr>
                                        <p:cTn id="77" dur="250"/>
                                        <p:tgtEl>
                                          <p:spTgt spid="30"/>
                                        </p:tgtEl>
                                      </p:cBhvr>
                                    </p:animEffect>
                                  </p:childTnLst>
                                </p:cTn>
                              </p:par>
                              <p:par>
                                <p:cTn id="78" presetID="6" presetClass="emph" presetSubtype="0" fill="hold" grpId="1" nodeType="withEffect">
                                  <p:stCondLst>
                                    <p:cond delay="1250"/>
                                  </p:stCondLst>
                                  <p:childTnLst>
                                    <p:animScale>
                                      <p:cBhvr>
                                        <p:cTn id="79" dur="750" fill="hold"/>
                                        <p:tgtEl>
                                          <p:spTgt spid="30"/>
                                        </p:tgtEl>
                                      </p:cBhvr>
                                      <p:by x="200000" y="200000"/>
                                    </p:animScale>
                                  </p:childTnLst>
                                </p:cTn>
                              </p:par>
                              <p:par>
                                <p:cTn id="80" presetID="6" presetClass="exit" presetSubtype="32" fill="hold" grpId="2" nodeType="withEffect">
                                  <p:stCondLst>
                                    <p:cond delay="1250"/>
                                  </p:stCondLst>
                                  <p:childTnLst>
                                    <p:animEffect transition="out" filter="circle(out)">
                                      <p:cBhvr>
                                        <p:cTn id="81" dur="1000"/>
                                        <p:tgtEl>
                                          <p:spTgt spid="30"/>
                                        </p:tgtEl>
                                      </p:cBhvr>
                                    </p:animEffect>
                                    <p:set>
                                      <p:cBhvr>
                                        <p:cTn id="82" dur="1" fill="hold">
                                          <p:stCondLst>
                                            <p:cond delay="999"/>
                                          </p:stCondLst>
                                        </p:cTn>
                                        <p:tgtEl>
                                          <p:spTgt spid="30"/>
                                        </p:tgtEl>
                                        <p:attrNameLst>
                                          <p:attrName>style.visibility</p:attrName>
                                        </p:attrNameLst>
                                      </p:cBhvr>
                                      <p:to>
                                        <p:strVal val="hidden"/>
                                      </p:to>
                                    </p:set>
                                  </p:childTnLst>
                                </p:cTn>
                              </p:par>
                              <p:par>
                                <p:cTn id="83" presetID="6" presetClass="emph" presetSubtype="0" autoRev="1" fill="hold" grpId="3" nodeType="withEffect">
                                  <p:stCondLst>
                                    <p:cond delay="1250"/>
                                  </p:stCondLst>
                                  <p:childTnLst>
                                    <p:animScale>
                                      <p:cBhvr>
                                        <p:cTn id="84" dur="250" fill="hold"/>
                                        <p:tgtEl>
                                          <p:spTgt spid="40"/>
                                        </p:tgtEl>
                                      </p:cBhvr>
                                      <p:by x="105000" y="105000"/>
                                    </p:animScale>
                                  </p:childTnLst>
                                </p:cTn>
                              </p:par>
                              <p:par>
                                <p:cTn id="85" presetID="1" presetClass="exit" presetSubtype="0" fill="hold" grpId="4" nodeType="withEffect">
                                  <p:stCondLst>
                                    <p:cond delay="1550"/>
                                  </p:stCondLst>
                                  <p:childTnLst>
                                    <p:set>
                                      <p:cBhvr>
                                        <p:cTn id="86" dur="1" fill="hold">
                                          <p:stCondLst>
                                            <p:cond delay="0"/>
                                          </p:stCondLst>
                                        </p:cTn>
                                        <p:tgtEl>
                                          <p:spTgt spid="40"/>
                                        </p:tgtEl>
                                        <p:attrNameLst>
                                          <p:attrName>style.visibility</p:attrName>
                                        </p:attrNameLst>
                                      </p:cBhvr>
                                      <p:to>
                                        <p:strVal val="hidden"/>
                                      </p:to>
                                    </p:set>
                                  </p:childTnLst>
                                </p:cTn>
                              </p:par>
                              <p:par>
                                <p:cTn id="87" presetID="1" presetClass="entr" presetSubtype="0" fill="hold" grpId="0" nodeType="withEffect">
                                  <p:stCondLst>
                                    <p:cond delay="1550"/>
                                  </p:stCondLst>
                                  <p:childTnLst>
                                    <p:set>
                                      <p:cBhvr>
                                        <p:cTn id="88" dur="1" fill="hold">
                                          <p:stCondLst>
                                            <p:cond delay="0"/>
                                          </p:stCondLst>
                                        </p:cTn>
                                        <p:tgtEl>
                                          <p:spTgt spid="31"/>
                                        </p:tgtEl>
                                        <p:attrNameLst>
                                          <p:attrName>style.visibility</p:attrName>
                                        </p:attrNameLst>
                                      </p:cBhvr>
                                      <p:to>
                                        <p:strVal val="visible"/>
                                      </p:to>
                                    </p:set>
                                  </p:childTnLst>
                                </p:cTn>
                              </p:par>
                              <p:par>
                                <p:cTn id="89" presetID="53" presetClass="exit" presetSubtype="32" fill="hold" grpId="1" nodeType="withEffect">
                                  <p:stCondLst>
                                    <p:cond delay="1550"/>
                                  </p:stCondLst>
                                  <p:childTnLst>
                                    <p:anim calcmode="lin" valueType="num">
                                      <p:cBhvr>
                                        <p:cTn id="90" dur="500"/>
                                        <p:tgtEl>
                                          <p:spTgt spid="31"/>
                                        </p:tgtEl>
                                        <p:attrNameLst>
                                          <p:attrName>ppt_w</p:attrName>
                                        </p:attrNameLst>
                                      </p:cBhvr>
                                      <p:tavLst>
                                        <p:tav tm="0">
                                          <p:val>
                                            <p:strVal val="ppt_w"/>
                                          </p:val>
                                        </p:tav>
                                        <p:tav tm="100000">
                                          <p:val>
                                            <p:fltVal val="0"/>
                                          </p:val>
                                        </p:tav>
                                      </p:tavLst>
                                    </p:anim>
                                    <p:anim calcmode="lin" valueType="num">
                                      <p:cBhvr>
                                        <p:cTn id="91" dur="500"/>
                                        <p:tgtEl>
                                          <p:spTgt spid="31"/>
                                        </p:tgtEl>
                                        <p:attrNameLst>
                                          <p:attrName>ppt_h</p:attrName>
                                        </p:attrNameLst>
                                      </p:cBhvr>
                                      <p:tavLst>
                                        <p:tav tm="0">
                                          <p:val>
                                            <p:strVal val="ppt_h"/>
                                          </p:val>
                                        </p:tav>
                                        <p:tav tm="100000">
                                          <p:val>
                                            <p:fltVal val="0"/>
                                          </p:val>
                                        </p:tav>
                                      </p:tavLst>
                                    </p:anim>
                                    <p:animEffect transition="out" filter="fade">
                                      <p:cBhvr>
                                        <p:cTn id="92" dur="500"/>
                                        <p:tgtEl>
                                          <p:spTgt spid="31"/>
                                        </p:tgtEl>
                                      </p:cBhvr>
                                    </p:animEffect>
                                    <p:set>
                                      <p:cBhvr>
                                        <p:cTn id="93" dur="1" fill="hold">
                                          <p:stCondLst>
                                            <p:cond delay="499"/>
                                          </p:stCondLst>
                                        </p:cTn>
                                        <p:tgtEl>
                                          <p:spTgt spid="31"/>
                                        </p:tgtEl>
                                        <p:attrNameLst>
                                          <p:attrName>style.visibility</p:attrName>
                                        </p:attrNameLst>
                                      </p:cBhvr>
                                      <p:to>
                                        <p:strVal val="hidden"/>
                                      </p:to>
                                    </p:set>
                                  </p:childTnLst>
                                </p:cTn>
                              </p:par>
                              <p:par>
                                <p:cTn id="94" presetID="1" presetClass="entr" presetSubtype="0" fill="hold" grpId="0" nodeType="withEffect">
                                  <p:stCondLst>
                                    <p:cond delay="1550"/>
                                  </p:stCondLst>
                                  <p:childTnLst>
                                    <p:set>
                                      <p:cBhvr>
                                        <p:cTn id="95" dur="1" fill="hold">
                                          <p:stCondLst>
                                            <p:cond delay="0"/>
                                          </p:stCondLst>
                                        </p:cTn>
                                        <p:tgtEl>
                                          <p:spTgt spid="32"/>
                                        </p:tgtEl>
                                        <p:attrNameLst>
                                          <p:attrName>style.visibility</p:attrName>
                                        </p:attrNameLst>
                                      </p:cBhvr>
                                      <p:to>
                                        <p:strVal val="visible"/>
                                      </p:to>
                                    </p:set>
                                  </p:childTnLst>
                                </p:cTn>
                              </p:par>
                              <p:par>
                                <p:cTn id="96" presetID="53" presetClass="exit" presetSubtype="32" fill="hold" grpId="1" nodeType="withEffect">
                                  <p:stCondLst>
                                    <p:cond delay="1550"/>
                                  </p:stCondLst>
                                  <p:childTnLst>
                                    <p:anim calcmode="lin" valueType="num">
                                      <p:cBhvr>
                                        <p:cTn id="97" dur="500"/>
                                        <p:tgtEl>
                                          <p:spTgt spid="32"/>
                                        </p:tgtEl>
                                        <p:attrNameLst>
                                          <p:attrName>ppt_w</p:attrName>
                                        </p:attrNameLst>
                                      </p:cBhvr>
                                      <p:tavLst>
                                        <p:tav tm="0">
                                          <p:val>
                                            <p:strVal val="ppt_w"/>
                                          </p:val>
                                        </p:tav>
                                        <p:tav tm="100000">
                                          <p:val>
                                            <p:fltVal val="0"/>
                                          </p:val>
                                        </p:tav>
                                      </p:tavLst>
                                    </p:anim>
                                    <p:anim calcmode="lin" valueType="num">
                                      <p:cBhvr>
                                        <p:cTn id="98" dur="500"/>
                                        <p:tgtEl>
                                          <p:spTgt spid="32"/>
                                        </p:tgtEl>
                                        <p:attrNameLst>
                                          <p:attrName>ppt_h</p:attrName>
                                        </p:attrNameLst>
                                      </p:cBhvr>
                                      <p:tavLst>
                                        <p:tav tm="0">
                                          <p:val>
                                            <p:strVal val="ppt_h"/>
                                          </p:val>
                                        </p:tav>
                                        <p:tav tm="100000">
                                          <p:val>
                                            <p:fltVal val="0"/>
                                          </p:val>
                                        </p:tav>
                                      </p:tavLst>
                                    </p:anim>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 presetClass="entr" presetSubtype="0" fill="hold" grpId="0" nodeType="withEffect">
                                  <p:stCondLst>
                                    <p:cond delay="1550"/>
                                  </p:stCondLst>
                                  <p:childTnLst>
                                    <p:set>
                                      <p:cBhvr>
                                        <p:cTn id="102" dur="1" fill="hold">
                                          <p:stCondLst>
                                            <p:cond delay="0"/>
                                          </p:stCondLst>
                                        </p:cTn>
                                        <p:tgtEl>
                                          <p:spTgt spid="33"/>
                                        </p:tgtEl>
                                        <p:attrNameLst>
                                          <p:attrName>style.visibility</p:attrName>
                                        </p:attrNameLst>
                                      </p:cBhvr>
                                      <p:to>
                                        <p:strVal val="visible"/>
                                      </p:to>
                                    </p:set>
                                  </p:childTnLst>
                                </p:cTn>
                              </p:par>
                              <p:par>
                                <p:cTn id="103" presetID="53" presetClass="exit" presetSubtype="32" fill="hold" grpId="1" nodeType="withEffect">
                                  <p:stCondLst>
                                    <p:cond delay="1550"/>
                                  </p:stCondLst>
                                  <p:childTnLst>
                                    <p:anim calcmode="lin" valueType="num">
                                      <p:cBhvr>
                                        <p:cTn id="104" dur="500"/>
                                        <p:tgtEl>
                                          <p:spTgt spid="33"/>
                                        </p:tgtEl>
                                        <p:attrNameLst>
                                          <p:attrName>ppt_w</p:attrName>
                                        </p:attrNameLst>
                                      </p:cBhvr>
                                      <p:tavLst>
                                        <p:tav tm="0">
                                          <p:val>
                                            <p:strVal val="ppt_w"/>
                                          </p:val>
                                        </p:tav>
                                        <p:tav tm="100000">
                                          <p:val>
                                            <p:fltVal val="0"/>
                                          </p:val>
                                        </p:tav>
                                      </p:tavLst>
                                    </p:anim>
                                    <p:anim calcmode="lin" valueType="num">
                                      <p:cBhvr>
                                        <p:cTn id="105" dur="500"/>
                                        <p:tgtEl>
                                          <p:spTgt spid="33"/>
                                        </p:tgtEl>
                                        <p:attrNameLst>
                                          <p:attrName>ppt_h</p:attrName>
                                        </p:attrNameLst>
                                      </p:cBhvr>
                                      <p:tavLst>
                                        <p:tav tm="0">
                                          <p:val>
                                            <p:strVal val="ppt_h"/>
                                          </p:val>
                                        </p:tav>
                                        <p:tav tm="100000">
                                          <p:val>
                                            <p:fltVal val="0"/>
                                          </p:val>
                                        </p:tav>
                                      </p:tavLst>
                                    </p:anim>
                                    <p:animEffect transition="out" filter="fade">
                                      <p:cBhvr>
                                        <p:cTn id="106" dur="500"/>
                                        <p:tgtEl>
                                          <p:spTgt spid="33"/>
                                        </p:tgtEl>
                                      </p:cBhvr>
                                    </p:animEffect>
                                    <p:set>
                                      <p:cBhvr>
                                        <p:cTn id="107" dur="1" fill="hold">
                                          <p:stCondLst>
                                            <p:cond delay="499"/>
                                          </p:stCondLst>
                                        </p:cTn>
                                        <p:tgtEl>
                                          <p:spTgt spid="33"/>
                                        </p:tgtEl>
                                        <p:attrNameLst>
                                          <p:attrName>style.visibility</p:attrName>
                                        </p:attrNameLst>
                                      </p:cBhvr>
                                      <p:to>
                                        <p:strVal val="hidden"/>
                                      </p:to>
                                    </p:set>
                                  </p:childTnLst>
                                </p:cTn>
                              </p:par>
                              <p:par>
                                <p:cTn id="108" presetID="1" presetClass="entr" presetSubtype="0" fill="hold" grpId="0" nodeType="withEffect">
                                  <p:stCondLst>
                                    <p:cond delay="1550"/>
                                  </p:stCondLst>
                                  <p:childTnLst>
                                    <p:set>
                                      <p:cBhvr>
                                        <p:cTn id="109" dur="1" fill="hold">
                                          <p:stCondLst>
                                            <p:cond delay="0"/>
                                          </p:stCondLst>
                                        </p:cTn>
                                        <p:tgtEl>
                                          <p:spTgt spid="34"/>
                                        </p:tgtEl>
                                        <p:attrNameLst>
                                          <p:attrName>style.visibility</p:attrName>
                                        </p:attrNameLst>
                                      </p:cBhvr>
                                      <p:to>
                                        <p:strVal val="visible"/>
                                      </p:to>
                                    </p:set>
                                  </p:childTnLst>
                                </p:cTn>
                              </p:par>
                              <p:par>
                                <p:cTn id="110" presetID="53" presetClass="exit" presetSubtype="32" fill="hold" grpId="1" nodeType="withEffect">
                                  <p:stCondLst>
                                    <p:cond delay="1550"/>
                                  </p:stCondLst>
                                  <p:childTnLst>
                                    <p:anim calcmode="lin" valueType="num">
                                      <p:cBhvr>
                                        <p:cTn id="111" dur="500"/>
                                        <p:tgtEl>
                                          <p:spTgt spid="34"/>
                                        </p:tgtEl>
                                        <p:attrNameLst>
                                          <p:attrName>ppt_w</p:attrName>
                                        </p:attrNameLst>
                                      </p:cBhvr>
                                      <p:tavLst>
                                        <p:tav tm="0">
                                          <p:val>
                                            <p:strVal val="ppt_w"/>
                                          </p:val>
                                        </p:tav>
                                        <p:tav tm="100000">
                                          <p:val>
                                            <p:fltVal val="0"/>
                                          </p:val>
                                        </p:tav>
                                      </p:tavLst>
                                    </p:anim>
                                    <p:anim calcmode="lin" valueType="num">
                                      <p:cBhvr>
                                        <p:cTn id="112" dur="500"/>
                                        <p:tgtEl>
                                          <p:spTgt spid="34"/>
                                        </p:tgtEl>
                                        <p:attrNameLst>
                                          <p:attrName>ppt_h</p:attrName>
                                        </p:attrNameLst>
                                      </p:cBhvr>
                                      <p:tavLst>
                                        <p:tav tm="0">
                                          <p:val>
                                            <p:strVal val="ppt_h"/>
                                          </p:val>
                                        </p:tav>
                                        <p:tav tm="100000">
                                          <p:val>
                                            <p:fltVal val="0"/>
                                          </p:val>
                                        </p:tav>
                                      </p:tavLst>
                                    </p:anim>
                                    <p:animEffect transition="out" filter="fade">
                                      <p:cBhvr>
                                        <p:cTn id="113" dur="500"/>
                                        <p:tgtEl>
                                          <p:spTgt spid="34"/>
                                        </p:tgtEl>
                                      </p:cBhvr>
                                    </p:animEffect>
                                    <p:set>
                                      <p:cBhvr>
                                        <p:cTn id="114" dur="1" fill="hold">
                                          <p:stCondLst>
                                            <p:cond delay="499"/>
                                          </p:stCondLst>
                                        </p:cTn>
                                        <p:tgtEl>
                                          <p:spTgt spid="34"/>
                                        </p:tgtEl>
                                        <p:attrNameLst>
                                          <p:attrName>style.visibility</p:attrName>
                                        </p:attrNameLst>
                                      </p:cBhvr>
                                      <p:to>
                                        <p:strVal val="hidden"/>
                                      </p:to>
                                    </p:set>
                                  </p:childTnLst>
                                </p:cTn>
                              </p:par>
                              <p:par>
                                <p:cTn id="115" presetID="1" presetClass="entr" presetSubtype="0" fill="hold" grpId="0" nodeType="withEffect">
                                  <p:stCondLst>
                                    <p:cond delay="1550"/>
                                  </p:stCondLst>
                                  <p:childTnLst>
                                    <p:set>
                                      <p:cBhvr>
                                        <p:cTn id="116" dur="1" fill="hold">
                                          <p:stCondLst>
                                            <p:cond delay="0"/>
                                          </p:stCondLst>
                                        </p:cTn>
                                        <p:tgtEl>
                                          <p:spTgt spid="35"/>
                                        </p:tgtEl>
                                        <p:attrNameLst>
                                          <p:attrName>style.visibility</p:attrName>
                                        </p:attrNameLst>
                                      </p:cBhvr>
                                      <p:to>
                                        <p:strVal val="visible"/>
                                      </p:to>
                                    </p:set>
                                  </p:childTnLst>
                                </p:cTn>
                              </p:par>
                              <p:par>
                                <p:cTn id="117" presetID="53" presetClass="exit" presetSubtype="32" fill="hold" grpId="1" nodeType="withEffect">
                                  <p:stCondLst>
                                    <p:cond delay="1550"/>
                                  </p:stCondLst>
                                  <p:childTnLst>
                                    <p:anim calcmode="lin" valueType="num">
                                      <p:cBhvr>
                                        <p:cTn id="118" dur="500"/>
                                        <p:tgtEl>
                                          <p:spTgt spid="35"/>
                                        </p:tgtEl>
                                        <p:attrNameLst>
                                          <p:attrName>ppt_w</p:attrName>
                                        </p:attrNameLst>
                                      </p:cBhvr>
                                      <p:tavLst>
                                        <p:tav tm="0">
                                          <p:val>
                                            <p:strVal val="ppt_w"/>
                                          </p:val>
                                        </p:tav>
                                        <p:tav tm="100000">
                                          <p:val>
                                            <p:fltVal val="0"/>
                                          </p:val>
                                        </p:tav>
                                      </p:tavLst>
                                    </p:anim>
                                    <p:anim calcmode="lin" valueType="num">
                                      <p:cBhvr>
                                        <p:cTn id="119" dur="500"/>
                                        <p:tgtEl>
                                          <p:spTgt spid="35"/>
                                        </p:tgtEl>
                                        <p:attrNameLst>
                                          <p:attrName>ppt_h</p:attrName>
                                        </p:attrNameLst>
                                      </p:cBhvr>
                                      <p:tavLst>
                                        <p:tav tm="0">
                                          <p:val>
                                            <p:strVal val="ppt_h"/>
                                          </p:val>
                                        </p:tav>
                                        <p:tav tm="100000">
                                          <p:val>
                                            <p:fltVal val="0"/>
                                          </p:val>
                                        </p:tav>
                                      </p:tavLst>
                                    </p:anim>
                                    <p:animEffect transition="out" filter="fade">
                                      <p:cBhvr>
                                        <p:cTn id="120" dur="500"/>
                                        <p:tgtEl>
                                          <p:spTgt spid="35"/>
                                        </p:tgtEl>
                                      </p:cBhvr>
                                    </p:animEffect>
                                    <p:set>
                                      <p:cBhvr>
                                        <p:cTn id="121" dur="1" fill="hold">
                                          <p:stCondLst>
                                            <p:cond delay="499"/>
                                          </p:stCondLst>
                                        </p:cTn>
                                        <p:tgtEl>
                                          <p:spTgt spid="35"/>
                                        </p:tgtEl>
                                        <p:attrNameLst>
                                          <p:attrName>style.visibility</p:attrName>
                                        </p:attrNameLst>
                                      </p:cBhvr>
                                      <p:to>
                                        <p:strVal val="hidden"/>
                                      </p:to>
                                    </p:set>
                                  </p:childTnLst>
                                </p:cTn>
                              </p:par>
                              <p:par>
                                <p:cTn id="122" presetID="1" presetClass="entr" presetSubtype="0" fill="hold" grpId="0" nodeType="withEffect">
                                  <p:stCondLst>
                                    <p:cond delay="1550"/>
                                  </p:stCondLst>
                                  <p:childTnLst>
                                    <p:set>
                                      <p:cBhvr>
                                        <p:cTn id="123" dur="1" fill="hold">
                                          <p:stCondLst>
                                            <p:cond delay="0"/>
                                          </p:stCondLst>
                                        </p:cTn>
                                        <p:tgtEl>
                                          <p:spTgt spid="36"/>
                                        </p:tgtEl>
                                        <p:attrNameLst>
                                          <p:attrName>style.visibility</p:attrName>
                                        </p:attrNameLst>
                                      </p:cBhvr>
                                      <p:to>
                                        <p:strVal val="visible"/>
                                      </p:to>
                                    </p:set>
                                  </p:childTnLst>
                                </p:cTn>
                              </p:par>
                              <p:par>
                                <p:cTn id="124" presetID="53" presetClass="exit" presetSubtype="32" fill="hold" grpId="1" nodeType="withEffect">
                                  <p:stCondLst>
                                    <p:cond delay="1550"/>
                                  </p:stCondLst>
                                  <p:childTnLst>
                                    <p:anim calcmode="lin" valueType="num">
                                      <p:cBhvr>
                                        <p:cTn id="125" dur="500"/>
                                        <p:tgtEl>
                                          <p:spTgt spid="36"/>
                                        </p:tgtEl>
                                        <p:attrNameLst>
                                          <p:attrName>ppt_w</p:attrName>
                                        </p:attrNameLst>
                                      </p:cBhvr>
                                      <p:tavLst>
                                        <p:tav tm="0">
                                          <p:val>
                                            <p:strVal val="ppt_w"/>
                                          </p:val>
                                        </p:tav>
                                        <p:tav tm="100000">
                                          <p:val>
                                            <p:fltVal val="0"/>
                                          </p:val>
                                        </p:tav>
                                      </p:tavLst>
                                    </p:anim>
                                    <p:anim calcmode="lin" valueType="num">
                                      <p:cBhvr>
                                        <p:cTn id="126" dur="500"/>
                                        <p:tgtEl>
                                          <p:spTgt spid="36"/>
                                        </p:tgtEl>
                                        <p:attrNameLst>
                                          <p:attrName>ppt_h</p:attrName>
                                        </p:attrNameLst>
                                      </p:cBhvr>
                                      <p:tavLst>
                                        <p:tav tm="0">
                                          <p:val>
                                            <p:strVal val="ppt_h"/>
                                          </p:val>
                                        </p:tav>
                                        <p:tav tm="100000">
                                          <p:val>
                                            <p:fltVal val="0"/>
                                          </p:val>
                                        </p:tav>
                                      </p:tavLst>
                                    </p:anim>
                                    <p:animEffect transition="out" filter="fade">
                                      <p:cBhvr>
                                        <p:cTn id="127" dur="500"/>
                                        <p:tgtEl>
                                          <p:spTgt spid="36"/>
                                        </p:tgtEl>
                                      </p:cBhvr>
                                    </p:animEffect>
                                    <p:set>
                                      <p:cBhvr>
                                        <p:cTn id="128" dur="1" fill="hold">
                                          <p:stCondLst>
                                            <p:cond delay="499"/>
                                          </p:stCondLst>
                                        </p:cTn>
                                        <p:tgtEl>
                                          <p:spTgt spid="36"/>
                                        </p:tgtEl>
                                        <p:attrNameLst>
                                          <p:attrName>style.visibility</p:attrName>
                                        </p:attrNameLst>
                                      </p:cBhvr>
                                      <p:to>
                                        <p:strVal val="hidden"/>
                                      </p:to>
                                    </p:set>
                                  </p:childTnLst>
                                </p:cTn>
                              </p:par>
                              <p:par>
                                <p:cTn id="129" presetID="1" presetClass="entr" presetSubtype="0" fill="hold" grpId="0" nodeType="withEffect">
                                  <p:stCondLst>
                                    <p:cond delay="1550"/>
                                  </p:stCondLst>
                                  <p:childTnLst>
                                    <p:set>
                                      <p:cBhvr>
                                        <p:cTn id="130" dur="1" fill="hold">
                                          <p:stCondLst>
                                            <p:cond delay="0"/>
                                          </p:stCondLst>
                                        </p:cTn>
                                        <p:tgtEl>
                                          <p:spTgt spid="37"/>
                                        </p:tgtEl>
                                        <p:attrNameLst>
                                          <p:attrName>style.visibility</p:attrName>
                                        </p:attrNameLst>
                                      </p:cBhvr>
                                      <p:to>
                                        <p:strVal val="visible"/>
                                      </p:to>
                                    </p:set>
                                  </p:childTnLst>
                                </p:cTn>
                              </p:par>
                              <p:par>
                                <p:cTn id="131" presetID="53" presetClass="exit" presetSubtype="32" fill="hold" grpId="1" nodeType="withEffect">
                                  <p:stCondLst>
                                    <p:cond delay="1550"/>
                                  </p:stCondLst>
                                  <p:childTnLst>
                                    <p:anim calcmode="lin" valueType="num">
                                      <p:cBhvr>
                                        <p:cTn id="132" dur="500"/>
                                        <p:tgtEl>
                                          <p:spTgt spid="37"/>
                                        </p:tgtEl>
                                        <p:attrNameLst>
                                          <p:attrName>ppt_w</p:attrName>
                                        </p:attrNameLst>
                                      </p:cBhvr>
                                      <p:tavLst>
                                        <p:tav tm="0">
                                          <p:val>
                                            <p:strVal val="ppt_w"/>
                                          </p:val>
                                        </p:tav>
                                        <p:tav tm="100000">
                                          <p:val>
                                            <p:fltVal val="0"/>
                                          </p:val>
                                        </p:tav>
                                      </p:tavLst>
                                    </p:anim>
                                    <p:anim calcmode="lin" valueType="num">
                                      <p:cBhvr>
                                        <p:cTn id="133" dur="500"/>
                                        <p:tgtEl>
                                          <p:spTgt spid="37"/>
                                        </p:tgtEl>
                                        <p:attrNameLst>
                                          <p:attrName>ppt_h</p:attrName>
                                        </p:attrNameLst>
                                      </p:cBhvr>
                                      <p:tavLst>
                                        <p:tav tm="0">
                                          <p:val>
                                            <p:strVal val="ppt_h"/>
                                          </p:val>
                                        </p:tav>
                                        <p:tav tm="100000">
                                          <p:val>
                                            <p:fltVal val="0"/>
                                          </p:val>
                                        </p:tav>
                                      </p:tavLst>
                                    </p:anim>
                                    <p:animEffect transition="out" filter="fade">
                                      <p:cBhvr>
                                        <p:cTn id="134" dur="500"/>
                                        <p:tgtEl>
                                          <p:spTgt spid="37"/>
                                        </p:tgtEl>
                                      </p:cBhvr>
                                    </p:animEffect>
                                    <p:set>
                                      <p:cBhvr>
                                        <p:cTn id="135" dur="1" fill="hold">
                                          <p:stCondLst>
                                            <p:cond delay="499"/>
                                          </p:stCondLst>
                                        </p:cTn>
                                        <p:tgtEl>
                                          <p:spTgt spid="37"/>
                                        </p:tgtEl>
                                        <p:attrNameLst>
                                          <p:attrName>style.visibility</p:attrName>
                                        </p:attrNameLst>
                                      </p:cBhvr>
                                      <p:to>
                                        <p:strVal val="hidden"/>
                                      </p:to>
                                    </p:set>
                                  </p:childTnLst>
                                </p:cTn>
                              </p:par>
                              <p:par>
                                <p:cTn id="136" presetID="1" presetClass="entr" presetSubtype="0" fill="hold" grpId="0" nodeType="withEffect">
                                  <p:stCondLst>
                                    <p:cond delay="1550"/>
                                  </p:stCondLst>
                                  <p:childTnLst>
                                    <p:set>
                                      <p:cBhvr>
                                        <p:cTn id="137" dur="1" fill="hold">
                                          <p:stCondLst>
                                            <p:cond delay="0"/>
                                          </p:stCondLst>
                                        </p:cTn>
                                        <p:tgtEl>
                                          <p:spTgt spid="38"/>
                                        </p:tgtEl>
                                        <p:attrNameLst>
                                          <p:attrName>style.visibility</p:attrName>
                                        </p:attrNameLst>
                                      </p:cBhvr>
                                      <p:to>
                                        <p:strVal val="visible"/>
                                      </p:to>
                                    </p:set>
                                  </p:childTnLst>
                                </p:cTn>
                              </p:par>
                              <p:par>
                                <p:cTn id="138" presetID="53" presetClass="exit" presetSubtype="32" fill="hold" grpId="1" nodeType="withEffect">
                                  <p:stCondLst>
                                    <p:cond delay="1550"/>
                                  </p:stCondLst>
                                  <p:childTnLst>
                                    <p:anim calcmode="lin" valueType="num">
                                      <p:cBhvr>
                                        <p:cTn id="139" dur="500"/>
                                        <p:tgtEl>
                                          <p:spTgt spid="38"/>
                                        </p:tgtEl>
                                        <p:attrNameLst>
                                          <p:attrName>ppt_w</p:attrName>
                                        </p:attrNameLst>
                                      </p:cBhvr>
                                      <p:tavLst>
                                        <p:tav tm="0">
                                          <p:val>
                                            <p:strVal val="ppt_w"/>
                                          </p:val>
                                        </p:tav>
                                        <p:tav tm="100000">
                                          <p:val>
                                            <p:fltVal val="0"/>
                                          </p:val>
                                        </p:tav>
                                      </p:tavLst>
                                    </p:anim>
                                    <p:anim calcmode="lin" valueType="num">
                                      <p:cBhvr>
                                        <p:cTn id="140" dur="500"/>
                                        <p:tgtEl>
                                          <p:spTgt spid="38"/>
                                        </p:tgtEl>
                                        <p:attrNameLst>
                                          <p:attrName>ppt_h</p:attrName>
                                        </p:attrNameLst>
                                      </p:cBhvr>
                                      <p:tavLst>
                                        <p:tav tm="0">
                                          <p:val>
                                            <p:strVal val="ppt_h"/>
                                          </p:val>
                                        </p:tav>
                                        <p:tav tm="100000">
                                          <p:val>
                                            <p:fltVal val="0"/>
                                          </p:val>
                                        </p:tav>
                                      </p:tavLst>
                                    </p:anim>
                                    <p:animEffect transition="out" filter="fade">
                                      <p:cBhvr>
                                        <p:cTn id="141" dur="500"/>
                                        <p:tgtEl>
                                          <p:spTgt spid="38"/>
                                        </p:tgtEl>
                                      </p:cBhvr>
                                    </p:animEffect>
                                    <p:set>
                                      <p:cBhvr>
                                        <p:cTn id="142" dur="1" fill="hold">
                                          <p:stCondLst>
                                            <p:cond delay="499"/>
                                          </p:stCondLst>
                                        </p:cTn>
                                        <p:tgtEl>
                                          <p:spTgt spid="38"/>
                                        </p:tgtEl>
                                        <p:attrNameLst>
                                          <p:attrName>style.visibility</p:attrName>
                                        </p:attrNameLst>
                                      </p:cBhvr>
                                      <p:to>
                                        <p:strVal val="hidden"/>
                                      </p:to>
                                    </p:set>
                                  </p:childTnLst>
                                </p:cTn>
                              </p:par>
                              <p:par>
                                <p:cTn id="143" presetID="1" presetClass="entr" presetSubtype="0" fill="hold" grpId="0" nodeType="withEffect">
                                  <p:stCondLst>
                                    <p:cond delay="1550"/>
                                  </p:stCondLst>
                                  <p:childTnLst>
                                    <p:set>
                                      <p:cBhvr>
                                        <p:cTn id="144" dur="1" fill="hold">
                                          <p:stCondLst>
                                            <p:cond delay="0"/>
                                          </p:stCondLst>
                                        </p:cTn>
                                        <p:tgtEl>
                                          <p:spTgt spid="39"/>
                                        </p:tgtEl>
                                        <p:attrNameLst>
                                          <p:attrName>style.visibility</p:attrName>
                                        </p:attrNameLst>
                                      </p:cBhvr>
                                      <p:to>
                                        <p:strVal val="visible"/>
                                      </p:to>
                                    </p:set>
                                  </p:childTnLst>
                                </p:cTn>
                              </p:par>
                              <p:par>
                                <p:cTn id="145" presetID="53" presetClass="exit" presetSubtype="32" fill="hold" grpId="1" nodeType="withEffect">
                                  <p:stCondLst>
                                    <p:cond delay="1550"/>
                                  </p:stCondLst>
                                  <p:childTnLst>
                                    <p:anim calcmode="lin" valueType="num">
                                      <p:cBhvr>
                                        <p:cTn id="146" dur="500"/>
                                        <p:tgtEl>
                                          <p:spTgt spid="39"/>
                                        </p:tgtEl>
                                        <p:attrNameLst>
                                          <p:attrName>ppt_w</p:attrName>
                                        </p:attrNameLst>
                                      </p:cBhvr>
                                      <p:tavLst>
                                        <p:tav tm="0">
                                          <p:val>
                                            <p:strVal val="ppt_w"/>
                                          </p:val>
                                        </p:tav>
                                        <p:tav tm="100000">
                                          <p:val>
                                            <p:fltVal val="0"/>
                                          </p:val>
                                        </p:tav>
                                      </p:tavLst>
                                    </p:anim>
                                    <p:anim calcmode="lin" valueType="num">
                                      <p:cBhvr>
                                        <p:cTn id="147" dur="500"/>
                                        <p:tgtEl>
                                          <p:spTgt spid="39"/>
                                        </p:tgtEl>
                                        <p:attrNameLst>
                                          <p:attrName>ppt_h</p:attrName>
                                        </p:attrNameLst>
                                      </p:cBhvr>
                                      <p:tavLst>
                                        <p:tav tm="0">
                                          <p:val>
                                            <p:strVal val="ppt_h"/>
                                          </p:val>
                                        </p:tav>
                                        <p:tav tm="100000">
                                          <p:val>
                                            <p:fltVal val="0"/>
                                          </p:val>
                                        </p:tav>
                                      </p:tavLst>
                                    </p:anim>
                                    <p:animEffect transition="out" filter="fade">
                                      <p:cBhvr>
                                        <p:cTn id="148" dur="500"/>
                                        <p:tgtEl>
                                          <p:spTgt spid="39"/>
                                        </p:tgtEl>
                                      </p:cBhvr>
                                    </p:animEffect>
                                    <p:set>
                                      <p:cBhvr>
                                        <p:cTn id="149"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0" grpId="1" animBg="1"/>
      <p:bldP spid="30" grpId="2"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0" grpId="2" animBg="1"/>
      <p:bldP spid="40" grpId="3" animBg="1"/>
      <p:bldP spid="40" grpId="4"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26630" name="文本框 8"/>
          <p:cNvSpPr txBox="1">
            <a:spLocks noChangeArrowheads="1"/>
          </p:cNvSpPr>
          <p:nvPr/>
        </p:nvSpPr>
        <p:spPr bwMode="auto">
          <a:xfrm>
            <a:off x="1815813" y="2169501"/>
            <a:ext cx="8209535" cy="584775"/>
          </a:xfrm>
          <a:prstGeom prst="rect">
            <a:avLst/>
          </a:prstGeom>
          <a:noFill/>
          <a:ln w="9525">
            <a:noFill/>
            <a:miter lim="800000"/>
            <a:headEnd/>
            <a:tailEnd/>
          </a:ln>
        </p:spPr>
        <p:txBody>
          <a:bodyPr wrap="square">
            <a:spAutoFit/>
          </a:bodyPr>
          <a:lstStyle/>
          <a:p>
            <a:r>
              <a:rPr lang="zh-CN" altLang="en-US" sz="3200" b="1" dirty="0" smtClean="0">
                <a:solidFill>
                  <a:srgbClr val="17324D"/>
                </a:solidFill>
                <a:latin typeface="微软雅黑" pitchFamily="34" charset="-122"/>
                <a:ea typeface="等线"/>
                <a:cs typeface="等线"/>
              </a:rPr>
              <a:t>策略三：约哈里窗</a:t>
            </a:r>
            <a:endParaRPr lang="zh-CN" altLang="en-US" sz="3200" dirty="0">
              <a:solidFill>
                <a:srgbClr val="17324D"/>
              </a:solidFill>
              <a:latin typeface="微软雅黑" pitchFamily="34" charset="-122"/>
              <a:ea typeface="等线"/>
              <a:cs typeface="等线"/>
            </a:endParaRPr>
          </a:p>
        </p:txBody>
      </p:sp>
      <p:sp>
        <p:nvSpPr>
          <p:cNvPr id="26634" name="Freeform 29"/>
          <p:cNvSpPr>
            <a:spLocks noChangeAspect="1" noEditPoints="1"/>
          </p:cNvSpPr>
          <p:nvPr/>
        </p:nvSpPr>
        <p:spPr bwMode="auto">
          <a:xfrm>
            <a:off x="955675" y="2217738"/>
            <a:ext cx="677863" cy="611187"/>
          </a:xfrm>
          <a:custGeom>
            <a:avLst/>
            <a:gdLst>
              <a:gd name="T0" fmla="*/ 2147483647 w 274"/>
              <a:gd name="T1" fmla="*/ 2147483647 h 247"/>
              <a:gd name="T2" fmla="*/ 2147483647 w 274"/>
              <a:gd name="T3" fmla="*/ 2147483647 h 247"/>
              <a:gd name="T4" fmla="*/ 2147483647 w 274"/>
              <a:gd name="T5" fmla="*/ 2147483647 h 247"/>
              <a:gd name="T6" fmla="*/ 2147483647 w 274"/>
              <a:gd name="T7" fmla="*/ 2147483647 h 247"/>
              <a:gd name="T8" fmla="*/ 2147483647 w 274"/>
              <a:gd name="T9" fmla="*/ 2147483647 h 247"/>
              <a:gd name="T10" fmla="*/ 2147483647 w 274"/>
              <a:gd name="T11" fmla="*/ 2147483647 h 247"/>
              <a:gd name="T12" fmla="*/ 2147483647 w 274"/>
              <a:gd name="T13" fmla="*/ 2147483647 h 247"/>
              <a:gd name="T14" fmla="*/ 2147483647 w 274"/>
              <a:gd name="T15" fmla="*/ 2147483647 h 247"/>
              <a:gd name="T16" fmla="*/ 2147483647 w 274"/>
              <a:gd name="T17" fmla="*/ 2147483647 h 247"/>
              <a:gd name="T18" fmla="*/ 2147483647 w 274"/>
              <a:gd name="T19" fmla="*/ 2147483647 h 247"/>
              <a:gd name="T20" fmla="*/ 2147483647 w 274"/>
              <a:gd name="T21" fmla="*/ 2147483647 h 247"/>
              <a:gd name="T22" fmla="*/ 2147483647 w 274"/>
              <a:gd name="T23" fmla="*/ 2147483647 h 247"/>
              <a:gd name="T24" fmla="*/ 2147483647 w 274"/>
              <a:gd name="T25" fmla="*/ 2147483647 h 247"/>
              <a:gd name="T26" fmla="*/ 2147483647 w 274"/>
              <a:gd name="T27" fmla="*/ 2147483647 h 247"/>
              <a:gd name="T28" fmla="*/ 2147483647 w 274"/>
              <a:gd name="T29" fmla="*/ 2147483647 h 247"/>
              <a:gd name="T30" fmla="*/ 2147483647 w 274"/>
              <a:gd name="T31" fmla="*/ 2147483647 h 247"/>
              <a:gd name="T32" fmla="*/ 2147483647 w 274"/>
              <a:gd name="T33" fmla="*/ 2147483647 h 247"/>
              <a:gd name="T34" fmla="*/ 2147483647 w 274"/>
              <a:gd name="T35" fmla="*/ 2147483647 h 247"/>
              <a:gd name="T36" fmla="*/ 2147483647 w 274"/>
              <a:gd name="T37" fmla="*/ 0 h 247"/>
              <a:gd name="T38" fmla="*/ 2147483647 w 274"/>
              <a:gd name="T39" fmla="*/ 0 h 247"/>
              <a:gd name="T40" fmla="*/ 2147483647 w 274"/>
              <a:gd name="T41" fmla="*/ 0 h 247"/>
              <a:gd name="T42" fmla="*/ 2147483647 w 274"/>
              <a:gd name="T43" fmla="*/ 2147483647 h 247"/>
              <a:gd name="T44" fmla="*/ 2147483647 w 274"/>
              <a:gd name="T45" fmla="*/ 2147483647 h 247"/>
              <a:gd name="T46" fmla="*/ 2147483647 w 274"/>
              <a:gd name="T47" fmla="*/ 2147483647 h 247"/>
              <a:gd name="T48" fmla="*/ 2147483647 w 274"/>
              <a:gd name="T49" fmla="*/ 2147483647 h 247"/>
              <a:gd name="T50" fmla="*/ 2147483647 w 274"/>
              <a:gd name="T51" fmla="*/ 2147483647 h 247"/>
              <a:gd name="T52" fmla="*/ 2147483647 w 274"/>
              <a:gd name="T53" fmla="*/ 2147483647 h 247"/>
              <a:gd name="T54" fmla="*/ 2147483647 w 274"/>
              <a:gd name="T55" fmla="*/ 2147483647 h 247"/>
              <a:gd name="T56" fmla="*/ 2147483647 w 274"/>
              <a:gd name="T57" fmla="*/ 2147483647 h 247"/>
              <a:gd name="T58" fmla="*/ 2147483647 w 274"/>
              <a:gd name="T59" fmla="*/ 2147483647 h 247"/>
              <a:gd name="T60" fmla="*/ 2147483647 w 274"/>
              <a:gd name="T61" fmla="*/ 2147483647 h 247"/>
              <a:gd name="T62" fmla="*/ 2147483647 w 274"/>
              <a:gd name="T63" fmla="*/ 2147483647 h 247"/>
              <a:gd name="T64" fmla="*/ 2147483647 w 274"/>
              <a:gd name="T65" fmla="*/ 2147483647 h 247"/>
              <a:gd name="T66" fmla="*/ 2147483647 w 274"/>
              <a:gd name="T67" fmla="*/ 2147483647 h 247"/>
              <a:gd name="T68" fmla="*/ 2147483647 w 274"/>
              <a:gd name="T69" fmla="*/ 2147483647 h 247"/>
              <a:gd name="T70" fmla="*/ 2147483647 w 274"/>
              <a:gd name="T71" fmla="*/ 2147483647 h 247"/>
              <a:gd name="T72" fmla="*/ 2147483647 w 274"/>
              <a:gd name="T73" fmla="*/ 2147483647 h 247"/>
              <a:gd name="T74" fmla="*/ 2147483647 w 274"/>
              <a:gd name="T75" fmla="*/ 2147483647 h 247"/>
              <a:gd name="T76" fmla="*/ 0 w 274"/>
              <a:gd name="T77" fmla="*/ 2147483647 h 247"/>
              <a:gd name="T78" fmla="*/ 0 w 274"/>
              <a:gd name="T79" fmla="*/ 2147483647 h 247"/>
              <a:gd name="T80" fmla="*/ 0 w 274"/>
              <a:gd name="T81" fmla="*/ 2147483647 h 247"/>
              <a:gd name="T82" fmla="*/ 2147483647 w 274"/>
              <a:gd name="T83" fmla="*/ 2147483647 h 247"/>
              <a:gd name="T84" fmla="*/ 2147483647 w 274"/>
              <a:gd name="T85" fmla="*/ 2147483647 h 247"/>
              <a:gd name="T86" fmla="*/ 2147483647 w 274"/>
              <a:gd name="T87" fmla="*/ 2147483647 h 247"/>
              <a:gd name="T88" fmla="*/ 2147483647 w 274"/>
              <a:gd name="T89" fmla="*/ 2147483647 h 247"/>
              <a:gd name="T90" fmla="*/ 2147483647 w 274"/>
              <a:gd name="T91" fmla="*/ 2147483647 h 247"/>
              <a:gd name="T92" fmla="*/ 2147483647 w 274"/>
              <a:gd name="T93" fmla="*/ 2147483647 h 247"/>
              <a:gd name="T94" fmla="*/ 2147483647 w 274"/>
              <a:gd name="T95" fmla="*/ 2147483647 h 247"/>
              <a:gd name="T96" fmla="*/ 2147483647 w 274"/>
              <a:gd name="T97" fmla="*/ 2147483647 h 247"/>
              <a:gd name="T98" fmla="*/ 2147483647 w 274"/>
              <a:gd name="T99" fmla="*/ 2147483647 h 247"/>
              <a:gd name="T100" fmla="*/ 2147483647 w 274"/>
              <a:gd name="T101" fmla="*/ 0 h 247"/>
              <a:gd name="T102" fmla="*/ 2147483647 w 274"/>
              <a:gd name="T103" fmla="*/ 0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74"/>
              <a:gd name="T157" fmla="*/ 0 h 247"/>
              <a:gd name="T158" fmla="*/ 274 w 274"/>
              <a:gd name="T159" fmla="*/ 247 h 2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74" h="247">
                <a:moveTo>
                  <a:pt x="130" y="30"/>
                </a:moveTo>
                <a:lnTo>
                  <a:pt x="225" y="30"/>
                </a:lnTo>
                <a:lnTo>
                  <a:pt x="228" y="30"/>
                </a:lnTo>
                <a:lnTo>
                  <a:pt x="232" y="31"/>
                </a:lnTo>
                <a:lnTo>
                  <a:pt x="236" y="33"/>
                </a:lnTo>
                <a:lnTo>
                  <a:pt x="240" y="34"/>
                </a:lnTo>
                <a:lnTo>
                  <a:pt x="272" y="57"/>
                </a:lnTo>
                <a:lnTo>
                  <a:pt x="274" y="58"/>
                </a:lnTo>
                <a:lnTo>
                  <a:pt x="274" y="61"/>
                </a:lnTo>
                <a:lnTo>
                  <a:pt x="274" y="63"/>
                </a:lnTo>
                <a:lnTo>
                  <a:pt x="272" y="66"/>
                </a:lnTo>
                <a:lnTo>
                  <a:pt x="240" y="89"/>
                </a:lnTo>
                <a:lnTo>
                  <a:pt x="236" y="90"/>
                </a:lnTo>
                <a:lnTo>
                  <a:pt x="232" y="91"/>
                </a:lnTo>
                <a:lnTo>
                  <a:pt x="228" y="93"/>
                </a:lnTo>
                <a:lnTo>
                  <a:pt x="225" y="93"/>
                </a:lnTo>
                <a:lnTo>
                  <a:pt x="142" y="93"/>
                </a:lnTo>
                <a:lnTo>
                  <a:pt x="130" y="30"/>
                </a:lnTo>
                <a:close/>
                <a:moveTo>
                  <a:pt x="105" y="0"/>
                </a:moveTo>
                <a:lnTo>
                  <a:pt x="116" y="0"/>
                </a:lnTo>
                <a:lnTo>
                  <a:pt x="120" y="0"/>
                </a:lnTo>
                <a:lnTo>
                  <a:pt x="121" y="2"/>
                </a:lnTo>
                <a:lnTo>
                  <a:pt x="123" y="5"/>
                </a:lnTo>
                <a:lnTo>
                  <a:pt x="123" y="242"/>
                </a:lnTo>
                <a:lnTo>
                  <a:pt x="121" y="244"/>
                </a:lnTo>
                <a:lnTo>
                  <a:pt x="120" y="246"/>
                </a:lnTo>
                <a:lnTo>
                  <a:pt x="116" y="247"/>
                </a:lnTo>
                <a:lnTo>
                  <a:pt x="105" y="247"/>
                </a:lnTo>
                <a:lnTo>
                  <a:pt x="101" y="246"/>
                </a:lnTo>
                <a:lnTo>
                  <a:pt x="100" y="244"/>
                </a:lnTo>
                <a:lnTo>
                  <a:pt x="98" y="242"/>
                </a:lnTo>
                <a:lnTo>
                  <a:pt x="98" y="121"/>
                </a:lnTo>
                <a:lnTo>
                  <a:pt x="50" y="121"/>
                </a:lnTo>
                <a:lnTo>
                  <a:pt x="46" y="119"/>
                </a:lnTo>
                <a:lnTo>
                  <a:pt x="42" y="119"/>
                </a:lnTo>
                <a:lnTo>
                  <a:pt x="38" y="117"/>
                </a:lnTo>
                <a:lnTo>
                  <a:pt x="35" y="116"/>
                </a:lnTo>
                <a:lnTo>
                  <a:pt x="3" y="94"/>
                </a:lnTo>
                <a:lnTo>
                  <a:pt x="0" y="91"/>
                </a:lnTo>
                <a:lnTo>
                  <a:pt x="0" y="89"/>
                </a:lnTo>
                <a:lnTo>
                  <a:pt x="0" y="86"/>
                </a:lnTo>
                <a:lnTo>
                  <a:pt x="3" y="84"/>
                </a:lnTo>
                <a:lnTo>
                  <a:pt x="35" y="62"/>
                </a:lnTo>
                <a:lnTo>
                  <a:pt x="38" y="59"/>
                </a:lnTo>
                <a:lnTo>
                  <a:pt x="42" y="58"/>
                </a:lnTo>
                <a:lnTo>
                  <a:pt x="46" y="57"/>
                </a:lnTo>
                <a:lnTo>
                  <a:pt x="50" y="57"/>
                </a:lnTo>
                <a:lnTo>
                  <a:pt x="98" y="57"/>
                </a:lnTo>
                <a:lnTo>
                  <a:pt x="98" y="5"/>
                </a:lnTo>
                <a:lnTo>
                  <a:pt x="100" y="2"/>
                </a:lnTo>
                <a:lnTo>
                  <a:pt x="101" y="0"/>
                </a:lnTo>
                <a:lnTo>
                  <a:pt x="105" y="0"/>
                </a:lnTo>
                <a:close/>
              </a:path>
            </a:pathLst>
          </a:custGeom>
          <a:solidFill>
            <a:srgbClr val="E7B552"/>
          </a:solidFill>
          <a:ln w="0">
            <a:noFill/>
            <a:prstDash val="solid"/>
            <a:round/>
            <a:headEnd/>
            <a:tailEnd/>
          </a:ln>
        </p:spPr>
        <p:txBody>
          <a:bodyPr/>
          <a:lstStyle/>
          <a:p>
            <a:endParaRPr lang="zh-CN" altLang="en-US"/>
          </a:p>
        </p:txBody>
      </p:sp>
      <p:cxnSp>
        <p:nvCxnSpPr>
          <p:cNvPr id="24" name="直接连接符 23"/>
          <p:cNvCxnSpPr/>
          <p:nvPr/>
        </p:nvCxnSpPr>
        <p:spPr>
          <a:xfrm>
            <a:off x="0" y="814388"/>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815813" y="25788"/>
            <a:ext cx="3463925" cy="523220"/>
          </a:xfrm>
          <a:prstGeom prst="rect">
            <a:avLst/>
          </a:prstGeom>
          <a:noFill/>
        </p:spPr>
        <p:txBody>
          <a:bodyPr>
            <a:spAutoFit/>
          </a:bodyPr>
          <a:lstStyle/>
          <a:p>
            <a:pPr fontAlgn="auto">
              <a:spcBef>
                <a:spcPts val="0"/>
              </a:spcBef>
              <a:spcAft>
                <a:spcPts val="0"/>
              </a:spcAft>
              <a:defRPr/>
            </a:pPr>
            <a:r>
              <a:rPr lang="zh-CN" altLang="en-US" sz="2800" b="1" dirty="0" smtClean="0">
                <a:solidFill>
                  <a:schemeClr val="tx2">
                    <a:lumMod val="50000"/>
                  </a:schemeClr>
                </a:solidFill>
                <a:latin typeface="微软雅黑" pitchFamily="34" charset="-122"/>
                <a:ea typeface="微软雅黑" pitchFamily="34" charset="-122"/>
              </a:rPr>
              <a:t>正确自我意识的策略</a:t>
            </a:r>
            <a:endParaRPr lang="zh-CN" altLang="en-US" sz="2800" b="1" dirty="0">
              <a:solidFill>
                <a:schemeClr val="tx2">
                  <a:lumMod val="50000"/>
                </a:schemeClr>
              </a:solidFill>
              <a:latin typeface="微软雅黑" pitchFamily="34" charset="-122"/>
              <a:ea typeface="微软雅黑" pitchFamily="34" charset="-122"/>
            </a:endParaRPr>
          </a:p>
        </p:txBody>
      </p:sp>
      <p:sp>
        <p:nvSpPr>
          <p:cNvPr id="26640" name="TextBox 25"/>
          <p:cNvSpPr txBox="1">
            <a:spLocks noChangeArrowheads="1"/>
          </p:cNvSpPr>
          <p:nvPr/>
        </p:nvSpPr>
        <p:spPr bwMode="auto">
          <a:xfrm>
            <a:off x="1512600" y="862401"/>
            <a:ext cx="1890713" cy="369887"/>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29" name="矩形 28"/>
          <p:cNvSpPr/>
          <p:nvPr/>
        </p:nvSpPr>
        <p:spPr>
          <a:xfrm flipH="1">
            <a:off x="1237963" y="532201"/>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0" name="椭圆 29"/>
          <p:cNvSpPr/>
          <p:nvPr/>
        </p:nvSpPr>
        <p:spPr>
          <a:xfrm>
            <a:off x="72738" y="495688"/>
            <a:ext cx="114300" cy="112713"/>
          </a:xfrm>
          <a:prstGeom prst="ellipse">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1" name="矩形 30"/>
          <p:cNvSpPr/>
          <p:nvPr/>
        </p:nvSpPr>
        <p:spPr>
          <a:xfrm>
            <a:off x="1132840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2" name="矩形 31"/>
          <p:cNvSpPr/>
          <p:nvPr/>
        </p:nvSpPr>
        <p:spPr>
          <a:xfrm>
            <a:off x="11445875"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3" name="矩形 32"/>
          <p:cNvSpPr/>
          <p:nvPr/>
        </p:nvSpPr>
        <p:spPr>
          <a:xfrm>
            <a:off x="1156335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4" name="矩形 33"/>
          <p:cNvSpPr/>
          <p:nvPr/>
        </p:nvSpPr>
        <p:spPr>
          <a:xfrm>
            <a:off x="1132840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5" name="矩形 34"/>
          <p:cNvSpPr/>
          <p:nvPr/>
        </p:nvSpPr>
        <p:spPr>
          <a:xfrm>
            <a:off x="11445875"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6" name="矩形 35"/>
          <p:cNvSpPr/>
          <p:nvPr/>
        </p:nvSpPr>
        <p:spPr>
          <a:xfrm>
            <a:off x="1156335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7" name="矩形 36"/>
          <p:cNvSpPr/>
          <p:nvPr/>
        </p:nvSpPr>
        <p:spPr>
          <a:xfrm>
            <a:off x="1132840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8" name="矩形 37"/>
          <p:cNvSpPr/>
          <p:nvPr/>
        </p:nvSpPr>
        <p:spPr>
          <a:xfrm>
            <a:off x="11445875"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矩形 38"/>
          <p:cNvSpPr/>
          <p:nvPr/>
        </p:nvSpPr>
        <p:spPr>
          <a:xfrm>
            <a:off x="1156335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0" name="矩形 39"/>
          <p:cNvSpPr/>
          <p:nvPr/>
        </p:nvSpPr>
        <p:spPr>
          <a:xfrm rot="20400000">
            <a:off x="1110963" y="432188"/>
            <a:ext cx="300037" cy="3016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1" name="矩形 40"/>
          <p:cNvSpPr/>
          <p:nvPr/>
        </p:nvSpPr>
        <p:spPr>
          <a:xfrm rot="7200000">
            <a:off x="793462" y="311539"/>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2" name="矩形 41"/>
          <p:cNvSpPr/>
          <p:nvPr/>
        </p:nvSpPr>
        <p:spPr>
          <a:xfrm rot="3480000">
            <a:off x="894270" y="739369"/>
            <a:ext cx="11112"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3" name="矩形 42"/>
          <p:cNvSpPr/>
          <p:nvPr/>
        </p:nvSpPr>
        <p:spPr>
          <a:xfrm rot="19920000">
            <a:off x="1509425" y="883038"/>
            <a:ext cx="11113" cy="179388"/>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4" name="矩形 43"/>
          <p:cNvSpPr/>
          <p:nvPr/>
        </p:nvSpPr>
        <p:spPr>
          <a:xfrm rot="7200000">
            <a:off x="1735644" y="769532"/>
            <a:ext cx="11113" cy="250825"/>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676275" y="1169988"/>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6" name="矩形 45"/>
          <p:cNvSpPr/>
          <p:nvPr/>
        </p:nvSpPr>
        <p:spPr>
          <a:xfrm rot="5400000">
            <a:off x="755363" y="544901"/>
            <a:ext cx="11112"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nvGrpSpPr>
          <p:cNvPr id="2" name="组合 64"/>
          <p:cNvGrpSpPr>
            <a:grpSpLocks/>
          </p:cNvGrpSpPr>
          <p:nvPr/>
        </p:nvGrpSpPr>
        <p:grpSpPr bwMode="auto">
          <a:xfrm>
            <a:off x="864900" y="186126"/>
            <a:ext cx="793750" cy="793750"/>
            <a:chOff x="4111924" y="2369389"/>
            <a:chExt cx="793630" cy="793630"/>
          </a:xfrm>
        </p:grpSpPr>
        <p:sp>
          <p:nvSpPr>
            <p:cNvPr id="48" name="弧形 47"/>
            <p:cNvSpPr/>
            <p:nvPr/>
          </p:nvSpPr>
          <p:spPr>
            <a:xfrm rot="11270924">
              <a:off x="4194462" y="2423356"/>
              <a:ext cx="628555" cy="628555"/>
            </a:xfrm>
            <a:prstGeom prst="arc">
              <a:avLst>
                <a:gd name="adj1" fmla="val 87202"/>
                <a:gd name="adj2" fmla="val 10487054"/>
              </a:avLst>
            </a:prstGeom>
            <a:noFill/>
            <a:ln w="6350" cap="flat" cmpd="sng" algn="ctr">
              <a:solidFill>
                <a:sysClr val="windowText" lastClr="000000"/>
              </a:solidFill>
              <a:prstDash val="sysDot"/>
              <a:miter lim="800000"/>
            </a:ln>
            <a:effectLst/>
          </p:spPr>
          <p:txBody>
            <a:bodyPr anchor="ctr"/>
            <a:lstStyle/>
            <a:p>
              <a:pPr algn="ctr" fontAlgn="auto">
                <a:spcBef>
                  <a:spcPts val="0"/>
                </a:spcBef>
                <a:spcAft>
                  <a:spcPts val="0"/>
                </a:spcAft>
                <a:defRPr/>
              </a:pPr>
              <a:endParaRPr lang="zh-CN" altLang="en-US" kern="0">
                <a:solidFill>
                  <a:prstClr val="black"/>
                </a:solidFill>
                <a:latin typeface="Calibri"/>
                <a:ea typeface="微软雅黑"/>
              </a:endParaRPr>
            </a:p>
          </p:txBody>
        </p:sp>
        <p:sp>
          <p:nvSpPr>
            <p:cNvPr id="49" name="椭圆 48"/>
            <p:cNvSpPr/>
            <p:nvPr/>
          </p:nvSpPr>
          <p:spPr>
            <a:xfrm>
              <a:off x="4111924" y="2369389"/>
              <a:ext cx="793630" cy="793630"/>
            </a:xfrm>
            <a:prstGeom prst="ellipse">
              <a:avLst/>
            </a:prstGeom>
            <a:no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grpSp>
      <p:sp>
        <p:nvSpPr>
          <p:cNvPr id="51" name="Freeform 53"/>
          <p:cNvSpPr>
            <a:spLocks noChangeAspect="1" noEditPoints="1"/>
          </p:cNvSpPr>
          <p:nvPr/>
        </p:nvSpPr>
        <p:spPr bwMode="auto">
          <a:xfrm>
            <a:off x="855414" y="2206721"/>
            <a:ext cx="762000" cy="611187"/>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E7B552"/>
          </a:solidFill>
          <a:ln w="0">
            <a:noFill/>
            <a:prstDash val="solid"/>
            <a:round/>
            <a:headEnd/>
            <a:tailEnd/>
          </a:ln>
        </p:spPr>
        <p:txBody>
          <a:bodyPr/>
          <a:lstStyle/>
          <a:p>
            <a:endParaRPr lang="zh-CN" altLang="en-US"/>
          </a:p>
        </p:txBody>
      </p:sp>
      <p:sp>
        <p:nvSpPr>
          <p:cNvPr id="52" name="矩形 51"/>
          <p:cNvSpPr/>
          <p:nvPr/>
        </p:nvSpPr>
        <p:spPr>
          <a:xfrm>
            <a:off x="719329" y="2010922"/>
            <a:ext cx="1041400" cy="1041400"/>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3" name="Freeform 60"/>
          <p:cNvSpPr>
            <a:spLocks noChangeAspect="1" noEditPoints="1"/>
          </p:cNvSpPr>
          <p:nvPr/>
        </p:nvSpPr>
        <p:spPr bwMode="auto">
          <a:xfrm>
            <a:off x="965391" y="2225235"/>
            <a:ext cx="547688" cy="612775"/>
          </a:xfrm>
          <a:custGeom>
            <a:avLst/>
            <a:gdLst>
              <a:gd name="T0" fmla="*/ 2147483647 w 221"/>
              <a:gd name="T1" fmla="*/ 2147483647 h 247"/>
              <a:gd name="T2" fmla="*/ 2147483647 w 221"/>
              <a:gd name="T3" fmla="*/ 2147483647 h 247"/>
              <a:gd name="T4" fmla="*/ 2147483647 w 221"/>
              <a:gd name="T5" fmla="*/ 2147483647 h 247"/>
              <a:gd name="T6" fmla="*/ 2147483647 w 221"/>
              <a:gd name="T7" fmla="*/ 2147483647 h 247"/>
              <a:gd name="T8" fmla="*/ 2147483647 w 221"/>
              <a:gd name="T9" fmla="*/ 2147483647 h 247"/>
              <a:gd name="T10" fmla="*/ 2147483647 w 221"/>
              <a:gd name="T11" fmla="*/ 2147483647 h 247"/>
              <a:gd name="T12" fmla="*/ 2147483647 w 221"/>
              <a:gd name="T13" fmla="*/ 2147483647 h 247"/>
              <a:gd name="T14" fmla="*/ 2147483647 w 221"/>
              <a:gd name="T15" fmla="*/ 2147483647 h 247"/>
              <a:gd name="T16" fmla="*/ 2147483647 w 221"/>
              <a:gd name="T17" fmla="*/ 2147483647 h 247"/>
              <a:gd name="T18" fmla="*/ 0 w 221"/>
              <a:gd name="T19" fmla="*/ 2147483647 h 247"/>
              <a:gd name="T20" fmla="*/ 2147483647 w 221"/>
              <a:gd name="T21" fmla="*/ 2147483647 h 247"/>
              <a:gd name="T22" fmla="*/ 2147483647 w 221"/>
              <a:gd name="T23" fmla="*/ 2147483647 h 247"/>
              <a:gd name="T24" fmla="*/ 2147483647 w 221"/>
              <a:gd name="T25" fmla="*/ 2147483647 h 247"/>
              <a:gd name="T26" fmla="*/ 2147483647 w 221"/>
              <a:gd name="T27" fmla="*/ 0 h 247"/>
              <a:gd name="T28" fmla="*/ 2147483647 w 221"/>
              <a:gd name="T29" fmla="*/ 2147483647 h 247"/>
              <a:gd name="T30" fmla="*/ 2147483647 w 221"/>
              <a:gd name="T31" fmla="*/ 2147483647 h 247"/>
              <a:gd name="T32" fmla="*/ 2147483647 w 221"/>
              <a:gd name="T33" fmla="*/ 2147483647 h 247"/>
              <a:gd name="T34" fmla="*/ 2147483647 w 221"/>
              <a:gd name="T35" fmla="*/ 2147483647 h 247"/>
              <a:gd name="T36" fmla="*/ 2147483647 w 221"/>
              <a:gd name="T37" fmla="*/ 2147483647 h 247"/>
              <a:gd name="T38" fmla="*/ 2147483647 w 221"/>
              <a:gd name="T39" fmla="*/ 2147483647 h 247"/>
              <a:gd name="T40" fmla="*/ 2147483647 w 221"/>
              <a:gd name="T41" fmla="*/ 2147483647 h 247"/>
              <a:gd name="T42" fmla="*/ 2147483647 w 221"/>
              <a:gd name="T43" fmla="*/ 2147483647 h 247"/>
              <a:gd name="T44" fmla="*/ 2147483647 w 221"/>
              <a:gd name="T45" fmla="*/ 2147483647 h 247"/>
              <a:gd name="T46" fmla="*/ 2147483647 w 221"/>
              <a:gd name="T47" fmla="*/ 2147483647 h 247"/>
              <a:gd name="T48" fmla="*/ 2147483647 w 221"/>
              <a:gd name="T49" fmla="*/ 2147483647 h 247"/>
              <a:gd name="T50" fmla="*/ 2147483647 w 221"/>
              <a:gd name="T51" fmla="*/ 2147483647 h 247"/>
              <a:gd name="T52" fmla="*/ 2147483647 w 221"/>
              <a:gd name="T53" fmla="*/ 2147483647 h 247"/>
              <a:gd name="T54" fmla="*/ 2147483647 w 221"/>
              <a:gd name="T55" fmla="*/ 2147483647 h 247"/>
              <a:gd name="T56" fmla="*/ 2147483647 w 221"/>
              <a:gd name="T57" fmla="*/ 2147483647 h 247"/>
              <a:gd name="T58" fmla="*/ 2147483647 w 221"/>
              <a:gd name="T59" fmla="*/ 2147483647 h 247"/>
              <a:gd name="T60" fmla="*/ 2147483647 w 221"/>
              <a:gd name="T61" fmla="*/ 2147483647 h 247"/>
              <a:gd name="T62" fmla="*/ 2147483647 w 221"/>
              <a:gd name="T63" fmla="*/ 2147483647 h 247"/>
              <a:gd name="T64" fmla="*/ 2147483647 w 221"/>
              <a:gd name="T65" fmla="*/ 2147483647 h 247"/>
              <a:gd name="T66" fmla="*/ 2147483647 w 221"/>
              <a:gd name="T67" fmla="*/ 2147483647 h 247"/>
              <a:gd name="T68" fmla="*/ 2147483647 w 221"/>
              <a:gd name="T69" fmla="*/ 2147483647 h 247"/>
              <a:gd name="T70" fmla="*/ 2147483647 w 221"/>
              <a:gd name="T71" fmla="*/ 2147483647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1"/>
              <a:gd name="T109" fmla="*/ 0 h 247"/>
              <a:gd name="T110" fmla="*/ 221 w 221"/>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1" h="247">
                <a:moveTo>
                  <a:pt x="42" y="88"/>
                </a:moveTo>
                <a:lnTo>
                  <a:pt x="43" y="89"/>
                </a:lnTo>
                <a:lnTo>
                  <a:pt x="41" y="93"/>
                </a:lnTo>
                <a:lnTo>
                  <a:pt x="36" y="99"/>
                </a:lnTo>
                <a:lnTo>
                  <a:pt x="31" y="108"/>
                </a:lnTo>
                <a:lnTo>
                  <a:pt x="28" y="121"/>
                </a:lnTo>
                <a:lnTo>
                  <a:pt x="28" y="207"/>
                </a:lnTo>
                <a:lnTo>
                  <a:pt x="31" y="220"/>
                </a:lnTo>
                <a:lnTo>
                  <a:pt x="36" y="229"/>
                </a:lnTo>
                <a:lnTo>
                  <a:pt x="41" y="235"/>
                </a:lnTo>
                <a:lnTo>
                  <a:pt x="43" y="238"/>
                </a:lnTo>
                <a:lnTo>
                  <a:pt x="42" y="239"/>
                </a:lnTo>
                <a:lnTo>
                  <a:pt x="37" y="239"/>
                </a:lnTo>
                <a:lnTo>
                  <a:pt x="29" y="238"/>
                </a:lnTo>
                <a:lnTo>
                  <a:pt x="22" y="234"/>
                </a:lnTo>
                <a:lnTo>
                  <a:pt x="14" y="229"/>
                </a:lnTo>
                <a:lnTo>
                  <a:pt x="8" y="223"/>
                </a:lnTo>
                <a:lnTo>
                  <a:pt x="3" y="211"/>
                </a:lnTo>
                <a:lnTo>
                  <a:pt x="0" y="197"/>
                </a:lnTo>
                <a:lnTo>
                  <a:pt x="0" y="131"/>
                </a:lnTo>
                <a:lnTo>
                  <a:pt x="3" y="117"/>
                </a:lnTo>
                <a:lnTo>
                  <a:pt x="8" y="105"/>
                </a:lnTo>
                <a:lnTo>
                  <a:pt x="14" y="98"/>
                </a:lnTo>
                <a:lnTo>
                  <a:pt x="22" y="93"/>
                </a:lnTo>
                <a:lnTo>
                  <a:pt x="29" y="90"/>
                </a:lnTo>
                <a:lnTo>
                  <a:pt x="37" y="89"/>
                </a:lnTo>
                <a:lnTo>
                  <a:pt x="42" y="88"/>
                </a:lnTo>
                <a:close/>
                <a:moveTo>
                  <a:pt x="176" y="0"/>
                </a:moveTo>
                <a:lnTo>
                  <a:pt x="180" y="0"/>
                </a:lnTo>
                <a:lnTo>
                  <a:pt x="187" y="14"/>
                </a:lnTo>
                <a:lnTo>
                  <a:pt x="189" y="29"/>
                </a:lnTo>
                <a:lnTo>
                  <a:pt x="186" y="42"/>
                </a:lnTo>
                <a:lnTo>
                  <a:pt x="181" y="56"/>
                </a:lnTo>
                <a:lnTo>
                  <a:pt x="173" y="67"/>
                </a:lnTo>
                <a:lnTo>
                  <a:pt x="167" y="76"/>
                </a:lnTo>
                <a:lnTo>
                  <a:pt x="162" y="82"/>
                </a:lnTo>
                <a:lnTo>
                  <a:pt x="161" y="86"/>
                </a:lnTo>
                <a:lnTo>
                  <a:pt x="164" y="89"/>
                </a:lnTo>
                <a:lnTo>
                  <a:pt x="173" y="90"/>
                </a:lnTo>
                <a:lnTo>
                  <a:pt x="185" y="91"/>
                </a:lnTo>
                <a:lnTo>
                  <a:pt x="198" y="94"/>
                </a:lnTo>
                <a:lnTo>
                  <a:pt x="209" y="98"/>
                </a:lnTo>
                <a:lnTo>
                  <a:pt x="217" y="103"/>
                </a:lnTo>
                <a:lnTo>
                  <a:pt x="221" y="111"/>
                </a:lnTo>
                <a:lnTo>
                  <a:pt x="219" y="119"/>
                </a:lnTo>
                <a:lnTo>
                  <a:pt x="217" y="135"/>
                </a:lnTo>
                <a:lnTo>
                  <a:pt x="213" y="154"/>
                </a:lnTo>
                <a:lnTo>
                  <a:pt x="208" y="174"/>
                </a:lnTo>
                <a:lnTo>
                  <a:pt x="201" y="196"/>
                </a:lnTo>
                <a:lnTo>
                  <a:pt x="195" y="215"/>
                </a:lnTo>
                <a:lnTo>
                  <a:pt x="187" y="232"/>
                </a:lnTo>
                <a:lnTo>
                  <a:pt x="181" y="243"/>
                </a:lnTo>
                <a:lnTo>
                  <a:pt x="175" y="247"/>
                </a:lnTo>
                <a:lnTo>
                  <a:pt x="152" y="246"/>
                </a:lnTo>
                <a:lnTo>
                  <a:pt x="129" y="243"/>
                </a:lnTo>
                <a:lnTo>
                  <a:pt x="106" y="238"/>
                </a:lnTo>
                <a:lnTo>
                  <a:pt x="87" y="232"/>
                </a:lnTo>
                <a:lnTo>
                  <a:pt x="70" y="225"/>
                </a:lnTo>
                <a:lnTo>
                  <a:pt x="60" y="218"/>
                </a:lnTo>
                <a:lnTo>
                  <a:pt x="56" y="211"/>
                </a:lnTo>
                <a:lnTo>
                  <a:pt x="56" y="117"/>
                </a:lnTo>
                <a:lnTo>
                  <a:pt x="59" y="108"/>
                </a:lnTo>
                <a:lnTo>
                  <a:pt x="68" y="99"/>
                </a:lnTo>
                <a:lnTo>
                  <a:pt x="79" y="89"/>
                </a:lnTo>
                <a:lnTo>
                  <a:pt x="93" y="80"/>
                </a:lnTo>
                <a:lnTo>
                  <a:pt x="106" y="71"/>
                </a:lnTo>
                <a:lnTo>
                  <a:pt x="116" y="63"/>
                </a:lnTo>
                <a:lnTo>
                  <a:pt x="130" y="52"/>
                </a:lnTo>
                <a:lnTo>
                  <a:pt x="143" y="39"/>
                </a:lnTo>
                <a:lnTo>
                  <a:pt x="153" y="26"/>
                </a:lnTo>
                <a:lnTo>
                  <a:pt x="162" y="15"/>
                </a:lnTo>
                <a:lnTo>
                  <a:pt x="170" y="5"/>
                </a:lnTo>
                <a:lnTo>
                  <a:pt x="176" y="0"/>
                </a:lnTo>
                <a:close/>
              </a:path>
            </a:pathLst>
          </a:custGeom>
          <a:solidFill>
            <a:srgbClr val="E7B552"/>
          </a:solidFill>
          <a:ln w="0">
            <a:noFill/>
            <a:prstDash val="solid"/>
            <a:round/>
            <a:headEnd/>
            <a:tailEnd/>
          </a:ln>
        </p:spPr>
        <p:txBody>
          <a:bodyPr/>
          <a:lstStyle/>
          <a:p>
            <a:endParaRPr lang="zh-CN" altLang="en-US"/>
          </a:p>
        </p:txBody>
      </p:sp>
      <p:sp>
        <p:nvSpPr>
          <p:cNvPr id="76" name="TextBox 75"/>
          <p:cNvSpPr txBox="1"/>
          <p:nvPr/>
        </p:nvSpPr>
        <p:spPr>
          <a:xfrm>
            <a:off x="4419600" y="3136900"/>
            <a:ext cx="223520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自己知道</a:t>
            </a:r>
            <a:endParaRPr lang="zh-CN" altLang="en-US" sz="2000" b="1" dirty="0">
              <a:latin typeface="微软雅黑" pitchFamily="34" charset="-122"/>
              <a:ea typeface="微软雅黑" pitchFamily="34" charset="-122"/>
            </a:endParaRPr>
          </a:p>
        </p:txBody>
      </p:sp>
      <p:sp>
        <p:nvSpPr>
          <p:cNvPr id="77" name="TextBox 76"/>
          <p:cNvSpPr txBox="1"/>
          <p:nvPr/>
        </p:nvSpPr>
        <p:spPr>
          <a:xfrm>
            <a:off x="7950200" y="3187700"/>
            <a:ext cx="2235200"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自己不知道</a:t>
            </a:r>
            <a:endParaRPr lang="zh-CN" altLang="en-US" sz="2000" b="1" dirty="0">
              <a:latin typeface="微软雅黑" pitchFamily="34" charset="-122"/>
              <a:ea typeface="微软雅黑" pitchFamily="34" charset="-122"/>
            </a:endParaRPr>
          </a:p>
        </p:txBody>
      </p:sp>
      <p:sp>
        <p:nvSpPr>
          <p:cNvPr id="78" name="TextBox 77"/>
          <p:cNvSpPr txBox="1"/>
          <p:nvPr/>
        </p:nvSpPr>
        <p:spPr>
          <a:xfrm>
            <a:off x="2425700" y="5029200"/>
            <a:ext cx="546100" cy="1631216"/>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他</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人</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不</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知</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道</a:t>
            </a:r>
            <a:endParaRPr lang="zh-CN" altLang="en-US" sz="2000" b="1" dirty="0">
              <a:latin typeface="微软雅黑" pitchFamily="34" charset="-122"/>
              <a:ea typeface="微软雅黑" pitchFamily="34" charset="-122"/>
            </a:endParaRPr>
          </a:p>
        </p:txBody>
      </p:sp>
      <p:sp>
        <p:nvSpPr>
          <p:cNvPr id="79" name="TextBox 78"/>
          <p:cNvSpPr txBox="1"/>
          <p:nvPr/>
        </p:nvSpPr>
        <p:spPr>
          <a:xfrm>
            <a:off x="2387600" y="3670300"/>
            <a:ext cx="381000" cy="1323439"/>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他</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人</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知</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道</a:t>
            </a:r>
            <a:endParaRPr lang="zh-CN" altLang="en-US" sz="2000" b="1" dirty="0">
              <a:latin typeface="微软雅黑" pitchFamily="34" charset="-122"/>
              <a:ea typeface="微软雅黑" pitchFamily="34" charset="-122"/>
            </a:endParaRPr>
          </a:p>
        </p:txBody>
      </p:sp>
      <p:pic>
        <p:nvPicPr>
          <p:cNvPr id="75780" name="Picture 4"/>
          <p:cNvPicPr>
            <a:picLocks noChangeAspect="1" noChangeArrowheads="1"/>
          </p:cNvPicPr>
          <p:nvPr/>
        </p:nvPicPr>
        <p:blipFill>
          <a:blip r:embed="rId2"/>
          <a:srcRect/>
          <a:stretch>
            <a:fillRect/>
          </a:stretch>
        </p:blipFill>
        <p:spPr bwMode="auto">
          <a:xfrm>
            <a:off x="3086100" y="3654554"/>
            <a:ext cx="7560591" cy="2936746"/>
          </a:xfrm>
          <a:prstGeom prst="rect">
            <a:avLst/>
          </a:prstGeom>
          <a:noFill/>
          <a:ln w="9525">
            <a:noFill/>
            <a:miter lim="800000"/>
            <a:headEnd/>
            <a:tailEnd/>
          </a:ln>
          <a:effectLst/>
        </p:spPr>
      </p:pic>
      <p:pic>
        <p:nvPicPr>
          <p:cNvPr id="47"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8" presetClass="emph" presetSubtype="0" fill="hold" grpId="1" nodeType="withEffect">
                                  <p:stCondLst>
                                    <p:cond delay="0"/>
                                  </p:stCondLst>
                                  <p:childTnLst>
                                    <p:animRot by="12000000">
                                      <p:cBhvr>
                                        <p:cTn id="16" dur="1000" fill="hold"/>
                                        <p:tgtEl>
                                          <p:spTgt spid="40"/>
                                        </p:tgtEl>
                                        <p:attrNameLst>
                                          <p:attrName>r</p:attrName>
                                        </p:attrNameLst>
                                      </p:cBhvr>
                                    </p:animRot>
                                  </p:childTnLst>
                                </p:cTn>
                              </p:par>
                              <p:par>
                                <p:cTn id="17" presetID="22" presetClass="entr" presetSubtype="1" fill="hold" grpId="0" nodeType="withEffect">
                                  <p:stCondLst>
                                    <p:cond delay="15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250"/>
                                        <p:tgtEl>
                                          <p:spTgt spid="41"/>
                                        </p:tgtEl>
                                      </p:cBhvr>
                                    </p:animEffect>
                                  </p:childTnLst>
                                </p:cTn>
                              </p:par>
                              <p:par>
                                <p:cTn id="20" presetID="64" presetClass="path" presetSubtype="0" fill="hold" grpId="1" nodeType="withEffect">
                                  <p:stCondLst>
                                    <p:cond delay="150"/>
                                  </p:stCondLst>
                                  <p:childTnLst>
                                    <p:animMotion origin="layout" path="M -3.33333E-6 -4.07407E-6 L -0.01901 -0.0206 " pathEditMode="relative" rAng="0" ptsTypes="AA">
                                      <p:cBhvr>
                                        <p:cTn id="21" dur="500" fill="hold"/>
                                        <p:tgtEl>
                                          <p:spTgt spid="41"/>
                                        </p:tgtEl>
                                        <p:attrNameLst>
                                          <p:attrName>ppt_x</p:attrName>
                                          <p:attrName>ppt_y</p:attrName>
                                        </p:attrNameLst>
                                      </p:cBhvr>
                                      <p:rCtr x="-10" y="-10"/>
                                    </p:animMotion>
                                  </p:childTnLst>
                                </p:cTn>
                              </p:par>
                              <p:par>
                                <p:cTn id="22" presetID="22" presetClass="exit" presetSubtype="4" fill="hold" grpId="2" nodeType="withEffect">
                                  <p:stCondLst>
                                    <p:cond delay="400"/>
                                  </p:stCondLst>
                                  <p:childTnLst>
                                    <p:animEffect transition="out" filter="wipe(down)">
                                      <p:cBhvr>
                                        <p:cTn id="23" dur="250"/>
                                        <p:tgtEl>
                                          <p:spTgt spid="41"/>
                                        </p:tgtEl>
                                      </p:cBhvr>
                                    </p:animEffect>
                                    <p:set>
                                      <p:cBhvr>
                                        <p:cTn id="24" dur="1" fill="hold">
                                          <p:stCondLst>
                                            <p:cond delay="249"/>
                                          </p:stCondLst>
                                        </p:cTn>
                                        <p:tgtEl>
                                          <p:spTgt spid="41"/>
                                        </p:tgtEl>
                                        <p:attrNameLst>
                                          <p:attrName>style.visibility</p:attrName>
                                        </p:attrNameLst>
                                      </p:cBhvr>
                                      <p:to>
                                        <p:strVal val="hidden"/>
                                      </p:to>
                                    </p:set>
                                  </p:childTnLst>
                                </p:cTn>
                              </p:par>
                              <p:par>
                                <p:cTn id="25" presetID="22" presetClass="entr" presetSubtype="2" fill="hold" grpId="0" nodeType="withEffect">
                                  <p:stCondLst>
                                    <p:cond delay="300"/>
                                  </p:stCondLst>
                                  <p:childTnLst>
                                    <p:set>
                                      <p:cBhvr>
                                        <p:cTn id="26" dur="1" fill="hold">
                                          <p:stCondLst>
                                            <p:cond delay="0"/>
                                          </p:stCondLst>
                                        </p:cTn>
                                        <p:tgtEl>
                                          <p:spTgt spid="42"/>
                                        </p:tgtEl>
                                        <p:attrNameLst>
                                          <p:attrName>style.visibility</p:attrName>
                                        </p:attrNameLst>
                                      </p:cBhvr>
                                      <p:to>
                                        <p:strVal val="visible"/>
                                      </p:to>
                                    </p:set>
                                    <p:animEffect transition="in" filter="wipe(right)">
                                      <p:cBhvr>
                                        <p:cTn id="27" dur="250"/>
                                        <p:tgtEl>
                                          <p:spTgt spid="42"/>
                                        </p:tgtEl>
                                      </p:cBhvr>
                                    </p:animEffect>
                                  </p:childTnLst>
                                </p:cTn>
                              </p:par>
                              <p:par>
                                <p:cTn id="28" presetID="64" presetClass="path" presetSubtype="0" fill="hold" grpId="1" nodeType="withEffect">
                                  <p:stCondLst>
                                    <p:cond delay="300"/>
                                  </p:stCondLst>
                                  <p:childTnLst>
                                    <p:animMotion origin="layout" path="M 3.33333E-6 -2.59259E-6 L -0.02175 0.02431 " pathEditMode="relative" rAng="0" ptsTypes="AA">
                                      <p:cBhvr>
                                        <p:cTn id="29" dur="500" fill="hold"/>
                                        <p:tgtEl>
                                          <p:spTgt spid="42"/>
                                        </p:tgtEl>
                                        <p:attrNameLst>
                                          <p:attrName>ppt_x</p:attrName>
                                          <p:attrName>ppt_y</p:attrName>
                                        </p:attrNameLst>
                                      </p:cBhvr>
                                      <p:rCtr x="-11" y="12"/>
                                    </p:animMotion>
                                  </p:childTnLst>
                                </p:cTn>
                              </p:par>
                              <p:par>
                                <p:cTn id="30" presetID="22" presetClass="exit" presetSubtype="2" fill="hold" grpId="2" nodeType="withEffect">
                                  <p:stCondLst>
                                    <p:cond delay="500"/>
                                  </p:stCondLst>
                                  <p:childTnLst>
                                    <p:animEffect transition="out" filter="wipe(right)">
                                      <p:cBhvr>
                                        <p:cTn id="31" dur="250"/>
                                        <p:tgtEl>
                                          <p:spTgt spid="42"/>
                                        </p:tgtEl>
                                      </p:cBhvr>
                                    </p:animEffect>
                                    <p:set>
                                      <p:cBhvr>
                                        <p:cTn id="32" dur="1" fill="hold">
                                          <p:stCondLst>
                                            <p:cond delay="249"/>
                                          </p:stCondLst>
                                        </p:cTn>
                                        <p:tgtEl>
                                          <p:spTgt spid="42"/>
                                        </p:tgtEl>
                                        <p:attrNameLst>
                                          <p:attrName>style.visibility</p:attrName>
                                        </p:attrNameLst>
                                      </p:cBhvr>
                                      <p:to>
                                        <p:strVal val="hidden"/>
                                      </p:to>
                                    </p:set>
                                  </p:childTnLst>
                                </p:cTn>
                              </p:par>
                              <p:par>
                                <p:cTn id="33" presetID="22" presetClass="entr" presetSubtype="1"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250"/>
                                        <p:tgtEl>
                                          <p:spTgt spid="43"/>
                                        </p:tgtEl>
                                      </p:cBhvr>
                                    </p:animEffect>
                                  </p:childTnLst>
                                </p:cTn>
                              </p:par>
                              <p:par>
                                <p:cTn id="36" presetID="64" presetClass="path" presetSubtype="0" fill="hold" grpId="1" nodeType="withEffect">
                                  <p:stCondLst>
                                    <p:cond delay="250"/>
                                  </p:stCondLst>
                                  <p:childTnLst>
                                    <p:animMotion origin="layout" path="M 2.70833E-6 -3.33333E-6 L 0.0082 0.02709 " pathEditMode="relative" rAng="0" ptsTypes="AA">
                                      <p:cBhvr>
                                        <p:cTn id="37" dur="500" fill="hold"/>
                                        <p:tgtEl>
                                          <p:spTgt spid="43"/>
                                        </p:tgtEl>
                                        <p:attrNameLst>
                                          <p:attrName>ppt_x</p:attrName>
                                          <p:attrName>ppt_y</p:attrName>
                                        </p:attrNameLst>
                                      </p:cBhvr>
                                      <p:rCtr x="4" y="13"/>
                                    </p:animMotion>
                                  </p:childTnLst>
                                </p:cTn>
                              </p:par>
                              <p:par>
                                <p:cTn id="38" presetID="22" presetClass="exit" presetSubtype="1" fill="hold" grpId="2" nodeType="withEffect">
                                  <p:stCondLst>
                                    <p:cond delay="500"/>
                                  </p:stCondLst>
                                  <p:childTnLst>
                                    <p:animEffect transition="out" filter="wipe(up)">
                                      <p:cBhvr>
                                        <p:cTn id="39" dur="250"/>
                                        <p:tgtEl>
                                          <p:spTgt spid="43"/>
                                        </p:tgtEl>
                                      </p:cBhvr>
                                    </p:animEffect>
                                    <p:set>
                                      <p:cBhvr>
                                        <p:cTn id="40" dur="1" fill="hold">
                                          <p:stCondLst>
                                            <p:cond delay="249"/>
                                          </p:stCondLst>
                                        </p:cTn>
                                        <p:tgtEl>
                                          <p:spTgt spid="43"/>
                                        </p:tgtEl>
                                        <p:attrNameLst>
                                          <p:attrName>style.visibility</p:attrName>
                                        </p:attrNameLst>
                                      </p:cBhvr>
                                      <p:to>
                                        <p:strVal val="hidden"/>
                                      </p:to>
                                    </p:set>
                                  </p:childTnLst>
                                </p:cTn>
                              </p:par>
                              <p:par>
                                <p:cTn id="41" presetID="22" presetClass="entr" presetSubtype="1"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up)">
                                      <p:cBhvr>
                                        <p:cTn id="43" dur="250"/>
                                        <p:tgtEl>
                                          <p:spTgt spid="44"/>
                                        </p:tgtEl>
                                      </p:cBhvr>
                                    </p:animEffect>
                                  </p:childTnLst>
                                </p:cTn>
                              </p:par>
                              <p:par>
                                <p:cTn id="44" presetID="64" presetClass="path" presetSubtype="0" fill="hold" grpId="1" nodeType="withEffect">
                                  <p:stCondLst>
                                    <p:cond delay="0"/>
                                  </p:stCondLst>
                                  <p:childTnLst>
                                    <p:animMotion origin="layout" path="M 3.125E-6 -7.40741E-7 L 0.02291 0.02407 " pathEditMode="relative" rAng="0" ptsTypes="AA">
                                      <p:cBhvr>
                                        <p:cTn id="45" dur="500" fill="hold"/>
                                        <p:tgtEl>
                                          <p:spTgt spid="44"/>
                                        </p:tgtEl>
                                        <p:attrNameLst>
                                          <p:attrName>ppt_x</p:attrName>
                                          <p:attrName>ppt_y</p:attrName>
                                        </p:attrNameLst>
                                      </p:cBhvr>
                                      <p:rCtr x="11" y="12"/>
                                    </p:animMotion>
                                  </p:childTnLst>
                                </p:cTn>
                              </p:par>
                              <p:par>
                                <p:cTn id="46" presetID="22" presetClass="exit" presetSubtype="1" fill="hold" grpId="2" nodeType="withEffect">
                                  <p:stCondLst>
                                    <p:cond delay="250"/>
                                  </p:stCondLst>
                                  <p:childTnLst>
                                    <p:animEffect transition="out" filter="wipe(up)">
                                      <p:cBhvr>
                                        <p:cTn id="47" dur="100"/>
                                        <p:tgtEl>
                                          <p:spTgt spid="44"/>
                                        </p:tgtEl>
                                      </p:cBhvr>
                                    </p:animEffect>
                                    <p:set>
                                      <p:cBhvr>
                                        <p:cTn id="48" dur="1" fill="hold">
                                          <p:stCondLst>
                                            <p:cond delay="99"/>
                                          </p:stCondLst>
                                        </p:cTn>
                                        <p:tgtEl>
                                          <p:spTgt spid="44"/>
                                        </p:tgtEl>
                                        <p:attrNameLst>
                                          <p:attrName>style.visibility</p:attrName>
                                        </p:attrNameLst>
                                      </p:cBhvr>
                                      <p:to>
                                        <p:strVal val="hidden"/>
                                      </p:to>
                                    </p:set>
                                  </p:childTnLst>
                                </p:cTn>
                              </p:par>
                              <p:par>
                                <p:cTn id="49" presetID="22" presetClass="entr" presetSubtype="1" fill="hold" grpId="0" nodeType="withEffect">
                                  <p:stCondLst>
                                    <p:cond delay="10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250"/>
                                        <p:tgtEl>
                                          <p:spTgt spid="45"/>
                                        </p:tgtEl>
                                      </p:cBhvr>
                                    </p:animEffect>
                                  </p:childTnLst>
                                </p:cTn>
                              </p:par>
                              <p:par>
                                <p:cTn id="52" presetID="64" presetClass="path" presetSubtype="0" fill="hold" grpId="1" nodeType="withEffect">
                                  <p:stCondLst>
                                    <p:cond delay="100"/>
                                  </p:stCondLst>
                                  <p:childTnLst>
                                    <p:animMotion origin="layout" path="M 6.25E-7 1.11111E-6 L 6.25E-7 0.04699 " pathEditMode="relative" rAng="0" ptsTypes="AA">
                                      <p:cBhvr>
                                        <p:cTn id="53" dur="500" fill="hold"/>
                                        <p:tgtEl>
                                          <p:spTgt spid="45"/>
                                        </p:tgtEl>
                                        <p:attrNameLst>
                                          <p:attrName>ppt_x</p:attrName>
                                          <p:attrName>ppt_y</p:attrName>
                                        </p:attrNameLst>
                                      </p:cBhvr>
                                      <p:rCtr x="0" y="23"/>
                                    </p:animMotion>
                                  </p:childTnLst>
                                </p:cTn>
                              </p:par>
                              <p:par>
                                <p:cTn id="54" presetID="22" presetClass="exit" presetSubtype="1" fill="hold" grpId="2" nodeType="withEffect">
                                  <p:stCondLst>
                                    <p:cond delay="350"/>
                                  </p:stCondLst>
                                  <p:childTnLst>
                                    <p:animEffect transition="out" filter="wipe(up)">
                                      <p:cBhvr>
                                        <p:cTn id="55" dur="150"/>
                                        <p:tgtEl>
                                          <p:spTgt spid="45"/>
                                        </p:tgtEl>
                                      </p:cBhvr>
                                    </p:animEffect>
                                    <p:set>
                                      <p:cBhvr>
                                        <p:cTn id="56" dur="1" fill="hold">
                                          <p:stCondLst>
                                            <p:cond delay="149"/>
                                          </p:stCondLst>
                                        </p:cTn>
                                        <p:tgtEl>
                                          <p:spTgt spid="45"/>
                                        </p:tgtEl>
                                        <p:attrNameLst>
                                          <p:attrName>style.visibility</p:attrName>
                                        </p:attrNameLst>
                                      </p:cBhvr>
                                      <p:to>
                                        <p:strVal val="hidden"/>
                                      </p:to>
                                    </p:set>
                                  </p:childTnLst>
                                </p:cTn>
                              </p:par>
                              <p:par>
                                <p:cTn id="57" presetID="22" presetClass="entr" presetSubtype="2" fill="hold" grpId="0" nodeType="withEffect">
                                  <p:stCondLst>
                                    <p:cond delay="6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250"/>
                                        <p:tgtEl>
                                          <p:spTgt spid="46"/>
                                        </p:tgtEl>
                                      </p:cBhvr>
                                    </p:animEffect>
                                  </p:childTnLst>
                                </p:cTn>
                              </p:par>
                              <p:par>
                                <p:cTn id="60" presetID="64" presetClass="path" presetSubtype="0" fill="hold" grpId="1" nodeType="withEffect">
                                  <p:stCondLst>
                                    <p:cond delay="60"/>
                                  </p:stCondLst>
                                  <p:childTnLst>
                                    <p:animMotion origin="layout" path="M 1.66667E-6 -1.85185E-6 L -0.02526 -0.00116 " pathEditMode="relative" rAng="0" ptsTypes="AA">
                                      <p:cBhvr>
                                        <p:cTn id="61" dur="500" fill="hold"/>
                                        <p:tgtEl>
                                          <p:spTgt spid="46"/>
                                        </p:tgtEl>
                                        <p:attrNameLst>
                                          <p:attrName>ppt_x</p:attrName>
                                          <p:attrName>ppt_y</p:attrName>
                                        </p:attrNameLst>
                                      </p:cBhvr>
                                      <p:rCtr x="-13" y="-1"/>
                                    </p:animMotion>
                                  </p:childTnLst>
                                </p:cTn>
                              </p:par>
                              <p:par>
                                <p:cTn id="62" presetID="22" presetClass="exit" presetSubtype="2" fill="hold" grpId="2" nodeType="withEffect">
                                  <p:stCondLst>
                                    <p:cond delay="310"/>
                                  </p:stCondLst>
                                  <p:childTnLst>
                                    <p:animEffect transition="out" filter="wipe(right)">
                                      <p:cBhvr>
                                        <p:cTn id="63" dur="150"/>
                                        <p:tgtEl>
                                          <p:spTgt spid="46"/>
                                        </p:tgtEl>
                                      </p:cBhvr>
                                    </p:animEffect>
                                    <p:set>
                                      <p:cBhvr>
                                        <p:cTn id="64" dur="1" fill="hold">
                                          <p:stCondLst>
                                            <p:cond delay="149"/>
                                          </p:stCondLst>
                                        </p:cTn>
                                        <p:tgtEl>
                                          <p:spTgt spid="46"/>
                                        </p:tgtEl>
                                        <p:attrNameLst>
                                          <p:attrName>style.visibility</p:attrName>
                                        </p:attrNameLst>
                                      </p:cBhvr>
                                      <p:to>
                                        <p:strVal val="hidden"/>
                                      </p:to>
                                    </p:set>
                                  </p:childTnLst>
                                </p:cTn>
                              </p:par>
                              <p:par>
                                <p:cTn id="65" presetID="22" presetClass="entr" presetSubtype="8"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250"/>
                                        <p:tgtEl>
                                          <p:spTgt spid="2"/>
                                        </p:tgtEl>
                                      </p:cBhvr>
                                    </p:animEffect>
                                  </p:childTnLst>
                                </p:cTn>
                              </p:par>
                              <p:par>
                                <p:cTn id="68" presetID="8" presetClass="emph" presetSubtype="0" fill="hold" nodeType="withEffect">
                                  <p:stCondLst>
                                    <p:cond delay="250"/>
                                  </p:stCondLst>
                                  <p:childTnLst>
                                    <p:animRot by="5400000">
                                      <p:cBhvr>
                                        <p:cTn id="69" dur="500" fill="hold"/>
                                        <p:tgtEl>
                                          <p:spTgt spid="2"/>
                                        </p:tgtEl>
                                        <p:attrNameLst>
                                          <p:attrName>r</p:attrName>
                                        </p:attrNameLst>
                                      </p:cBhvr>
                                    </p:animRot>
                                  </p:childTnLst>
                                </p:cTn>
                              </p:par>
                              <p:par>
                                <p:cTn id="70" presetID="22" presetClass="exit" presetSubtype="4" fill="hold" nodeType="withEffect">
                                  <p:stCondLst>
                                    <p:cond delay="250"/>
                                  </p:stCondLst>
                                  <p:childTnLst>
                                    <p:animEffect transition="out" filter="wipe(down)">
                                      <p:cBhvr>
                                        <p:cTn id="71" dur="500"/>
                                        <p:tgtEl>
                                          <p:spTgt spid="2"/>
                                        </p:tgtEl>
                                      </p:cBhvr>
                                    </p:animEffect>
                                    <p:set>
                                      <p:cBhvr>
                                        <p:cTn id="72" dur="1" fill="hold">
                                          <p:stCondLst>
                                            <p:cond delay="499"/>
                                          </p:stCondLst>
                                        </p:cTn>
                                        <p:tgtEl>
                                          <p:spTgt spid="2"/>
                                        </p:tgtEl>
                                        <p:attrNameLst>
                                          <p:attrName>style.visibility</p:attrName>
                                        </p:attrNameLst>
                                      </p:cBhvr>
                                      <p:to>
                                        <p:strVal val="hidden"/>
                                      </p:to>
                                    </p:set>
                                  </p:childTnLst>
                                </p:cTn>
                              </p:par>
                              <p:par>
                                <p:cTn id="73" presetID="63" presetClass="path" presetSubtype="0" fill="hold" grpId="2" nodeType="withEffect">
                                  <p:stCondLst>
                                    <p:cond delay="500"/>
                                  </p:stCondLst>
                                  <p:childTnLst>
                                    <p:animMotion origin="layout" path="M -3.95833E-6 -3.7037E-7 L 0.39857 0.0044 " pathEditMode="relative" rAng="0" ptsTypes="AA">
                                      <p:cBhvr>
                                        <p:cTn id="74" dur="1000" fill="hold"/>
                                        <p:tgtEl>
                                          <p:spTgt spid="40"/>
                                        </p:tgtEl>
                                        <p:attrNameLst>
                                          <p:attrName>ppt_x</p:attrName>
                                          <p:attrName>ppt_y</p:attrName>
                                        </p:attrNameLst>
                                      </p:cBhvr>
                                      <p:rCtr x="199" y="2"/>
                                    </p:animMotion>
                                  </p:childTnLst>
                                </p:cTn>
                              </p:par>
                              <p:par>
                                <p:cTn id="75" presetID="6" presetClass="entr" presetSubtype="32" fill="hold" grpId="0" nodeType="withEffect">
                                  <p:stCondLst>
                                    <p:cond delay="1250"/>
                                  </p:stCondLst>
                                  <p:childTnLst>
                                    <p:set>
                                      <p:cBhvr>
                                        <p:cTn id="76" dur="1" fill="hold">
                                          <p:stCondLst>
                                            <p:cond delay="0"/>
                                          </p:stCondLst>
                                        </p:cTn>
                                        <p:tgtEl>
                                          <p:spTgt spid="30"/>
                                        </p:tgtEl>
                                        <p:attrNameLst>
                                          <p:attrName>style.visibility</p:attrName>
                                        </p:attrNameLst>
                                      </p:cBhvr>
                                      <p:to>
                                        <p:strVal val="visible"/>
                                      </p:to>
                                    </p:set>
                                    <p:animEffect transition="in" filter="circle(out)">
                                      <p:cBhvr>
                                        <p:cTn id="77" dur="250"/>
                                        <p:tgtEl>
                                          <p:spTgt spid="30"/>
                                        </p:tgtEl>
                                      </p:cBhvr>
                                    </p:animEffect>
                                  </p:childTnLst>
                                </p:cTn>
                              </p:par>
                              <p:par>
                                <p:cTn id="78" presetID="6" presetClass="emph" presetSubtype="0" fill="hold" grpId="1" nodeType="withEffect">
                                  <p:stCondLst>
                                    <p:cond delay="1250"/>
                                  </p:stCondLst>
                                  <p:childTnLst>
                                    <p:animScale>
                                      <p:cBhvr>
                                        <p:cTn id="79" dur="750" fill="hold"/>
                                        <p:tgtEl>
                                          <p:spTgt spid="30"/>
                                        </p:tgtEl>
                                      </p:cBhvr>
                                      <p:by x="200000" y="200000"/>
                                    </p:animScale>
                                  </p:childTnLst>
                                </p:cTn>
                              </p:par>
                              <p:par>
                                <p:cTn id="80" presetID="6" presetClass="exit" presetSubtype="32" fill="hold" grpId="2" nodeType="withEffect">
                                  <p:stCondLst>
                                    <p:cond delay="1250"/>
                                  </p:stCondLst>
                                  <p:childTnLst>
                                    <p:animEffect transition="out" filter="circle(out)">
                                      <p:cBhvr>
                                        <p:cTn id="81" dur="1000"/>
                                        <p:tgtEl>
                                          <p:spTgt spid="30"/>
                                        </p:tgtEl>
                                      </p:cBhvr>
                                    </p:animEffect>
                                    <p:set>
                                      <p:cBhvr>
                                        <p:cTn id="82" dur="1" fill="hold">
                                          <p:stCondLst>
                                            <p:cond delay="999"/>
                                          </p:stCondLst>
                                        </p:cTn>
                                        <p:tgtEl>
                                          <p:spTgt spid="30"/>
                                        </p:tgtEl>
                                        <p:attrNameLst>
                                          <p:attrName>style.visibility</p:attrName>
                                        </p:attrNameLst>
                                      </p:cBhvr>
                                      <p:to>
                                        <p:strVal val="hidden"/>
                                      </p:to>
                                    </p:set>
                                  </p:childTnLst>
                                </p:cTn>
                              </p:par>
                              <p:par>
                                <p:cTn id="83" presetID="6" presetClass="emph" presetSubtype="0" autoRev="1" fill="hold" grpId="3" nodeType="withEffect">
                                  <p:stCondLst>
                                    <p:cond delay="1250"/>
                                  </p:stCondLst>
                                  <p:childTnLst>
                                    <p:animScale>
                                      <p:cBhvr>
                                        <p:cTn id="84" dur="250" fill="hold"/>
                                        <p:tgtEl>
                                          <p:spTgt spid="40"/>
                                        </p:tgtEl>
                                      </p:cBhvr>
                                      <p:by x="105000" y="105000"/>
                                    </p:animScale>
                                  </p:childTnLst>
                                </p:cTn>
                              </p:par>
                              <p:par>
                                <p:cTn id="85" presetID="1" presetClass="exit" presetSubtype="0" fill="hold" grpId="4" nodeType="withEffect">
                                  <p:stCondLst>
                                    <p:cond delay="1550"/>
                                  </p:stCondLst>
                                  <p:childTnLst>
                                    <p:set>
                                      <p:cBhvr>
                                        <p:cTn id="86" dur="1" fill="hold">
                                          <p:stCondLst>
                                            <p:cond delay="0"/>
                                          </p:stCondLst>
                                        </p:cTn>
                                        <p:tgtEl>
                                          <p:spTgt spid="40"/>
                                        </p:tgtEl>
                                        <p:attrNameLst>
                                          <p:attrName>style.visibility</p:attrName>
                                        </p:attrNameLst>
                                      </p:cBhvr>
                                      <p:to>
                                        <p:strVal val="hidden"/>
                                      </p:to>
                                    </p:set>
                                  </p:childTnLst>
                                </p:cTn>
                              </p:par>
                              <p:par>
                                <p:cTn id="87" presetID="1" presetClass="entr" presetSubtype="0" fill="hold" grpId="0" nodeType="withEffect">
                                  <p:stCondLst>
                                    <p:cond delay="1550"/>
                                  </p:stCondLst>
                                  <p:childTnLst>
                                    <p:set>
                                      <p:cBhvr>
                                        <p:cTn id="88" dur="1" fill="hold">
                                          <p:stCondLst>
                                            <p:cond delay="0"/>
                                          </p:stCondLst>
                                        </p:cTn>
                                        <p:tgtEl>
                                          <p:spTgt spid="31"/>
                                        </p:tgtEl>
                                        <p:attrNameLst>
                                          <p:attrName>style.visibility</p:attrName>
                                        </p:attrNameLst>
                                      </p:cBhvr>
                                      <p:to>
                                        <p:strVal val="visible"/>
                                      </p:to>
                                    </p:set>
                                  </p:childTnLst>
                                </p:cTn>
                              </p:par>
                              <p:par>
                                <p:cTn id="89" presetID="53" presetClass="exit" presetSubtype="32" fill="hold" grpId="1" nodeType="withEffect">
                                  <p:stCondLst>
                                    <p:cond delay="1550"/>
                                  </p:stCondLst>
                                  <p:childTnLst>
                                    <p:anim calcmode="lin" valueType="num">
                                      <p:cBhvr>
                                        <p:cTn id="90" dur="500"/>
                                        <p:tgtEl>
                                          <p:spTgt spid="31"/>
                                        </p:tgtEl>
                                        <p:attrNameLst>
                                          <p:attrName>ppt_w</p:attrName>
                                        </p:attrNameLst>
                                      </p:cBhvr>
                                      <p:tavLst>
                                        <p:tav tm="0">
                                          <p:val>
                                            <p:strVal val="ppt_w"/>
                                          </p:val>
                                        </p:tav>
                                        <p:tav tm="100000">
                                          <p:val>
                                            <p:fltVal val="0"/>
                                          </p:val>
                                        </p:tav>
                                      </p:tavLst>
                                    </p:anim>
                                    <p:anim calcmode="lin" valueType="num">
                                      <p:cBhvr>
                                        <p:cTn id="91" dur="500"/>
                                        <p:tgtEl>
                                          <p:spTgt spid="31"/>
                                        </p:tgtEl>
                                        <p:attrNameLst>
                                          <p:attrName>ppt_h</p:attrName>
                                        </p:attrNameLst>
                                      </p:cBhvr>
                                      <p:tavLst>
                                        <p:tav tm="0">
                                          <p:val>
                                            <p:strVal val="ppt_h"/>
                                          </p:val>
                                        </p:tav>
                                        <p:tav tm="100000">
                                          <p:val>
                                            <p:fltVal val="0"/>
                                          </p:val>
                                        </p:tav>
                                      </p:tavLst>
                                    </p:anim>
                                    <p:animEffect transition="out" filter="fade">
                                      <p:cBhvr>
                                        <p:cTn id="92" dur="500"/>
                                        <p:tgtEl>
                                          <p:spTgt spid="31"/>
                                        </p:tgtEl>
                                      </p:cBhvr>
                                    </p:animEffect>
                                    <p:set>
                                      <p:cBhvr>
                                        <p:cTn id="93" dur="1" fill="hold">
                                          <p:stCondLst>
                                            <p:cond delay="499"/>
                                          </p:stCondLst>
                                        </p:cTn>
                                        <p:tgtEl>
                                          <p:spTgt spid="31"/>
                                        </p:tgtEl>
                                        <p:attrNameLst>
                                          <p:attrName>style.visibility</p:attrName>
                                        </p:attrNameLst>
                                      </p:cBhvr>
                                      <p:to>
                                        <p:strVal val="hidden"/>
                                      </p:to>
                                    </p:set>
                                  </p:childTnLst>
                                </p:cTn>
                              </p:par>
                              <p:par>
                                <p:cTn id="94" presetID="1" presetClass="entr" presetSubtype="0" fill="hold" grpId="0" nodeType="withEffect">
                                  <p:stCondLst>
                                    <p:cond delay="1550"/>
                                  </p:stCondLst>
                                  <p:childTnLst>
                                    <p:set>
                                      <p:cBhvr>
                                        <p:cTn id="95" dur="1" fill="hold">
                                          <p:stCondLst>
                                            <p:cond delay="0"/>
                                          </p:stCondLst>
                                        </p:cTn>
                                        <p:tgtEl>
                                          <p:spTgt spid="32"/>
                                        </p:tgtEl>
                                        <p:attrNameLst>
                                          <p:attrName>style.visibility</p:attrName>
                                        </p:attrNameLst>
                                      </p:cBhvr>
                                      <p:to>
                                        <p:strVal val="visible"/>
                                      </p:to>
                                    </p:set>
                                  </p:childTnLst>
                                </p:cTn>
                              </p:par>
                              <p:par>
                                <p:cTn id="96" presetID="53" presetClass="exit" presetSubtype="32" fill="hold" grpId="1" nodeType="withEffect">
                                  <p:stCondLst>
                                    <p:cond delay="1550"/>
                                  </p:stCondLst>
                                  <p:childTnLst>
                                    <p:anim calcmode="lin" valueType="num">
                                      <p:cBhvr>
                                        <p:cTn id="97" dur="500"/>
                                        <p:tgtEl>
                                          <p:spTgt spid="32"/>
                                        </p:tgtEl>
                                        <p:attrNameLst>
                                          <p:attrName>ppt_w</p:attrName>
                                        </p:attrNameLst>
                                      </p:cBhvr>
                                      <p:tavLst>
                                        <p:tav tm="0">
                                          <p:val>
                                            <p:strVal val="ppt_w"/>
                                          </p:val>
                                        </p:tav>
                                        <p:tav tm="100000">
                                          <p:val>
                                            <p:fltVal val="0"/>
                                          </p:val>
                                        </p:tav>
                                      </p:tavLst>
                                    </p:anim>
                                    <p:anim calcmode="lin" valueType="num">
                                      <p:cBhvr>
                                        <p:cTn id="98" dur="500"/>
                                        <p:tgtEl>
                                          <p:spTgt spid="32"/>
                                        </p:tgtEl>
                                        <p:attrNameLst>
                                          <p:attrName>ppt_h</p:attrName>
                                        </p:attrNameLst>
                                      </p:cBhvr>
                                      <p:tavLst>
                                        <p:tav tm="0">
                                          <p:val>
                                            <p:strVal val="ppt_h"/>
                                          </p:val>
                                        </p:tav>
                                        <p:tav tm="100000">
                                          <p:val>
                                            <p:fltVal val="0"/>
                                          </p:val>
                                        </p:tav>
                                      </p:tavLst>
                                    </p:anim>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 presetClass="entr" presetSubtype="0" fill="hold" grpId="0" nodeType="withEffect">
                                  <p:stCondLst>
                                    <p:cond delay="1550"/>
                                  </p:stCondLst>
                                  <p:childTnLst>
                                    <p:set>
                                      <p:cBhvr>
                                        <p:cTn id="102" dur="1" fill="hold">
                                          <p:stCondLst>
                                            <p:cond delay="0"/>
                                          </p:stCondLst>
                                        </p:cTn>
                                        <p:tgtEl>
                                          <p:spTgt spid="33"/>
                                        </p:tgtEl>
                                        <p:attrNameLst>
                                          <p:attrName>style.visibility</p:attrName>
                                        </p:attrNameLst>
                                      </p:cBhvr>
                                      <p:to>
                                        <p:strVal val="visible"/>
                                      </p:to>
                                    </p:set>
                                  </p:childTnLst>
                                </p:cTn>
                              </p:par>
                              <p:par>
                                <p:cTn id="103" presetID="53" presetClass="exit" presetSubtype="32" fill="hold" grpId="1" nodeType="withEffect">
                                  <p:stCondLst>
                                    <p:cond delay="1550"/>
                                  </p:stCondLst>
                                  <p:childTnLst>
                                    <p:anim calcmode="lin" valueType="num">
                                      <p:cBhvr>
                                        <p:cTn id="104" dur="500"/>
                                        <p:tgtEl>
                                          <p:spTgt spid="33"/>
                                        </p:tgtEl>
                                        <p:attrNameLst>
                                          <p:attrName>ppt_w</p:attrName>
                                        </p:attrNameLst>
                                      </p:cBhvr>
                                      <p:tavLst>
                                        <p:tav tm="0">
                                          <p:val>
                                            <p:strVal val="ppt_w"/>
                                          </p:val>
                                        </p:tav>
                                        <p:tav tm="100000">
                                          <p:val>
                                            <p:fltVal val="0"/>
                                          </p:val>
                                        </p:tav>
                                      </p:tavLst>
                                    </p:anim>
                                    <p:anim calcmode="lin" valueType="num">
                                      <p:cBhvr>
                                        <p:cTn id="105" dur="500"/>
                                        <p:tgtEl>
                                          <p:spTgt spid="33"/>
                                        </p:tgtEl>
                                        <p:attrNameLst>
                                          <p:attrName>ppt_h</p:attrName>
                                        </p:attrNameLst>
                                      </p:cBhvr>
                                      <p:tavLst>
                                        <p:tav tm="0">
                                          <p:val>
                                            <p:strVal val="ppt_h"/>
                                          </p:val>
                                        </p:tav>
                                        <p:tav tm="100000">
                                          <p:val>
                                            <p:fltVal val="0"/>
                                          </p:val>
                                        </p:tav>
                                      </p:tavLst>
                                    </p:anim>
                                    <p:animEffect transition="out" filter="fade">
                                      <p:cBhvr>
                                        <p:cTn id="106" dur="500"/>
                                        <p:tgtEl>
                                          <p:spTgt spid="33"/>
                                        </p:tgtEl>
                                      </p:cBhvr>
                                    </p:animEffect>
                                    <p:set>
                                      <p:cBhvr>
                                        <p:cTn id="107" dur="1" fill="hold">
                                          <p:stCondLst>
                                            <p:cond delay="499"/>
                                          </p:stCondLst>
                                        </p:cTn>
                                        <p:tgtEl>
                                          <p:spTgt spid="33"/>
                                        </p:tgtEl>
                                        <p:attrNameLst>
                                          <p:attrName>style.visibility</p:attrName>
                                        </p:attrNameLst>
                                      </p:cBhvr>
                                      <p:to>
                                        <p:strVal val="hidden"/>
                                      </p:to>
                                    </p:set>
                                  </p:childTnLst>
                                </p:cTn>
                              </p:par>
                              <p:par>
                                <p:cTn id="108" presetID="1" presetClass="entr" presetSubtype="0" fill="hold" grpId="0" nodeType="withEffect">
                                  <p:stCondLst>
                                    <p:cond delay="1550"/>
                                  </p:stCondLst>
                                  <p:childTnLst>
                                    <p:set>
                                      <p:cBhvr>
                                        <p:cTn id="109" dur="1" fill="hold">
                                          <p:stCondLst>
                                            <p:cond delay="0"/>
                                          </p:stCondLst>
                                        </p:cTn>
                                        <p:tgtEl>
                                          <p:spTgt spid="34"/>
                                        </p:tgtEl>
                                        <p:attrNameLst>
                                          <p:attrName>style.visibility</p:attrName>
                                        </p:attrNameLst>
                                      </p:cBhvr>
                                      <p:to>
                                        <p:strVal val="visible"/>
                                      </p:to>
                                    </p:set>
                                  </p:childTnLst>
                                </p:cTn>
                              </p:par>
                              <p:par>
                                <p:cTn id="110" presetID="53" presetClass="exit" presetSubtype="32" fill="hold" grpId="1" nodeType="withEffect">
                                  <p:stCondLst>
                                    <p:cond delay="1550"/>
                                  </p:stCondLst>
                                  <p:childTnLst>
                                    <p:anim calcmode="lin" valueType="num">
                                      <p:cBhvr>
                                        <p:cTn id="111" dur="500"/>
                                        <p:tgtEl>
                                          <p:spTgt spid="34"/>
                                        </p:tgtEl>
                                        <p:attrNameLst>
                                          <p:attrName>ppt_w</p:attrName>
                                        </p:attrNameLst>
                                      </p:cBhvr>
                                      <p:tavLst>
                                        <p:tav tm="0">
                                          <p:val>
                                            <p:strVal val="ppt_w"/>
                                          </p:val>
                                        </p:tav>
                                        <p:tav tm="100000">
                                          <p:val>
                                            <p:fltVal val="0"/>
                                          </p:val>
                                        </p:tav>
                                      </p:tavLst>
                                    </p:anim>
                                    <p:anim calcmode="lin" valueType="num">
                                      <p:cBhvr>
                                        <p:cTn id="112" dur="500"/>
                                        <p:tgtEl>
                                          <p:spTgt spid="34"/>
                                        </p:tgtEl>
                                        <p:attrNameLst>
                                          <p:attrName>ppt_h</p:attrName>
                                        </p:attrNameLst>
                                      </p:cBhvr>
                                      <p:tavLst>
                                        <p:tav tm="0">
                                          <p:val>
                                            <p:strVal val="ppt_h"/>
                                          </p:val>
                                        </p:tav>
                                        <p:tav tm="100000">
                                          <p:val>
                                            <p:fltVal val="0"/>
                                          </p:val>
                                        </p:tav>
                                      </p:tavLst>
                                    </p:anim>
                                    <p:animEffect transition="out" filter="fade">
                                      <p:cBhvr>
                                        <p:cTn id="113" dur="500"/>
                                        <p:tgtEl>
                                          <p:spTgt spid="34"/>
                                        </p:tgtEl>
                                      </p:cBhvr>
                                    </p:animEffect>
                                    <p:set>
                                      <p:cBhvr>
                                        <p:cTn id="114" dur="1" fill="hold">
                                          <p:stCondLst>
                                            <p:cond delay="499"/>
                                          </p:stCondLst>
                                        </p:cTn>
                                        <p:tgtEl>
                                          <p:spTgt spid="34"/>
                                        </p:tgtEl>
                                        <p:attrNameLst>
                                          <p:attrName>style.visibility</p:attrName>
                                        </p:attrNameLst>
                                      </p:cBhvr>
                                      <p:to>
                                        <p:strVal val="hidden"/>
                                      </p:to>
                                    </p:set>
                                  </p:childTnLst>
                                </p:cTn>
                              </p:par>
                              <p:par>
                                <p:cTn id="115" presetID="1" presetClass="entr" presetSubtype="0" fill="hold" grpId="0" nodeType="withEffect">
                                  <p:stCondLst>
                                    <p:cond delay="1550"/>
                                  </p:stCondLst>
                                  <p:childTnLst>
                                    <p:set>
                                      <p:cBhvr>
                                        <p:cTn id="116" dur="1" fill="hold">
                                          <p:stCondLst>
                                            <p:cond delay="0"/>
                                          </p:stCondLst>
                                        </p:cTn>
                                        <p:tgtEl>
                                          <p:spTgt spid="35"/>
                                        </p:tgtEl>
                                        <p:attrNameLst>
                                          <p:attrName>style.visibility</p:attrName>
                                        </p:attrNameLst>
                                      </p:cBhvr>
                                      <p:to>
                                        <p:strVal val="visible"/>
                                      </p:to>
                                    </p:set>
                                  </p:childTnLst>
                                </p:cTn>
                              </p:par>
                              <p:par>
                                <p:cTn id="117" presetID="53" presetClass="exit" presetSubtype="32" fill="hold" grpId="1" nodeType="withEffect">
                                  <p:stCondLst>
                                    <p:cond delay="1550"/>
                                  </p:stCondLst>
                                  <p:childTnLst>
                                    <p:anim calcmode="lin" valueType="num">
                                      <p:cBhvr>
                                        <p:cTn id="118" dur="500"/>
                                        <p:tgtEl>
                                          <p:spTgt spid="35"/>
                                        </p:tgtEl>
                                        <p:attrNameLst>
                                          <p:attrName>ppt_w</p:attrName>
                                        </p:attrNameLst>
                                      </p:cBhvr>
                                      <p:tavLst>
                                        <p:tav tm="0">
                                          <p:val>
                                            <p:strVal val="ppt_w"/>
                                          </p:val>
                                        </p:tav>
                                        <p:tav tm="100000">
                                          <p:val>
                                            <p:fltVal val="0"/>
                                          </p:val>
                                        </p:tav>
                                      </p:tavLst>
                                    </p:anim>
                                    <p:anim calcmode="lin" valueType="num">
                                      <p:cBhvr>
                                        <p:cTn id="119" dur="500"/>
                                        <p:tgtEl>
                                          <p:spTgt spid="35"/>
                                        </p:tgtEl>
                                        <p:attrNameLst>
                                          <p:attrName>ppt_h</p:attrName>
                                        </p:attrNameLst>
                                      </p:cBhvr>
                                      <p:tavLst>
                                        <p:tav tm="0">
                                          <p:val>
                                            <p:strVal val="ppt_h"/>
                                          </p:val>
                                        </p:tav>
                                        <p:tav tm="100000">
                                          <p:val>
                                            <p:fltVal val="0"/>
                                          </p:val>
                                        </p:tav>
                                      </p:tavLst>
                                    </p:anim>
                                    <p:animEffect transition="out" filter="fade">
                                      <p:cBhvr>
                                        <p:cTn id="120" dur="500"/>
                                        <p:tgtEl>
                                          <p:spTgt spid="35"/>
                                        </p:tgtEl>
                                      </p:cBhvr>
                                    </p:animEffect>
                                    <p:set>
                                      <p:cBhvr>
                                        <p:cTn id="121" dur="1" fill="hold">
                                          <p:stCondLst>
                                            <p:cond delay="499"/>
                                          </p:stCondLst>
                                        </p:cTn>
                                        <p:tgtEl>
                                          <p:spTgt spid="35"/>
                                        </p:tgtEl>
                                        <p:attrNameLst>
                                          <p:attrName>style.visibility</p:attrName>
                                        </p:attrNameLst>
                                      </p:cBhvr>
                                      <p:to>
                                        <p:strVal val="hidden"/>
                                      </p:to>
                                    </p:set>
                                  </p:childTnLst>
                                </p:cTn>
                              </p:par>
                              <p:par>
                                <p:cTn id="122" presetID="1" presetClass="entr" presetSubtype="0" fill="hold" grpId="0" nodeType="withEffect">
                                  <p:stCondLst>
                                    <p:cond delay="1550"/>
                                  </p:stCondLst>
                                  <p:childTnLst>
                                    <p:set>
                                      <p:cBhvr>
                                        <p:cTn id="123" dur="1" fill="hold">
                                          <p:stCondLst>
                                            <p:cond delay="0"/>
                                          </p:stCondLst>
                                        </p:cTn>
                                        <p:tgtEl>
                                          <p:spTgt spid="36"/>
                                        </p:tgtEl>
                                        <p:attrNameLst>
                                          <p:attrName>style.visibility</p:attrName>
                                        </p:attrNameLst>
                                      </p:cBhvr>
                                      <p:to>
                                        <p:strVal val="visible"/>
                                      </p:to>
                                    </p:set>
                                  </p:childTnLst>
                                </p:cTn>
                              </p:par>
                              <p:par>
                                <p:cTn id="124" presetID="53" presetClass="exit" presetSubtype="32" fill="hold" grpId="1" nodeType="withEffect">
                                  <p:stCondLst>
                                    <p:cond delay="1550"/>
                                  </p:stCondLst>
                                  <p:childTnLst>
                                    <p:anim calcmode="lin" valueType="num">
                                      <p:cBhvr>
                                        <p:cTn id="125" dur="500"/>
                                        <p:tgtEl>
                                          <p:spTgt spid="36"/>
                                        </p:tgtEl>
                                        <p:attrNameLst>
                                          <p:attrName>ppt_w</p:attrName>
                                        </p:attrNameLst>
                                      </p:cBhvr>
                                      <p:tavLst>
                                        <p:tav tm="0">
                                          <p:val>
                                            <p:strVal val="ppt_w"/>
                                          </p:val>
                                        </p:tav>
                                        <p:tav tm="100000">
                                          <p:val>
                                            <p:fltVal val="0"/>
                                          </p:val>
                                        </p:tav>
                                      </p:tavLst>
                                    </p:anim>
                                    <p:anim calcmode="lin" valueType="num">
                                      <p:cBhvr>
                                        <p:cTn id="126" dur="500"/>
                                        <p:tgtEl>
                                          <p:spTgt spid="36"/>
                                        </p:tgtEl>
                                        <p:attrNameLst>
                                          <p:attrName>ppt_h</p:attrName>
                                        </p:attrNameLst>
                                      </p:cBhvr>
                                      <p:tavLst>
                                        <p:tav tm="0">
                                          <p:val>
                                            <p:strVal val="ppt_h"/>
                                          </p:val>
                                        </p:tav>
                                        <p:tav tm="100000">
                                          <p:val>
                                            <p:fltVal val="0"/>
                                          </p:val>
                                        </p:tav>
                                      </p:tavLst>
                                    </p:anim>
                                    <p:animEffect transition="out" filter="fade">
                                      <p:cBhvr>
                                        <p:cTn id="127" dur="500"/>
                                        <p:tgtEl>
                                          <p:spTgt spid="36"/>
                                        </p:tgtEl>
                                      </p:cBhvr>
                                    </p:animEffect>
                                    <p:set>
                                      <p:cBhvr>
                                        <p:cTn id="128" dur="1" fill="hold">
                                          <p:stCondLst>
                                            <p:cond delay="499"/>
                                          </p:stCondLst>
                                        </p:cTn>
                                        <p:tgtEl>
                                          <p:spTgt spid="36"/>
                                        </p:tgtEl>
                                        <p:attrNameLst>
                                          <p:attrName>style.visibility</p:attrName>
                                        </p:attrNameLst>
                                      </p:cBhvr>
                                      <p:to>
                                        <p:strVal val="hidden"/>
                                      </p:to>
                                    </p:set>
                                  </p:childTnLst>
                                </p:cTn>
                              </p:par>
                              <p:par>
                                <p:cTn id="129" presetID="1" presetClass="entr" presetSubtype="0" fill="hold" grpId="0" nodeType="withEffect">
                                  <p:stCondLst>
                                    <p:cond delay="1550"/>
                                  </p:stCondLst>
                                  <p:childTnLst>
                                    <p:set>
                                      <p:cBhvr>
                                        <p:cTn id="130" dur="1" fill="hold">
                                          <p:stCondLst>
                                            <p:cond delay="0"/>
                                          </p:stCondLst>
                                        </p:cTn>
                                        <p:tgtEl>
                                          <p:spTgt spid="37"/>
                                        </p:tgtEl>
                                        <p:attrNameLst>
                                          <p:attrName>style.visibility</p:attrName>
                                        </p:attrNameLst>
                                      </p:cBhvr>
                                      <p:to>
                                        <p:strVal val="visible"/>
                                      </p:to>
                                    </p:set>
                                  </p:childTnLst>
                                </p:cTn>
                              </p:par>
                              <p:par>
                                <p:cTn id="131" presetID="53" presetClass="exit" presetSubtype="32" fill="hold" grpId="1" nodeType="withEffect">
                                  <p:stCondLst>
                                    <p:cond delay="1550"/>
                                  </p:stCondLst>
                                  <p:childTnLst>
                                    <p:anim calcmode="lin" valueType="num">
                                      <p:cBhvr>
                                        <p:cTn id="132" dur="500"/>
                                        <p:tgtEl>
                                          <p:spTgt spid="37"/>
                                        </p:tgtEl>
                                        <p:attrNameLst>
                                          <p:attrName>ppt_w</p:attrName>
                                        </p:attrNameLst>
                                      </p:cBhvr>
                                      <p:tavLst>
                                        <p:tav tm="0">
                                          <p:val>
                                            <p:strVal val="ppt_w"/>
                                          </p:val>
                                        </p:tav>
                                        <p:tav tm="100000">
                                          <p:val>
                                            <p:fltVal val="0"/>
                                          </p:val>
                                        </p:tav>
                                      </p:tavLst>
                                    </p:anim>
                                    <p:anim calcmode="lin" valueType="num">
                                      <p:cBhvr>
                                        <p:cTn id="133" dur="500"/>
                                        <p:tgtEl>
                                          <p:spTgt spid="37"/>
                                        </p:tgtEl>
                                        <p:attrNameLst>
                                          <p:attrName>ppt_h</p:attrName>
                                        </p:attrNameLst>
                                      </p:cBhvr>
                                      <p:tavLst>
                                        <p:tav tm="0">
                                          <p:val>
                                            <p:strVal val="ppt_h"/>
                                          </p:val>
                                        </p:tav>
                                        <p:tav tm="100000">
                                          <p:val>
                                            <p:fltVal val="0"/>
                                          </p:val>
                                        </p:tav>
                                      </p:tavLst>
                                    </p:anim>
                                    <p:animEffect transition="out" filter="fade">
                                      <p:cBhvr>
                                        <p:cTn id="134" dur="500"/>
                                        <p:tgtEl>
                                          <p:spTgt spid="37"/>
                                        </p:tgtEl>
                                      </p:cBhvr>
                                    </p:animEffect>
                                    <p:set>
                                      <p:cBhvr>
                                        <p:cTn id="135" dur="1" fill="hold">
                                          <p:stCondLst>
                                            <p:cond delay="499"/>
                                          </p:stCondLst>
                                        </p:cTn>
                                        <p:tgtEl>
                                          <p:spTgt spid="37"/>
                                        </p:tgtEl>
                                        <p:attrNameLst>
                                          <p:attrName>style.visibility</p:attrName>
                                        </p:attrNameLst>
                                      </p:cBhvr>
                                      <p:to>
                                        <p:strVal val="hidden"/>
                                      </p:to>
                                    </p:set>
                                  </p:childTnLst>
                                </p:cTn>
                              </p:par>
                              <p:par>
                                <p:cTn id="136" presetID="1" presetClass="entr" presetSubtype="0" fill="hold" grpId="0" nodeType="withEffect">
                                  <p:stCondLst>
                                    <p:cond delay="1550"/>
                                  </p:stCondLst>
                                  <p:childTnLst>
                                    <p:set>
                                      <p:cBhvr>
                                        <p:cTn id="137" dur="1" fill="hold">
                                          <p:stCondLst>
                                            <p:cond delay="0"/>
                                          </p:stCondLst>
                                        </p:cTn>
                                        <p:tgtEl>
                                          <p:spTgt spid="38"/>
                                        </p:tgtEl>
                                        <p:attrNameLst>
                                          <p:attrName>style.visibility</p:attrName>
                                        </p:attrNameLst>
                                      </p:cBhvr>
                                      <p:to>
                                        <p:strVal val="visible"/>
                                      </p:to>
                                    </p:set>
                                  </p:childTnLst>
                                </p:cTn>
                              </p:par>
                              <p:par>
                                <p:cTn id="138" presetID="53" presetClass="exit" presetSubtype="32" fill="hold" grpId="1" nodeType="withEffect">
                                  <p:stCondLst>
                                    <p:cond delay="1550"/>
                                  </p:stCondLst>
                                  <p:childTnLst>
                                    <p:anim calcmode="lin" valueType="num">
                                      <p:cBhvr>
                                        <p:cTn id="139" dur="500"/>
                                        <p:tgtEl>
                                          <p:spTgt spid="38"/>
                                        </p:tgtEl>
                                        <p:attrNameLst>
                                          <p:attrName>ppt_w</p:attrName>
                                        </p:attrNameLst>
                                      </p:cBhvr>
                                      <p:tavLst>
                                        <p:tav tm="0">
                                          <p:val>
                                            <p:strVal val="ppt_w"/>
                                          </p:val>
                                        </p:tav>
                                        <p:tav tm="100000">
                                          <p:val>
                                            <p:fltVal val="0"/>
                                          </p:val>
                                        </p:tav>
                                      </p:tavLst>
                                    </p:anim>
                                    <p:anim calcmode="lin" valueType="num">
                                      <p:cBhvr>
                                        <p:cTn id="140" dur="500"/>
                                        <p:tgtEl>
                                          <p:spTgt spid="38"/>
                                        </p:tgtEl>
                                        <p:attrNameLst>
                                          <p:attrName>ppt_h</p:attrName>
                                        </p:attrNameLst>
                                      </p:cBhvr>
                                      <p:tavLst>
                                        <p:tav tm="0">
                                          <p:val>
                                            <p:strVal val="ppt_h"/>
                                          </p:val>
                                        </p:tav>
                                        <p:tav tm="100000">
                                          <p:val>
                                            <p:fltVal val="0"/>
                                          </p:val>
                                        </p:tav>
                                      </p:tavLst>
                                    </p:anim>
                                    <p:animEffect transition="out" filter="fade">
                                      <p:cBhvr>
                                        <p:cTn id="141" dur="500"/>
                                        <p:tgtEl>
                                          <p:spTgt spid="38"/>
                                        </p:tgtEl>
                                      </p:cBhvr>
                                    </p:animEffect>
                                    <p:set>
                                      <p:cBhvr>
                                        <p:cTn id="142" dur="1" fill="hold">
                                          <p:stCondLst>
                                            <p:cond delay="499"/>
                                          </p:stCondLst>
                                        </p:cTn>
                                        <p:tgtEl>
                                          <p:spTgt spid="38"/>
                                        </p:tgtEl>
                                        <p:attrNameLst>
                                          <p:attrName>style.visibility</p:attrName>
                                        </p:attrNameLst>
                                      </p:cBhvr>
                                      <p:to>
                                        <p:strVal val="hidden"/>
                                      </p:to>
                                    </p:set>
                                  </p:childTnLst>
                                </p:cTn>
                              </p:par>
                              <p:par>
                                <p:cTn id="143" presetID="1" presetClass="entr" presetSubtype="0" fill="hold" grpId="0" nodeType="withEffect">
                                  <p:stCondLst>
                                    <p:cond delay="1550"/>
                                  </p:stCondLst>
                                  <p:childTnLst>
                                    <p:set>
                                      <p:cBhvr>
                                        <p:cTn id="144" dur="1" fill="hold">
                                          <p:stCondLst>
                                            <p:cond delay="0"/>
                                          </p:stCondLst>
                                        </p:cTn>
                                        <p:tgtEl>
                                          <p:spTgt spid="39"/>
                                        </p:tgtEl>
                                        <p:attrNameLst>
                                          <p:attrName>style.visibility</p:attrName>
                                        </p:attrNameLst>
                                      </p:cBhvr>
                                      <p:to>
                                        <p:strVal val="visible"/>
                                      </p:to>
                                    </p:set>
                                  </p:childTnLst>
                                </p:cTn>
                              </p:par>
                              <p:par>
                                <p:cTn id="145" presetID="53" presetClass="exit" presetSubtype="32" fill="hold" grpId="1" nodeType="withEffect">
                                  <p:stCondLst>
                                    <p:cond delay="1550"/>
                                  </p:stCondLst>
                                  <p:childTnLst>
                                    <p:anim calcmode="lin" valueType="num">
                                      <p:cBhvr>
                                        <p:cTn id="146" dur="500"/>
                                        <p:tgtEl>
                                          <p:spTgt spid="39"/>
                                        </p:tgtEl>
                                        <p:attrNameLst>
                                          <p:attrName>ppt_w</p:attrName>
                                        </p:attrNameLst>
                                      </p:cBhvr>
                                      <p:tavLst>
                                        <p:tav tm="0">
                                          <p:val>
                                            <p:strVal val="ppt_w"/>
                                          </p:val>
                                        </p:tav>
                                        <p:tav tm="100000">
                                          <p:val>
                                            <p:fltVal val="0"/>
                                          </p:val>
                                        </p:tav>
                                      </p:tavLst>
                                    </p:anim>
                                    <p:anim calcmode="lin" valueType="num">
                                      <p:cBhvr>
                                        <p:cTn id="147" dur="500"/>
                                        <p:tgtEl>
                                          <p:spTgt spid="39"/>
                                        </p:tgtEl>
                                        <p:attrNameLst>
                                          <p:attrName>ppt_h</p:attrName>
                                        </p:attrNameLst>
                                      </p:cBhvr>
                                      <p:tavLst>
                                        <p:tav tm="0">
                                          <p:val>
                                            <p:strVal val="ppt_h"/>
                                          </p:val>
                                        </p:tav>
                                        <p:tav tm="100000">
                                          <p:val>
                                            <p:fltVal val="0"/>
                                          </p:val>
                                        </p:tav>
                                      </p:tavLst>
                                    </p:anim>
                                    <p:animEffect transition="out" filter="fade">
                                      <p:cBhvr>
                                        <p:cTn id="148" dur="500"/>
                                        <p:tgtEl>
                                          <p:spTgt spid="39"/>
                                        </p:tgtEl>
                                      </p:cBhvr>
                                    </p:animEffect>
                                    <p:set>
                                      <p:cBhvr>
                                        <p:cTn id="149"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0" grpId="1" animBg="1"/>
      <p:bldP spid="30" grpId="2"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0" grpId="2" animBg="1"/>
      <p:bldP spid="40" grpId="3" animBg="1"/>
      <p:bldP spid="40" grpId="4"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26630" name="文本框 8"/>
          <p:cNvSpPr txBox="1">
            <a:spLocks noChangeArrowheads="1"/>
          </p:cNvSpPr>
          <p:nvPr/>
        </p:nvSpPr>
        <p:spPr bwMode="auto">
          <a:xfrm>
            <a:off x="1815813" y="2169501"/>
            <a:ext cx="9740881" cy="3785652"/>
          </a:xfrm>
          <a:prstGeom prst="rect">
            <a:avLst/>
          </a:prstGeom>
          <a:noFill/>
          <a:ln w="9525">
            <a:noFill/>
            <a:miter lim="800000"/>
            <a:headEnd/>
            <a:tailEnd/>
          </a:ln>
        </p:spPr>
        <p:txBody>
          <a:bodyPr wrap="square">
            <a:spAutoFit/>
          </a:bodyPr>
          <a:lstStyle/>
          <a:p>
            <a:pPr>
              <a:lnSpc>
                <a:spcPct val="150000"/>
              </a:lnSpc>
            </a:pPr>
            <a:r>
              <a:rPr lang="zh-CN" altLang="en-US" sz="3200" b="1" dirty="0" smtClean="0">
                <a:solidFill>
                  <a:srgbClr val="17324D"/>
                </a:solidFill>
                <a:latin typeface="微软雅黑" pitchFamily="34" charset="-122"/>
                <a:ea typeface="等线"/>
                <a:cs typeface="等线"/>
              </a:rPr>
              <a:t>作业一</a:t>
            </a:r>
            <a:r>
              <a:rPr lang="zh-CN" altLang="en-US" sz="3200" dirty="0" smtClean="0">
                <a:solidFill>
                  <a:srgbClr val="17324D"/>
                </a:solidFill>
                <a:latin typeface="微软雅黑" pitchFamily="34" charset="-122"/>
                <a:ea typeface="等线"/>
                <a:cs typeface="等线"/>
              </a:rPr>
              <a:t>：</a:t>
            </a:r>
            <a:r>
              <a:rPr lang="zh-CN" altLang="en-US" sz="2800" dirty="0" smtClean="0">
                <a:solidFill>
                  <a:srgbClr val="17324D"/>
                </a:solidFill>
                <a:latin typeface="微软雅黑" pitchFamily="34" charset="-122"/>
                <a:ea typeface="等线"/>
                <a:cs typeface="等线"/>
              </a:rPr>
              <a:t>完成</a:t>
            </a:r>
            <a:r>
              <a:rPr lang="en-US" altLang="zh-CN" sz="2800" dirty="0" smtClean="0">
                <a:solidFill>
                  <a:srgbClr val="17324D"/>
                </a:solidFill>
                <a:latin typeface="微软雅黑" pitchFamily="34" charset="-122"/>
                <a:ea typeface="等线"/>
                <a:cs typeface="等线"/>
              </a:rPr>
              <a:t>《</a:t>
            </a:r>
            <a:r>
              <a:rPr lang="zh-CN" altLang="en-US" sz="2800" dirty="0" smtClean="0">
                <a:solidFill>
                  <a:srgbClr val="17324D"/>
                </a:solidFill>
                <a:latin typeface="微软雅黑" pitchFamily="34" charset="-122"/>
                <a:ea typeface="等线"/>
                <a:cs typeface="等线"/>
              </a:rPr>
              <a:t>气质</a:t>
            </a:r>
            <a:r>
              <a:rPr lang="en-US" altLang="zh-CN" sz="2800" dirty="0" smtClean="0">
                <a:solidFill>
                  <a:srgbClr val="17324D"/>
                </a:solidFill>
                <a:latin typeface="微软雅黑" pitchFamily="34" charset="-122"/>
                <a:ea typeface="等线"/>
                <a:cs typeface="等线"/>
              </a:rPr>
              <a:t>60</a:t>
            </a:r>
            <a:r>
              <a:rPr lang="zh-CN" altLang="en-US" sz="2800" dirty="0" smtClean="0">
                <a:solidFill>
                  <a:srgbClr val="17324D"/>
                </a:solidFill>
                <a:latin typeface="微软雅黑" pitchFamily="34" charset="-122"/>
                <a:ea typeface="等线"/>
                <a:cs typeface="等线"/>
              </a:rPr>
              <a:t>问</a:t>
            </a:r>
            <a:r>
              <a:rPr lang="en-US" altLang="zh-CN" sz="2800" dirty="0" smtClean="0">
                <a:solidFill>
                  <a:srgbClr val="17324D"/>
                </a:solidFill>
                <a:latin typeface="微软雅黑" pitchFamily="34" charset="-122"/>
                <a:ea typeface="等线"/>
                <a:cs typeface="等线"/>
              </a:rPr>
              <a:t>》</a:t>
            </a:r>
            <a:r>
              <a:rPr lang="zh-CN" altLang="en-US" sz="2800" dirty="0" smtClean="0">
                <a:solidFill>
                  <a:srgbClr val="17324D"/>
                </a:solidFill>
                <a:latin typeface="微软雅黑" pitchFamily="34" charset="-122"/>
                <a:ea typeface="等线"/>
                <a:cs typeface="等线"/>
              </a:rPr>
              <a:t>，把结果写上书上。</a:t>
            </a:r>
            <a:endParaRPr lang="en-US" altLang="zh-CN" sz="2800" dirty="0" smtClean="0">
              <a:solidFill>
                <a:srgbClr val="17324D"/>
              </a:solidFill>
              <a:latin typeface="微软雅黑" pitchFamily="34" charset="-122"/>
              <a:ea typeface="等线"/>
              <a:cs typeface="等线"/>
            </a:endParaRPr>
          </a:p>
          <a:p>
            <a:pPr>
              <a:lnSpc>
                <a:spcPct val="150000"/>
              </a:lnSpc>
            </a:pPr>
            <a:r>
              <a:rPr lang="zh-CN" altLang="en-US" sz="3200" b="1" dirty="0" smtClean="0">
                <a:solidFill>
                  <a:srgbClr val="17324D"/>
                </a:solidFill>
                <a:latin typeface="微软雅黑" pitchFamily="34" charset="-122"/>
                <a:ea typeface="等线"/>
                <a:cs typeface="等线"/>
              </a:rPr>
              <a:t>作业二</a:t>
            </a:r>
            <a:r>
              <a:rPr lang="zh-CN" altLang="en-US" sz="3200" dirty="0" smtClean="0">
                <a:solidFill>
                  <a:srgbClr val="17324D"/>
                </a:solidFill>
                <a:latin typeface="微软雅黑" pitchFamily="34" charset="-122"/>
                <a:ea typeface="等线"/>
                <a:cs typeface="等线"/>
              </a:rPr>
              <a:t>：</a:t>
            </a:r>
            <a:r>
              <a:rPr lang="zh-CN" altLang="en-US" sz="2800" dirty="0" smtClean="0">
                <a:solidFill>
                  <a:srgbClr val="17324D"/>
                </a:solidFill>
                <a:latin typeface="微软雅黑" pitchFamily="34" charset="-122"/>
                <a:ea typeface="等线"/>
                <a:cs typeface="等线"/>
              </a:rPr>
              <a:t>完成约哈里窗</a:t>
            </a:r>
            <a:endParaRPr lang="en-US" altLang="zh-CN" sz="2800" dirty="0" smtClean="0">
              <a:solidFill>
                <a:srgbClr val="17324D"/>
              </a:solidFill>
              <a:latin typeface="微软雅黑" pitchFamily="34" charset="-122"/>
              <a:ea typeface="等线"/>
              <a:cs typeface="等线"/>
            </a:endParaRPr>
          </a:p>
          <a:p>
            <a:pPr>
              <a:lnSpc>
                <a:spcPct val="150000"/>
              </a:lnSpc>
            </a:pPr>
            <a:r>
              <a:rPr lang="en-US" altLang="zh-CN" sz="2400" dirty="0" smtClean="0">
                <a:solidFill>
                  <a:srgbClr val="17324D"/>
                </a:solidFill>
                <a:latin typeface="微软雅黑" pitchFamily="34" charset="-122"/>
                <a:ea typeface="等线"/>
                <a:cs typeface="等线"/>
              </a:rPr>
              <a:t>1</a:t>
            </a:r>
            <a:r>
              <a:rPr lang="zh-CN" altLang="en-US" sz="2400" dirty="0" smtClean="0">
                <a:solidFill>
                  <a:srgbClr val="17324D"/>
                </a:solidFill>
                <a:latin typeface="微软雅黑" pitchFamily="34" charset="-122"/>
                <a:ea typeface="等线"/>
                <a:cs typeface="等线"/>
              </a:rPr>
              <a:t>、与同学、家人、朋友讨论后，把问到的情况按照分类填入约哈里窗。</a:t>
            </a:r>
            <a:endParaRPr lang="en-US" altLang="zh-CN" sz="2400" dirty="0" smtClean="0">
              <a:solidFill>
                <a:srgbClr val="17324D"/>
              </a:solidFill>
              <a:latin typeface="微软雅黑" pitchFamily="34" charset="-122"/>
              <a:ea typeface="等线"/>
              <a:cs typeface="等线"/>
            </a:endParaRPr>
          </a:p>
          <a:p>
            <a:pPr>
              <a:lnSpc>
                <a:spcPct val="150000"/>
              </a:lnSpc>
            </a:pPr>
            <a:r>
              <a:rPr lang="en-US" altLang="zh-CN" sz="2400" dirty="0" smtClean="0">
                <a:solidFill>
                  <a:srgbClr val="17324D"/>
                </a:solidFill>
                <a:latin typeface="微软雅黑" pitchFamily="34" charset="-122"/>
                <a:ea typeface="等线"/>
                <a:cs typeface="等线"/>
              </a:rPr>
              <a:t>2</a:t>
            </a:r>
            <a:r>
              <a:rPr lang="zh-CN" altLang="en-US" sz="2400" dirty="0" smtClean="0">
                <a:solidFill>
                  <a:srgbClr val="17324D"/>
                </a:solidFill>
                <a:latin typeface="微软雅黑" pitchFamily="34" charset="-122"/>
                <a:ea typeface="等线"/>
                <a:cs typeface="等线"/>
              </a:rPr>
              <a:t>、分析与自己预期不同的地方。</a:t>
            </a:r>
            <a:endParaRPr lang="en-US" altLang="zh-CN" sz="2400" dirty="0" smtClean="0">
              <a:solidFill>
                <a:srgbClr val="17324D"/>
              </a:solidFill>
              <a:latin typeface="微软雅黑" pitchFamily="34" charset="-122"/>
              <a:ea typeface="等线"/>
              <a:cs typeface="等线"/>
            </a:endParaRPr>
          </a:p>
          <a:p>
            <a:pPr>
              <a:lnSpc>
                <a:spcPct val="150000"/>
              </a:lnSpc>
            </a:pPr>
            <a:endParaRPr lang="en-US" altLang="zh-CN" sz="2400" dirty="0" smtClean="0">
              <a:solidFill>
                <a:srgbClr val="17324D"/>
              </a:solidFill>
              <a:latin typeface="微软雅黑" pitchFamily="34" charset="-122"/>
              <a:ea typeface="等线"/>
              <a:cs typeface="等线"/>
            </a:endParaRPr>
          </a:p>
          <a:p>
            <a:pPr>
              <a:lnSpc>
                <a:spcPct val="150000"/>
              </a:lnSpc>
            </a:pPr>
            <a:r>
              <a:rPr lang="en-US" altLang="zh-CN" sz="2400" dirty="0" smtClean="0">
                <a:solidFill>
                  <a:srgbClr val="17324D"/>
                </a:solidFill>
                <a:latin typeface="微软雅黑" pitchFamily="34" charset="-122"/>
                <a:ea typeface="等线"/>
                <a:cs typeface="等线"/>
              </a:rPr>
              <a:t>   </a:t>
            </a:r>
            <a:r>
              <a:rPr lang="zh-CN" altLang="en-US" sz="2400" dirty="0" smtClean="0">
                <a:solidFill>
                  <a:srgbClr val="17324D"/>
                </a:solidFill>
                <a:latin typeface="微软雅黑" pitchFamily="34" charset="-122"/>
                <a:ea typeface="等线"/>
                <a:cs typeface="等线"/>
              </a:rPr>
              <a:t>写清楚班级、姓名、学号，心理委员收齐，于下次课上课前交给老师。</a:t>
            </a:r>
            <a:endParaRPr lang="zh-CN" altLang="en-US" sz="2400" dirty="0">
              <a:solidFill>
                <a:srgbClr val="17324D"/>
              </a:solidFill>
              <a:latin typeface="微软雅黑" pitchFamily="34" charset="-122"/>
              <a:ea typeface="等线"/>
              <a:cs typeface="等线"/>
            </a:endParaRPr>
          </a:p>
        </p:txBody>
      </p:sp>
      <p:sp>
        <p:nvSpPr>
          <p:cNvPr id="26634" name="Freeform 29"/>
          <p:cNvSpPr>
            <a:spLocks noChangeAspect="1" noEditPoints="1"/>
          </p:cNvSpPr>
          <p:nvPr/>
        </p:nvSpPr>
        <p:spPr bwMode="auto">
          <a:xfrm>
            <a:off x="955675" y="2217738"/>
            <a:ext cx="677863" cy="611187"/>
          </a:xfrm>
          <a:custGeom>
            <a:avLst/>
            <a:gdLst>
              <a:gd name="T0" fmla="*/ 2147483647 w 274"/>
              <a:gd name="T1" fmla="*/ 2147483647 h 247"/>
              <a:gd name="T2" fmla="*/ 2147483647 w 274"/>
              <a:gd name="T3" fmla="*/ 2147483647 h 247"/>
              <a:gd name="T4" fmla="*/ 2147483647 w 274"/>
              <a:gd name="T5" fmla="*/ 2147483647 h 247"/>
              <a:gd name="T6" fmla="*/ 2147483647 w 274"/>
              <a:gd name="T7" fmla="*/ 2147483647 h 247"/>
              <a:gd name="T8" fmla="*/ 2147483647 w 274"/>
              <a:gd name="T9" fmla="*/ 2147483647 h 247"/>
              <a:gd name="T10" fmla="*/ 2147483647 w 274"/>
              <a:gd name="T11" fmla="*/ 2147483647 h 247"/>
              <a:gd name="T12" fmla="*/ 2147483647 w 274"/>
              <a:gd name="T13" fmla="*/ 2147483647 h 247"/>
              <a:gd name="T14" fmla="*/ 2147483647 w 274"/>
              <a:gd name="T15" fmla="*/ 2147483647 h 247"/>
              <a:gd name="T16" fmla="*/ 2147483647 w 274"/>
              <a:gd name="T17" fmla="*/ 2147483647 h 247"/>
              <a:gd name="T18" fmla="*/ 2147483647 w 274"/>
              <a:gd name="T19" fmla="*/ 2147483647 h 247"/>
              <a:gd name="T20" fmla="*/ 2147483647 w 274"/>
              <a:gd name="T21" fmla="*/ 2147483647 h 247"/>
              <a:gd name="T22" fmla="*/ 2147483647 w 274"/>
              <a:gd name="T23" fmla="*/ 2147483647 h 247"/>
              <a:gd name="T24" fmla="*/ 2147483647 w 274"/>
              <a:gd name="T25" fmla="*/ 2147483647 h 247"/>
              <a:gd name="T26" fmla="*/ 2147483647 w 274"/>
              <a:gd name="T27" fmla="*/ 2147483647 h 247"/>
              <a:gd name="T28" fmla="*/ 2147483647 w 274"/>
              <a:gd name="T29" fmla="*/ 2147483647 h 247"/>
              <a:gd name="T30" fmla="*/ 2147483647 w 274"/>
              <a:gd name="T31" fmla="*/ 2147483647 h 247"/>
              <a:gd name="T32" fmla="*/ 2147483647 w 274"/>
              <a:gd name="T33" fmla="*/ 2147483647 h 247"/>
              <a:gd name="T34" fmla="*/ 2147483647 w 274"/>
              <a:gd name="T35" fmla="*/ 2147483647 h 247"/>
              <a:gd name="T36" fmla="*/ 2147483647 w 274"/>
              <a:gd name="T37" fmla="*/ 0 h 247"/>
              <a:gd name="T38" fmla="*/ 2147483647 w 274"/>
              <a:gd name="T39" fmla="*/ 0 h 247"/>
              <a:gd name="T40" fmla="*/ 2147483647 w 274"/>
              <a:gd name="T41" fmla="*/ 0 h 247"/>
              <a:gd name="T42" fmla="*/ 2147483647 w 274"/>
              <a:gd name="T43" fmla="*/ 2147483647 h 247"/>
              <a:gd name="T44" fmla="*/ 2147483647 w 274"/>
              <a:gd name="T45" fmla="*/ 2147483647 h 247"/>
              <a:gd name="T46" fmla="*/ 2147483647 w 274"/>
              <a:gd name="T47" fmla="*/ 2147483647 h 247"/>
              <a:gd name="T48" fmla="*/ 2147483647 w 274"/>
              <a:gd name="T49" fmla="*/ 2147483647 h 247"/>
              <a:gd name="T50" fmla="*/ 2147483647 w 274"/>
              <a:gd name="T51" fmla="*/ 2147483647 h 247"/>
              <a:gd name="T52" fmla="*/ 2147483647 w 274"/>
              <a:gd name="T53" fmla="*/ 2147483647 h 247"/>
              <a:gd name="T54" fmla="*/ 2147483647 w 274"/>
              <a:gd name="T55" fmla="*/ 2147483647 h 247"/>
              <a:gd name="T56" fmla="*/ 2147483647 w 274"/>
              <a:gd name="T57" fmla="*/ 2147483647 h 247"/>
              <a:gd name="T58" fmla="*/ 2147483647 w 274"/>
              <a:gd name="T59" fmla="*/ 2147483647 h 247"/>
              <a:gd name="T60" fmla="*/ 2147483647 w 274"/>
              <a:gd name="T61" fmla="*/ 2147483647 h 247"/>
              <a:gd name="T62" fmla="*/ 2147483647 w 274"/>
              <a:gd name="T63" fmla="*/ 2147483647 h 247"/>
              <a:gd name="T64" fmla="*/ 2147483647 w 274"/>
              <a:gd name="T65" fmla="*/ 2147483647 h 247"/>
              <a:gd name="T66" fmla="*/ 2147483647 w 274"/>
              <a:gd name="T67" fmla="*/ 2147483647 h 247"/>
              <a:gd name="T68" fmla="*/ 2147483647 w 274"/>
              <a:gd name="T69" fmla="*/ 2147483647 h 247"/>
              <a:gd name="T70" fmla="*/ 2147483647 w 274"/>
              <a:gd name="T71" fmla="*/ 2147483647 h 247"/>
              <a:gd name="T72" fmla="*/ 2147483647 w 274"/>
              <a:gd name="T73" fmla="*/ 2147483647 h 247"/>
              <a:gd name="T74" fmla="*/ 2147483647 w 274"/>
              <a:gd name="T75" fmla="*/ 2147483647 h 247"/>
              <a:gd name="T76" fmla="*/ 0 w 274"/>
              <a:gd name="T77" fmla="*/ 2147483647 h 247"/>
              <a:gd name="T78" fmla="*/ 0 w 274"/>
              <a:gd name="T79" fmla="*/ 2147483647 h 247"/>
              <a:gd name="T80" fmla="*/ 0 w 274"/>
              <a:gd name="T81" fmla="*/ 2147483647 h 247"/>
              <a:gd name="T82" fmla="*/ 2147483647 w 274"/>
              <a:gd name="T83" fmla="*/ 2147483647 h 247"/>
              <a:gd name="T84" fmla="*/ 2147483647 w 274"/>
              <a:gd name="T85" fmla="*/ 2147483647 h 247"/>
              <a:gd name="T86" fmla="*/ 2147483647 w 274"/>
              <a:gd name="T87" fmla="*/ 2147483647 h 247"/>
              <a:gd name="T88" fmla="*/ 2147483647 w 274"/>
              <a:gd name="T89" fmla="*/ 2147483647 h 247"/>
              <a:gd name="T90" fmla="*/ 2147483647 w 274"/>
              <a:gd name="T91" fmla="*/ 2147483647 h 247"/>
              <a:gd name="T92" fmla="*/ 2147483647 w 274"/>
              <a:gd name="T93" fmla="*/ 2147483647 h 247"/>
              <a:gd name="T94" fmla="*/ 2147483647 w 274"/>
              <a:gd name="T95" fmla="*/ 2147483647 h 247"/>
              <a:gd name="T96" fmla="*/ 2147483647 w 274"/>
              <a:gd name="T97" fmla="*/ 2147483647 h 247"/>
              <a:gd name="T98" fmla="*/ 2147483647 w 274"/>
              <a:gd name="T99" fmla="*/ 2147483647 h 247"/>
              <a:gd name="T100" fmla="*/ 2147483647 w 274"/>
              <a:gd name="T101" fmla="*/ 0 h 247"/>
              <a:gd name="T102" fmla="*/ 2147483647 w 274"/>
              <a:gd name="T103" fmla="*/ 0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74"/>
              <a:gd name="T157" fmla="*/ 0 h 247"/>
              <a:gd name="T158" fmla="*/ 274 w 274"/>
              <a:gd name="T159" fmla="*/ 247 h 2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74" h="247">
                <a:moveTo>
                  <a:pt x="130" y="30"/>
                </a:moveTo>
                <a:lnTo>
                  <a:pt x="225" y="30"/>
                </a:lnTo>
                <a:lnTo>
                  <a:pt x="228" y="30"/>
                </a:lnTo>
                <a:lnTo>
                  <a:pt x="232" y="31"/>
                </a:lnTo>
                <a:lnTo>
                  <a:pt x="236" y="33"/>
                </a:lnTo>
                <a:lnTo>
                  <a:pt x="240" y="34"/>
                </a:lnTo>
                <a:lnTo>
                  <a:pt x="272" y="57"/>
                </a:lnTo>
                <a:lnTo>
                  <a:pt x="274" y="58"/>
                </a:lnTo>
                <a:lnTo>
                  <a:pt x="274" y="61"/>
                </a:lnTo>
                <a:lnTo>
                  <a:pt x="274" y="63"/>
                </a:lnTo>
                <a:lnTo>
                  <a:pt x="272" y="66"/>
                </a:lnTo>
                <a:lnTo>
                  <a:pt x="240" y="89"/>
                </a:lnTo>
                <a:lnTo>
                  <a:pt x="236" y="90"/>
                </a:lnTo>
                <a:lnTo>
                  <a:pt x="232" y="91"/>
                </a:lnTo>
                <a:lnTo>
                  <a:pt x="228" y="93"/>
                </a:lnTo>
                <a:lnTo>
                  <a:pt x="225" y="93"/>
                </a:lnTo>
                <a:lnTo>
                  <a:pt x="142" y="93"/>
                </a:lnTo>
                <a:lnTo>
                  <a:pt x="130" y="30"/>
                </a:lnTo>
                <a:close/>
                <a:moveTo>
                  <a:pt x="105" y="0"/>
                </a:moveTo>
                <a:lnTo>
                  <a:pt x="116" y="0"/>
                </a:lnTo>
                <a:lnTo>
                  <a:pt x="120" y="0"/>
                </a:lnTo>
                <a:lnTo>
                  <a:pt x="121" y="2"/>
                </a:lnTo>
                <a:lnTo>
                  <a:pt x="123" y="5"/>
                </a:lnTo>
                <a:lnTo>
                  <a:pt x="123" y="242"/>
                </a:lnTo>
                <a:lnTo>
                  <a:pt x="121" y="244"/>
                </a:lnTo>
                <a:lnTo>
                  <a:pt x="120" y="246"/>
                </a:lnTo>
                <a:lnTo>
                  <a:pt x="116" y="247"/>
                </a:lnTo>
                <a:lnTo>
                  <a:pt x="105" y="247"/>
                </a:lnTo>
                <a:lnTo>
                  <a:pt x="101" y="246"/>
                </a:lnTo>
                <a:lnTo>
                  <a:pt x="100" y="244"/>
                </a:lnTo>
                <a:lnTo>
                  <a:pt x="98" y="242"/>
                </a:lnTo>
                <a:lnTo>
                  <a:pt x="98" y="121"/>
                </a:lnTo>
                <a:lnTo>
                  <a:pt x="50" y="121"/>
                </a:lnTo>
                <a:lnTo>
                  <a:pt x="46" y="119"/>
                </a:lnTo>
                <a:lnTo>
                  <a:pt x="42" y="119"/>
                </a:lnTo>
                <a:lnTo>
                  <a:pt x="38" y="117"/>
                </a:lnTo>
                <a:lnTo>
                  <a:pt x="35" y="116"/>
                </a:lnTo>
                <a:lnTo>
                  <a:pt x="3" y="94"/>
                </a:lnTo>
                <a:lnTo>
                  <a:pt x="0" y="91"/>
                </a:lnTo>
                <a:lnTo>
                  <a:pt x="0" y="89"/>
                </a:lnTo>
                <a:lnTo>
                  <a:pt x="0" y="86"/>
                </a:lnTo>
                <a:lnTo>
                  <a:pt x="3" y="84"/>
                </a:lnTo>
                <a:lnTo>
                  <a:pt x="35" y="62"/>
                </a:lnTo>
                <a:lnTo>
                  <a:pt x="38" y="59"/>
                </a:lnTo>
                <a:lnTo>
                  <a:pt x="42" y="58"/>
                </a:lnTo>
                <a:lnTo>
                  <a:pt x="46" y="57"/>
                </a:lnTo>
                <a:lnTo>
                  <a:pt x="50" y="57"/>
                </a:lnTo>
                <a:lnTo>
                  <a:pt x="98" y="57"/>
                </a:lnTo>
                <a:lnTo>
                  <a:pt x="98" y="5"/>
                </a:lnTo>
                <a:lnTo>
                  <a:pt x="100" y="2"/>
                </a:lnTo>
                <a:lnTo>
                  <a:pt x="101" y="0"/>
                </a:lnTo>
                <a:lnTo>
                  <a:pt x="105" y="0"/>
                </a:lnTo>
                <a:close/>
              </a:path>
            </a:pathLst>
          </a:custGeom>
          <a:solidFill>
            <a:srgbClr val="E7B552"/>
          </a:solidFill>
          <a:ln w="0">
            <a:noFill/>
            <a:prstDash val="solid"/>
            <a:round/>
            <a:headEnd/>
            <a:tailEnd/>
          </a:ln>
        </p:spPr>
        <p:txBody>
          <a:bodyPr/>
          <a:lstStyle/>
          <a:p>
            <a:endParaRPr lang="zh-CN" altLang="en-US"/>
          </a:p>
        </p:txBody>
      </p:sp>
      <p:cxnSp>
        <p:nvCxnSpPr>
          <p:cNvPr id="24" name="直接连接符 23"/>
          <p:cNvCxnSpPr/>
          <p:nvPr/>
        </p:nvCxnSpPr>
        <p:spPr>
          <a:xfrm>
            <a:off x="0" y="814388"/>
            <a:ext cx="11261725" cy="0"/>
          </a:xfrm>
          <a:prstGeom prst="line">
            <a:avLst/>
          </a:prstGeom>
          <a:ln w="19050">
            <a:solidFill>
              <a:srgbClr val="17324D"/>
            </a:solidFill>
          </a:ln>
        </p:spPr>
        <p:style>
          <a:lnRef idx="1">
            <a:schemeClr val="accent1"/>
          </a:lnRef>
          <a:fillRef idx="0">
            <a:schemeClr val="accent1"/>
          </a:fillRef>
          <a:effectRef idx="0">
            <a:schemeClr val="accent1"/>
          </a:effectRef>
          <a:fontRef idx="minor">
            <a:schemeClr val="tx1"/>
          </a:fontRef>
        </p:style>
      </p:cxnSp>
      <p:sp>
        <p:nvSpPr>
          <p:cNvPr id="26640" name="TextBox 25"/>
          <p:cNvSpPr txBox="1">
            <a:spLocks noChangeArrowheads="1"/>
          </p:cNvSpPr>
          <p:nvPr/>
        </p:nvSpPr>
        <p:spPr bwMode="auto">
          <a:xfrm>
            <a:off x="6927850" y="960438"/>
            <a:ext cx="1890713" cy="369887"/>
          </a:xfrm>
          <a:prstGeom prst="rect">
            <a:avLst/>
          </a:prstGeom>
          <a:noFill/>
          <a:ln w="9525">
            <a:noFill/>
            <a:miter lim="800000"/>
            <a:headEnd/>
            <a:tailEnd/>
          </a:ln>
        </p:spPr>
        <p:txBody>
          <a:bodyPr>
            <a:spAutoFit/>
          </a:bodyPr>
          <a:lstStyle/>
          <a:p>
            <a:endParaRPr lang="zh-CN" altLang="en-US">
              <a:latin typeface="等线"/>
              <a:ea typeface="等线"/>
              <a:cs typeface="等线"/>
            </a:endParaRPr>
          </a:p>
        </p:txBody>
      </p:sp>
      <p:sp>
        <p:nvSpPr>
          <p:cNvPr id="31" name="矩形 30"/>
          <p:cNvSpPr/>
          <p:nvPr/>
        </p:nvSpPr>
        <p:spPr>
          <a:xfrm>
            <a:off x="1132840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2" name="矩形 31"/>
          <p:cNvSpPr/>
          <p:nvPr/>
        </p:nvSpPr>
        <p:spPr>
          <a:xfrm>
            <a:off x="11445875"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3" name="矩形 32"/>
          <p:cNvSpPr/>
          <p:nvPr/>
        </p:nvSpPr>
        <p:spPr>
          <a:xfrm>
            <a:off x="11563350" y="51593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4" name="矩形 33"/>
          <p:cNvSpPr/>
          <p:nvPr/>
        </p:nvSpPr>
        <p:spPr>
          <a:xfrm>
            <a:off x="1132840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5" name="矩形 34"/>
          <p:cNvSpPr/>
          <p:nvPr/>
        </p:nvSpPr>
        <p:spPr>
          <a:xfrm>
            <a:off x="11445875"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6" name="矩形 35"/>
          <p:cNvSpPr/>
          <p:nvPr/>
        </p:nvSpPr>
        <p:spPr>
          <a:xfrm>
            <a:off x="11563350" y="633413"/>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7" name="矩形 36"/>
          <p:cNvSpPr/>
          <p:nvPr/>
        </p:nvSpPr>
        <p:spPr>
          <a:xfrm>
            <a:off x="1132840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8" name="矩形 37"/>
          <p:cNvSpPr/>
          <p:nvPr/>
        </p:nvSpPr>
        <p:spPr>
          <a:xfrm>
            <a:off x="11445875"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39" name="矩形 38"/>
          <p:cNvSpPr/>
          <p:nvPr/>
        </p:nvSpPr>
        <p:spPr>
          <a:xfrm>
            <a:off x="11563350" y="750888"/>
            <a:ext cx="107950" cy="107950"/>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45" name="矩形 44"/>
          <p:cNvSpPr/>
          <p:nvPr/>
        </p:nvSpPr>
        <p:spPr>
          <a:xfrm>
            <a:off x="676275" y="1169988"/>
            <a:ext cx="11113" cy="252412"/>
          </a:xfrm>
          <a:prstGeom prst="rect">
            <a:avLst/>
          </a:prstGeom>
          <a:solidFill>
            <a:sysClr val="windowText" lastClr="000000"/>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prstClr val="white"/>
              </a:solidFill>
              <a:latin typeface="Calibri"/>
              <a:ea typeface="微软雅黑"/>
            </a:endParaRPr>
          </a:p>
        </p:txBody>
      </p:sp>
      <p:sp>
        <p:nvSpPr>
          <p:cNvPr id="50" name="矩形 49"/>
          <p:cNvSpPr/>
          <p:nvPr/>
        </p:nvSpPr>
        <p:spPr>
          <a:xfrm>
            <a:off x="715714" y="1990821"/>
            <a:ext cx="1041400" cy="1042987"/>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51" name="Freeform 53"/>
          <p:cNvSpPr>
            <a:spLocks noChangeAspect="1" noEditPoints="1"/>
          </p:cNvSpPr>
          <p:nvPr/>
        </p:nvSpPr>
        <p:spPr bwMode="auto">
          <a:xfrm>
            <a:off x="855414" y="2206721"/>
            <a:ext cx="762000" cy="611187"/>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E7B552"/>
          </a:solidFill>
          <a:ln w="0">
            <a:noFill/>
            <a:prstDash val="solid"/>
            <a:round/>
            <a:headEnd/>
            <a:tailEnd/>
          </a:ln>
        </p:spPr>
        <p:txBody>
          <a:bodyPr/>
          <a:lstStyle/>
          <a:p>
            <a:endParaRPr lang="zh-CN" altLang="en-US"/>
          </a:p>
        </p:txBody>
      </p:sp>
      <p:pic>
        <p:nvPicPr>
          <p:cNvPr id="47"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100"/>
                                  </p:stCondLst>
                                  <p:childTnLst>
                                    <p:set>
                                      <p:cBhvr>
                                        <p:cTn id="10" dur="1" fill="hold">
                                          <p:stCondLst>
                                            <p:cond delay="0"/>
                                          </p:stCondLst>
                                        </p:cTn>
                                        <p:tgtEl>
                                          <p:spTgt spid="45"/>
                                        </p:tgtEl>
                                        <p:attrNameLst>
                                          <p:attrName>style.visibility</p:attrName>
                                        </p:attrNameLst>
                                      </p:cBhvr>
                                      <p:to>
                                        <p:strVal val="visible"/>
                                      </p:to>
                                    </p:set>
                                    <p:animEffect transition="in" filter="wipe(up)">
                                      <p:cBhvr>
                                        <p:cTn id="11" dur="250"/>
                                        <p:tgtEl>
                                          <p:spTgt spid="45"/>
                                        </p:tgtEl>
                                      </p:cBhvr>
                                    </p:animEffect>
                                  </p:childTnLst>
                                </p:cTn>
                              </p:par>
                              <p:par>
                                <p:cTn id="12" presetID="64" presetClass="path" presetSubtype="0" fill="hold" grpId="1" nodeType="withEffect">
                                  <p:stCondLst>
                                    <p:cond delay="100"/>
                                  </p:stCondLst>
                                  <p:childTnLst>
                                    <p:animMotion origin="layout" path="M 6.25E-7 1.11111E-6 L 6.25E-7 0.04699 " pathEditMode="relative" rAng="0" ptsTypes="AA">
                                      <p:cBhvr>
                                        <p:cTn id="13" dur="500" fill="hold"/>
                                        <p:tgtEl>
                                          <p:spTgt spid="45"/>
                                        </p:tgtEl>
                                        <p:attrNameLst>
                                          <p:attrName>ppt_x</p:attrName>
                                          <p:attrName>ppt_y</p:attrName>
                                        </p:attrNameLst>
                                      </p:cBhvr>
                                      <p:rCtr x="0" y="23"/>
                                    </p:animMotion>
                                  </p:childTnLst>
                                </p:cTn>
                              </p:par>
                              <p:par>
                                <p:cTn id="14" presetID="22" presetClass="exit" presetSubtype="1" fill="hold" grpId="2" nodeType="withEffect">
                                  <p:stCondLst>
                                    <p:cond delay="350"/>
                                  </p:stCondLst>
                                  <p:childTnLst>
                                    <p:animEffect transition="out" filter="wipe(up)">
                                      <p:cBhvr>
                                        <p:cTn id="15" dur="150"/>
                                        <p:tgtEl>
                                          <p:spTgt spid="45"/>
                                        </p:tgtEl>
                                      </p:cBhvr>
                                    </p:animEffect>
                                    <p:set>
                                      <p:cBhvr>
                                        <p:cTn id="16" dur="1" fill="hold">
                                          <p:stCondLst>
                                            <p:cond delay="149"/>
                                          </p:stCondLst>
                                        </p:cTn>
                                        <p:tgtEl>
                                          <p:spTgt spid="45"/>
                                        </p:tgtEl>
                                        <p:attrNameLst>
                                          <p:attrName>style.visibility</p:attrName>
                                        </p:attrNameLst>
                                      </p:cBhvr>
                                      <p:to>
                                        <p:strVal val="hidden"/>
                                      </p:to>
                                    </p:set>
                                  </p:childTnLst>
                                </p:cTn>
                              </p:par>
                              <p:par>
                                <p:cTn id="17" presetID="1" presetClass="entr" presetSubtype="0" fill="hold" grpId="0" nodeType="withEffect">
                                  <p:stCondLst>
                                    <p:cond delay="1550"/>
                                  </p:stCondLst>
                                  <p:childTnLst>
                                    <p:set>
                                      <p:cBhvr>
                                        <p:cTn id="18" dur="1" fill="hold">
                                          <p:stCondLst>
                                            <p:cond delay="0"/>
                                          </p:stCondLst>
                                        </p:cTn>
                                        <p:tgtEl>
                                          <p:spTgt spid="31"/>
                                        </p:tgtEl>
                                        <p:attrNameLst>
                                          <p:attrName>style.visibility</p:attrName>
                                        </p:attrNameLst>
                                      </p:cBhvr>
                                      <p:to>
                                        <p:strVal val="visible"/>
                                      </p:to>
                                    </p:set>
                                  </p:childTnLst>
                                </p:cTn>
                              </p:par>
                              <p:par>
                                <p:cTn id="19" presetID="53" presetClass="exit" presetSubtype="32" fill="hold" grpId="1" nodeType="withEffect">
                                  <p:stCondLst>
                                    <p:cond delay="1550"/>
                                  </p:stCondLst>
                                  <p:childTnLst>
                                    <p:anim calcmode="lin" valueType="num">
                                      <p:cBhvr>
                                        <p:cTn id="20" dur="500"/>
                                        <p:tgtEl>
                                          <p:spTgt spid="31"/>
                                        </p:tgtEl>
                                        <p:attrNameLst>
                                          <p:attrName>ppt_w</p:attrName>
                                        </p:attrNameLst>
                                      </p:cBhvr>
                                      <p:tavLst>
                                        <p:tav tm="0">
                                          <p:val>
                                            <p:strVal val="ppt_w"/>
                                          </p:val>
                                        </p:tav>
                                        <p:tav tm="100000">
                                          <p:val>
                                            <p:fltVal val="0"/>
                                          </p:val>
                                        </p:tav>
                                      </p:tavLst>
                                    </p:anim>
                                    <p:anim calcmode="lin" valueType="num">
                                      <p:cBhvr>
                                        <p:cTn id="21" dur="500"/>
                                        <p:tgtEl>
                                          <p:spTgt spid="31"/>
                                        </p:tgtEl>
                                        <p:attrNameLst>
                                          <p:attrName>ppt_h</p:attrName>
                                        </p:attrNameLst>
                                      </p:cBhvr>
                                      <p:tavLst>
                                        <p:tav tm="0">
                                          <p:val>
                                            <p:strVal val="ppt_h"/>
                                          </p:val>
                                        </p:tav>
                                        <p:tav tm="100000">
                                          <p:val>
                                            <p:fltVal val="0"/>
                                          </p:val>
                                        </p:tav>
                                      </p:tavLst>
                                    </p:anim>
                                    <p:animEffect transition="out" filter="fade">
                                      <p:cBhvr>
                                        <p:cTn id="22" dur="500"/>
                                        <p:tgtEl>
                                          <p:spTgt spid="31"/>
                                        </p:tgtEl>
                                      </p:cBhvr>
                                    </p:animEffect>
                                    <p:set>
                                      <p:cBhvr>
                                        <p:cTn id="23" dur="1" fill="hold">
                                          <p:stCondLst>
                                            <p:cond delay="499"/>
                                          </p:stCondLst>
                                        </p:cTn>
                                        <p:tgtEl>
                                          <p:spTgt spid="31"/>
                                        </p:tgtEl>
                                        <p:attrNameLst>
                                          <p:attrName>style.visibility</p:attrName>
                                        </p:attrNameLst>
                                      </p:cBhvr>
                                      <p:to>
                                        <p:strVal val="hidden"/>
                                      </p:to>
                                    </p:set>
                                  </p:childTnLst>
                                </p:cTn>
                              </p:par>
                              <p:par>
                                <p:cTn id="24" presetID="1" presetClass="entr" presetSubtype="0" fill="hold" grpId="0" nodeType="withEffect">
                                  <p:stCondLst>
                                    <p:cond delay="1550"/>
                                  </p:stCondLst>
                                  <p:childTnLst>
                                    <p:set>
                                      <p:cBhvr>
                                        <p:cTn id="25" dur="1" fill="hold">
                                          <p:stCondLst>
                                            <p:cond delay="0"/>
                                          </p:stCondLst>
                                        </p:cTn>
                                        <p:tgtEl>
                                          <p:spTgt spid="32"/>
                                        </p:tgtEl>
                                        <p:attrNameLst>
                                          <p:attrName>style.visibility</p:attrName>
                                        </p:attrNameLst>
                                      </p:cBhvr>
                                      <p:to>
                                        <p:strVal val="visible"/>
                                      </p:to>
                                    </p:set>
                                  </p:childTnLst>
                                </p:cTn>
                              </p:par>
                              <p:par>
                                <p:cTn id="26" presetID="53" presetClass="exit" presetSubtype="32" fill="hold" grpId="1" nodeType="withEffect">
                                  <p:stCondLst>
                                    <p:cond delay="1550"/>
                                  </p:stCondLst>
                                  <p:childTnLst>
                                    <p:anim calcmode="lin" valueType="num">
                                      <p:cBhvr>
                                        <p:cTn id="27" dur="500"/>
                                        <p:tgtEl>
                                          <p:spTgt spid="32"/>
                                        </p:tgtEl>
                                        <p:attrNameLst>
                                          <p:attrName>ppt_w</p:attrName>
                                        </p:attrNameLst>
                                      </p:cBhvr>
                                      <p:tavLst>
                                        <p:tav tm="0">
                                          <p:val>
                                            <p:strVal val="ppt_w"/>
                                          </p:val>
                                        </p:tav>
                                        <p:tav tm="100000">
                                          <p:val>
                                            <p:fltVal val="0"/>
                                          </p:val>
                                        </p:tav>
                                      </p:tavLst>
                                    </p:anim>
                                    <p:anim calcmode="lin" valueType="num">
                                      <p:cBhvr>
                                        <p:cTn id="28" dur="500"/>
                                        <p:tgtEl>
                                          <p:spTgt spid="32"/>
                                        </p:tgtEl>
                                        <p:attrNameLst>
                                          <p:attrName>ppt_h</p:attrName>
                                        </p:attrNameLst>
                                      </p:cBhvr>
                                      <p:tavLst>
                                        <p:tav tm="0">
                                          <p:val>
                                            <p:strVal val="ppt_h"/>
                                          </p:val>
                                        </p:tav>
                                        <p:tav tm="100000">
                                          <p:val>
                                            <p:fltVal val="0"/>
                                          </p:val>
                                        </p:tav>
                                      </p:tavLst>
                                    </p:anim>
                                    <p:animEffect transition="out" filter="fade">
                                      <p:cBhvr>
                                        <p:cTn id="29" dur="500"/>
                                        <p:tgtEl>
                                          <p:spTgt spid="32"/>
                                        </p:tgtEl>
                                      </p:cBhvr>
                                    </p:animEffect>
                                    <p:set>
                                      <p:cBhvr>
                                        <p:cTn id="30" dur="1" fill="hold">
                                          <p:stCondLst>
                                            <p:cond delay="499"/>
                                          </p:stCondLst>
                                        </p:cTn>
                                        <p:tgtEl>
                                          <p:spTgt spid="32"/>
                                        </p:tgtEl>
                                        <p:attrNameLst>
                                          <p:attrName>style.visibility</p:attrName>
                                        </p:attrNameLst>
                                      </p:cBhvr>
                                      <p:to>
                                        <p:strVal val="hidden"/>
                                      </p:to>
                                    </p:set>
                                  </p:childTnLst>
                                </p:cTn>
                              </p:par>
                              <p:par>
                                <p:cTn id="31" presetID="1" presetClass="entr" presetSubtype="0" fill="hold" grpId="0" nodeType="withEffect">
                                  <p:stCondLst>
                                    <p:cond delay="1550"/>
                                  </p:stCondLst>
                                  <p:childTnLst>
                                    <p:set>
                                      <p:cBhvr>
                                        <p:cTn id="32" dur="1" fill="hold">
                                          <p:stCondLst>
                                            <p:cond delay="0"/>
                                          </p:stCondLst>
                                        </p:cTn>
                                        <p:tgtEl>
                                          <p:spTgt spid="33"/>
                                        </p:tgtEl>
                                        <p:attrNameLst>
                                          <p:attrName>style.visibility</p:attrName>
                                        </p:attrNameLst>
                                      </p:cBhvr>
                                      <p:to>
                                        <p:strVal val="visible"/>
                                      </p:to>
                                    </p:set>
                                  </p:childTnLst>
                                </p:cTn>
                              </p:par>
                              <p:par>
                                <p:cTn id="33" presetID="53" presetClass="exit" presetSubtype="32" fill="hold" grpId="1" nodeType="withEffect">
                                  <p:stCondLst>
                                    <p:cond delay="1550"/>
                                  </p:stCondLst>
                                  <p:childTnLst>
                                    <p:anim calcmode="lin" valueType="num">
                                      <p:cBhvr>
                                        <p:cTn id="34" dur="500"/>
                                        <p:tgtEl>
                                          <p:spTgt spid="33"/>
                                        </p:tgtEl>
                                        <p:attrNameLst>
                                          <p:attrName>ppt_w</p:attrName>
                                        </p:attrNameLst>
                                      </p:cBhvr>
                                      <p:tavLst>
                                        <p:tav tm="0">
                                          <p:val>
                                            <p:strVal val="ppt_w"/>
                                          </p:val>
                                        </p:tav>
                                        <p:tav tm="100000">
                                          <p:val>
                                            <p:fltVal val="0"/>
                                          </p:val>
                                        </p:tav>
                                      </p:tavLst>
                                    </p:anim>
                                    <p:anim calcmode="lin" valueType="num">
                                      <p:cBhvr>
                                        <p:cTn id="35" dur="500"/>
                                        <p:tgtEl>
                                          <p:spTgt spid="33"/>
                                        </p:tgtEl>
                                        <p:attrNameLst>
                                          <p:attrName>ppt_h</p:attrName>
                                        </p:attrNameLst>
                                      </p:cBhvr>
                                      <p:tavLst>
                                        <p:tav tm="0">
                                          <p:val>
                                            <p:strVal val="ppt_h"/>
                                          </p:val>
                                        </p:tav>
                                        <p:tav tm="100000">
                                          <p:val>
                                            <p:fltVal val="0"/>
                                          </p:val>
                                        </p:tav>
                                      </p:tavLst>
                                    </p:anim>
                                    <p:animEffect transition="out" filter="fade">
                                      <p:cBhvr>
                                        <p:cTn id="36" dur="500"/>
                                        <p:tgtEl>
                                          <p:spTgt spid="33"/>
                                        </p:tgtEl>
                                      </p:cBhvr>
                                    </p:animEffect>
                                    <p:set>
                                      <p:cBhvr>
                                        <p:cTn id="37" dur="1" fill="hold">
                                          <p:stCondLst>
                                            <p:cond delay="499"/>
                                          </p:stCondLst>
                                        </p:cTn>
                                        <p:tgtEl>
                                          <p:spTgt spid="33"/>
                                        </p:tgtEl>
                                        <p:attrNameLst>
                                          <p:attrName>style.visibility</p:attrName>
                                        </p:attrNameLst>
                                      </p:cBhvr>
                                      <p:to>
                                        <p:strVal val="hidden"/>
                                      </p:to>
                                    </p:set>
                                  </p:childTnLst>
                                </p:cTn>
                              </p:par>
                              <p:par>
                                <p:cTn id="38" presetID="1" presetClass="entr" presetSubtype="0" fill="hold" grpId="0" nodeType="withEffect">
                                  <p:stCondLst>
                                    <p:cond delay="1550"/>
                                  </p:stCondLst>
                                  <p:childTnLst>
                                    <p:set>
                                      <p:cBhvr>
                                        <p:cTn id="39" dur="1" fill="hold">
                                          <p:stCondLst>
                                            <p:cond delay="0"/>
                                          </p:stCondLst>
                                        </p:cTn>
                                        <p:tgtEl>
                                          <p:spTgt spid="34"/>
                                        </p:tgtEl>
                                        <p:attrNameLst>
                                          <p:attrName>style.visibility</p:attrName>
                                        </p:attrNameLst>
                                      </p:cBhvr>
                                      <p:to>
                                        <p:strVal val="visible"/>
                                      </p:to>
                                    </p:set>
                                  </p:childTnLst>
                                </p:cTn>
                              </p:par>
                              <p:par>
                                <p:cTn id="40" presetID="53" presetClass="exit" presetSubtype="32" fill="hold" grpId="1" nodeType="withEffect">
                                  <p:stCondLst>
                                    <p:cond delay="1550"/>
                                  </p:stCondLst>
                                  <p:childTnLst>
                                    <p:anim calcmode="lin" valueType="num">
                                      <p:cBhvr>
                                        <p:cTn id="41" dur="500"/>
                                        <p:tgtEl>
                                          <p:spTgt spid="34"/>
                                        </p:tgtEl>
                                        <p:attrNameLst>
                                          <p:attrName>ppt_w</p:attrName>
                                        </p:attrNameLst>
                                      </p:cBhvr>
                                      <p:tavLst>
                                        <p:tav tm="0">
                                          <p:val>
                                            <p:strVal val="ppt_w"/>
                                          </p:val>
                                        </p:tav>
                                        <p:tav tm="100000">
                                          <p:val>
                                            <p:fltVal val="0"/>
                                          </p:val>
                                        </p:tav>
                                      </p:tavLst>
                                    </p:anim>
                                    <p:anim calcmode="lin" valueType="num">
                                      <p:cBhvr>
                                        <p:cTn id="42" dur="500"/>
                                        <p:tgtEl>
                                          <p:spTgt spid="34"/>
                                        </p:tgtEl>
                                        <p:attrNameLst>
                                          <p:attrName>ppt_h</p:attrName>
                                        </p:attrNameLst>
                                      </p:cBhvr>
                                      <p:tavLst>
                                        <p:tav tm="0">
                                          <p:val>
                                            <p:strVal val="ppt_h"/>
                                          </p:val>
                                        </p:tav>
                                        <p:tav tm="100000">
                                          <p:val>
                                            <p:fltVal val="0"/>
                                          </p:val>
                                        </p:tav>
                                      </p:tavLst>
                                    </p:anim>
                                    <p:animEffect transition="out" filter="fade">
                                      <p:cBhvr>
                                        <p:cTn id="43" dur="500"/>
                                        <p:tgtEl>
                                          <p:spTgt spid="34"/>
                                        </p:tgtEl>
                                      </p:cBhvr>
                                    </p:animEffect>
                                    <p:set>
                                      <p:cBhvr>
                                        <p:cTn id="44" dur="1" fill="hold">
                                          <p:stCondLst>
                                            <p:cond delay="499"/>
                                          </p:stCondLst>
                                        </p:cTn>
                                        <p:tgtEl>
                                          <p:spTgt spid="34"/>
                                        </p:tgtEl>
                                        <p:attrNameLst>
                                          <p:attrName>style.visibility</p:attrName>
                                        </p:attrNameLst>
                                      </p:cBhvr>
                                      <p:to>
                                        <p:strVal val="hidden"/>
                                      </p:to>
                                    </p:set>
                                  </p:childTnLst>
                                </p:cTn>
                              </p:par>
                              <p:par>
                                <p:cTn id="45" presetID="1" presetClass="entr" presetSubtype="0" fill="hold" grpId="0" nodeType="withEffect">
                                  <p:stCondLst>
                                    <p:cond delay="1550"/>
                                  </p:stCondLst>
                                  <p:childTnLst>
                                    <p:set>
                                      <p:cBhvr>
                                        <p:cTn id="46" dur="1" fill="hold">
                                          <p:stCondLst>
                                            <p:cond delay="0"/>
                                          </p:stCondLst>
                                        </p:cTn>
                                        <p:tgtEl>
                                          <p:spTgt spid="35"/>
                                        </p:tgtEl>
                                        <p:attrNameLst>
                                          <p:attrName>style.visibility</p:attrName>
                                        </p:attrNameLst>
                                      </p:cBhvr>
                                      <p:to>
                                        <p:strVal val="visible"/>
                                      </p:to>
                                    </p:set>
                                  </p:childTnLst>
                                </p:cTn>
                              </p:par>
                              <p:par>
                                <p:cTn id="47" presetID="53" presetClass="exit" presetSubtype="32" fill="hold" grpId="1" nodeType="withEffect">
                                  <p:stCondLst>
                                    <p:cond delay="1550"/>
                                  </p:stCondLst>
                                  <p:childTnLst>
                                    <p:anim calcmode="lin" valueType="num">
                                      <p:cBhvr>
                                        <p:cTn id="48" dur="500"/>
                                        <p:tgtEl>
                                          <p:spTgt spid="35"/>
                                        </p:tgtEl>
                                        <p:attrNameLst>
                                          <p:attrName>ppt_w</p:attrName>
                                        </p:attrNameLst>
                                      </p:cBhvr>
                                      <p:tavLst>
                                        <p:tav tm="0">
                                          <p:val>
                                            <p:strVal val="ppt_w"/>
                                          </p:val>
                                        </p:tav>
                                        <p:tav tm="100000">
                                          <p:val>
                                            <p:fltVal val="0"/>
                                          </p:val>
                                        </p:tav>
                                      </p:tavLst>
                                    </p:anim>
                                    <p:anim calcmode="lin" valueType="num">
                                      <p:cBhvr>
                                        <p:cTn id="49" dur="500"/>
                                        <p:tgtEl>
                                          <p:spTgt spid="35"/>
                                        </p:tgtEl>
                                        <p:attrNameLst>
                                          <p:attrName>ppt_h</p:attrName>
                                        </p:attrNameLst>
                                      </p:cBhvr>
                                      <p:tavLst>
                                        <p:tav tm="0">
                                          <p:val>
                                            <p:strVal val="ppt_h"/>
                                          </p:val>
                                        </p:tav>
                                        <p:tav tm="100000">
                                          <p:val>
                                            <p:fltVal val="0"/>
                                          </p:val>
                                        </p:tav>
                                      </p:tavLst>
                                    </p:anim>
                                    <p:animEffect transition="out" filter="fade">
                                      <p:cBhvr>
                                        <p:cTn id="50" dur="500"/>
                                        <p:tgtEl>
                                          <p:spTgt spid="35"/>
                                        </p:tgtEl>
                                      </p:cBhvr>
                                    </p:animEffect>
                                    <p:set>
                                      <p:cBhvr>
                                        <p:cTn id="51" dur="1" fill="hold">
                                          <p:stCondLst>
                                            <p:cond delay="499"/>
                                          </p:stCondLst>
                                        </p:cTn>
                                        <p:tgtEl>
                                          <p:spTgt spid="35"/>
                                        </p:tgtEl>
                                        <p:attrNameLst>
                                          <p:attrName>style.visibility</p:attrName>
                                        </p:attrNameLst>
                                      </p:cBhvr>
                                      <p:to>
                                        <p:strVal val="hidden"/>
                                      </p:to>
                                    </p:set>
                                  </p:childTnLst>
                                </p:cTn>
                              </p:par>
                              <p:par>
                                <p:cTn id="52" presetID="1" presetClass="entr" presetSubtype="0" fill="hold" grpId="0" nodeType="withEffect">
                                  <p:stCondLst>
                                    <p:cond delay="1550"/>
                                  </p:stCondLst>
                                  <p:childTnLst>
                                    <p:set>
                                      <p:cBhvr>
                                        <p:cTn id="53" dur="1" fill="hold">
                                          <p:stCondLst>
                                            <p:cond delay="0"/>
                                          </p:stCondLst>
                                        </p:cTn>
                                        <p:tgtEl>
                                          <p:spTgt spid="36"/>
                                        </p:tgtEl>
                                        <p:attrNameLst>
                                          <p:attrName>style.visibility</p:attrName>
                                        </p:attrNameLst>
                                      </p:cBhvr>
                                      <p:to>
                                        <p:strVal val="visible"/>
                                      </p:to>
                                    </p:set>
                                  </p:childTnLst>
                                </p:cTn>
                              </p:par>
                              <p:par>
                                <p:cTn id="54" presetID="53" presetClass="exit" presetSubtype="32" fill="hold" grpId="1" nodeType="withEffect">
                                  <p:stCondLst>
                                    <p:cond delay="1550"/>
                                  </p:stCondLst>
                                  <p:childTnLst>
                                    <p:anim calcmode="lin" valueType="num">
                                      <p:cBhvr>
                                        <p:cTn id="55" dur="500"/>
                                        <p:tgtEl>
                                          <p:spTgt spid="36"/>
                                        </p:tgtEl>
                                        <p:attrNameLst>
                                          <p:attrName>ppt_w</p:attrName>
                                        </p:attrNameLst>
                                      </p:cBhvr>
                                      <p:tavLst>
                                        <p:tav tm="0">
                                          <p:val>
                                            <p:strVal val="ppt_w"/>
                                          </p:val>
                                        </p:tav>
                                        <p:tav tm="100000">
                                          <p:val>
                                            <p:fltVal val="0"/>
                                          </p:val>
                                        </p:tav>
                                      </p:tavLst>
                                    </p:anim>
                                    <p:anim calcmode="lin" valueType="num">
                                      <p:cBhvr>
                                        <p:cTn id="56" dur="500"/>
                                        <p:tgtEl>
                                          <p:spTgt spid="36"/>
                                        </p:tgtEl>
                                        <p:attrNameLst>
                                          <p:attrName>ppt_h</p:attrName>
                                        </p:attrNameLst>
                                      </p:cBhvr>
                                      <p:tavLst>
                                        <p:tav tm="0">
                                          <p:val>
                                            <p:strVal val="ppt_h"/>
                                          </p:val>
                                        </p:tav>
                                        <p:tav tm="100000">
                                          <p:val>
                                            <p:fltVal val="0"/>
                                          </p:val>
                                        </p:tav>
                                      </p:tavLst>
                                    </p:anim>
                                    <p:animEffect transition="out" filter="fade">
                                      <p:cBhvr>
                                        <p:cTn id="57" dur="500"/>
                                        <p:tgtEl>
                                          <p:spTgt spid="36"/>
                                        </p:tgtEl>
                                      </p:cBhvr>
                                    </p:animEffect>
                                    <p:set>
                                      <p:cBhvr>
                                        <p:cTn id="58" dur="1" fill="hold">
                                          <p:stCondLst>
                                            <p:cond delay="499"/>
                                          </p:stCondLst>
                                        </p:cTn>
                                        <p:tgtEl>
                                          <p:spTgt spid="36"/>
                                        </p:tgtEl>
                                        <p:attrNameLst>
                                          <p:attrName>style.visibility</p:attrName>
                                        </p:attrNameLst>
                                      </p:cBhvr>
                                      <p:to>
                                        <p:strVal val="hidden"/>
                                      </p:to>
                                    </p:set>
                                  </p:childTnLst>
                                </p:cTn>
                              </p:par>
                              <p:par>
                                <p:cTn id="59" presetID="1" presetClass="entr" presetSubtype="0" fill="hold" grpId="0" nodeType="withEffect">
                                  <p:stCondLst>
                                    <p:cond delay="1550"/>
                                  </p:stCondLst>
                                  <p:childTnLst>
                                    <p:set>
                                      <p:cBhvr>
                                        <p:cTn id="60" dur="1" fill="hold">
                                          <p:stCondLst>
                                            <p:cond delay="0"/>
                                          </p:stCondLst>
                                        </p:cTn>
                                        <p:tgtEl>
                                          <p:spTgt spid="37"/>
                                        </p:tgtEl>
                                        <p:attrNameLst>
                                          <p:attrName>style.visibility</p:attrName>
                                        </p:attrNameLst>
                                      </p:cBhvr>
                                      <p:to>
                                        <p:strVal val="visible"/>
                                      </p:to>
                                    </p:set>
                                  </p:childTnLst>
                                </p:cTn>
                              </p:par>
                              <p:par>
                                <p:cTn id="61" presetID="53" presetClass="exit" presetSubtype="32" fill="hold" grpId="1" nodeType="withEffect">
                                  <p:stCondLst>
                                    <p:cond delay="1550"/>
                                  </p:stCondLst>
                                  <p:childTnLst>
                                    <p:anim calcmode="lin" valueType="num">
                                      <p:cBhvr>
                                        <p:cTn id="62" dur="500"/>
                                        <p:tgtEl>
                                          <p:spTgt spid="37"/>
                                        </p:tgtEl>
                                        <p:attrNameLst>
                                          <p:attrName>ppt_w</p:attrName>
                                        </p:attrNameLst>
                                      </p:cBhvr>
                                      <p:tavLst>
                                        <p:tav tm="0">
                                          <p:val>
                                            <p:strVal val="ppt_w"/>
                                          </p:val>
                                        </p:tav>
                                        <p:tav tm="100000">
                                          <p:val>
                                            <p:fltVal val="0"/>
                                          </p:val>
                                        </p:tav>
                                      </p:tavLst>
                                    </p:anim>
                                    <p:anim calcmode="lin" valueType="num">
                                      <p:cBhvr>
                                        <p:cTn id="63" dur="500"/>
                                        <p:tgtEl>
                                          <p:spTgt spid="37"/>
                                        </p:tgtEl>
                                        <p:attrNameLst>
                                          <p:attrName>ppt_h</p:attrName>
                                        </p:attrNameLst>
                                      </p:cBhvr>
                                      <p:tavLst>
                                        <p:tav tm="0">
                                          <p:val>
                                            <p:strVal val="ppt_h"/>
                                          </p:val>
                                        </p:tav>
                                        <p:tav tm="100000">
                                          <p:val>
                                            <p:fltVal val="0"/>
                                          </p:val>
                                        </p:tav>
                                      </p:tavLst>
                                    </p:anim>
                                    <p:animEffect transition="out" filter="fade">
                                      <p:cBhvr>
                                        <p:cTn id="64" dur="500"/>
                                        <p:tgtEl>
                                          <p:spTgt spid="37"/>
                                        </p:tgtEl>
                                      </p:cBhvr>
                                    </p:animEffect>
                                    <p:set>
                                      <p:cBhvr>
                                        <p:cTn id="65" dur="1" fill="hold">
                                          <p:stCondLst>
                                            <p:cond delay="499"/>
                                          </p:stCondLst>
                                        </p:cTn>
                                        <p:tgtEl>
                                          <p:spTgt spid="37"/>
                                        </p:tgtEl>
                                        <p:attrNameLst>
                                          <p:attrName>style.visibility</p:attrName>
                                        </p:attrNameLst>
                                      </p:cBhvr>
                                      <p:to>
                                        <p:strVal val="hidden"/>
                                      </p:to>
                                    </p:set>
                                  </p:childTnLst>
                                </p:cTn>
                              </p:par>
                              <p:par>
                                <p:cTn id="66" presetID="1" presetClass="entr" presetSubtype="0" fill="hold" grpId="0" nodeType="withEffect">
                                  <p:stCondLst>
                                    <p:cond delay="1550"/>
                                  </p:stCondLst>
                                  <p:childTnLst>
                                    <p:set>
                                      <p:cBhvr>
                                        <p:cTn id="67" dur="1" fill="hold">
                                          <p:stCondLst>
                                            <p:cond delay="0"/>
                                          </p:stCondLst>
                                        </p:cTn>
                                        <p:tgtEl>
                                          <p:spTgt spid="38"/>
                                        </p:tgtEl>
                                        <p:attrNameLst>
                                          <p:attrName>style.visibility</p:attrName>
                                        </p:attrNameLst>
                                      </p:cBhvr>
                                      <p:to>
                                        <p:strVal val="visible"/>
                                      </p:to>
                                    </p:set>
                                  </p:childTnLst>
                                </p:cTn>
                              </p:par>
                              <p:par>
                                <p:cTn id="68" presetID="53" presetClass="exit" presetSubtype="32" fill="hold" grpId="1" nodeType="withEffect">
                                  <p:stCondLst>
                                    <p:cond delay="1550"/>
                                  </p:stCondLst>
                                  <p:childTnLst>
                                    <p:anim calcmode="lin" valueType="num">
                                      <p:cBhvr>
                                        <p:cTn id="69" dur="500"/>
                                        <p:tgtEl>
                                          <p:spTgt spid="38"/>
                                        </p:tgtEl>
                                        <p:attrNameLst>
                                          <p:attrName>ppt_w</p:attrName>
                                        </p:attrNameLst>
                                      </p:cBhvr>
                                      <p:tavLst>
                                        <p:tav tm="0">
                                          <p:val>
                                            <p:strVal val="ppt_w"/>
                                          </p:val>
                                        </p:tav>
                                        <p:tav tm="100000">
                                          <p:val>
                                            <p:fltVal val="0"/>
                                          </p:val>
                                        </p:tav>
                                      </p:tavLst>
                                    </p:anim>
                                    <p:anim calcmode="lin" valueType="num">
                                      <p:cBhvr>
                                        <p:cTn id="70" dur="500"/>
                                        <p:tgtEl>
                                          <p:spTgt spid="38"/>
                                        </p:tgtEl>
                                        <p:attrNameLst>
                                          <p:attrName>ppt_h</p:attrName>
                                        </p:attrNameLst>
                                      </p:cBhvr>
                                      <p:tavLst>
                                        <p:tav tm="0">
                                          <p:val>
                                            <p:strVal val="ppt_h"/>
                                          </p:val>
                                        </p:tav>
                                        <p:tav tm="100000">
                                          <p:val>
                                            <p:fltVal val="0"/>
                                          </p:val>
                                        </p:tav>
                                      </p:tavLst>
                                    </p:anim>
                                    <p:animEffect transition="out" filter="fade">
                                      <p:cBhvr>
                                        <p:cTn id="71" dur="500"/>
                                        <p:tgtEl>
                                          <p:spTgt spid="38"/>
                                        </p:tgtEl>
                                      </p:cBhvr>
                                    </p:animEffect>
                                    <p:set>
                                      <p:cBhvr>
                                        <p:cTn id="72" dur="1" fill="hold">
                                          <p:stCondLst>
                                            <p:cond delay="499"/>
                                          </p:stCondLst>
                                        </p:cTn>
                                        <p:tgtEl>
                                          <p:spTgt spid="38"/>
                                        </p:tgtEl>
                                        <p:attrNameLst>
                                          <p:attrName>style.visibility</p:attrName>
                                        </p:attrNameLst>
                                      </p:cBhvr>
                                      <p:to>
                                        <p:strVal val="hidden"/>
                                      </p:to>
                                    </p:set>
                                  </p:childTnLst>
                                </p:cTn>
                              </p:par>
                              <p:par>
                                <p:cTn id="73" presetID="1" presetClass="entr" presetSubtype="0" fill="hold" grpId="0" nodeType="withEffect">
                                  <p:stCondLst>
                                    <p:cond delay="1550"/>
                                  </p:stCondLst>
                                  <p:childTnLst>
                                    <p:set>
                                      <p:cBhvr>
                                        <p:cTn id="74" dur="1" fill="hold">
                                          <p:stCondLst>
                                            <p:cond delay="0"/>
                                          </p:stCondLst>
                                        </p:cTn>
                                        <p:tgtEl>
                                          <p:spTgt spid="39"/>
                                        </p:tgtEl>
                                        <p:attrNameLst>
                                          <p:attrName>style.visibility</p:attrName>
                                        </p:attrNameLst>
                                      </p:cBhvr>
                                      <p:to>
                                        <p:strVal val="visible"/>
                                      </p:to>
                                    </p:set>
                                  </p:childTnLst>
                                </p:cTn>
                              </p:par>
                              <p:par>
                                <p:cTn id="75" presetID="53" presetClass="exit" presetSubtype="32" fill="hold" grpId="1" nodeType="withEffect">
                                  <p:stCondLst>
                                    <p:cond delay="1550"/>
                                  </p:stCondLst>
                                  <p:childTnLst>
                                    <p:anim calcmode="lin" valueType="num">
                                      <p:cBhvr>
                                        <p:cTn id="76" dur="500"/>
                                        <p:tgtEl>
                                          <p:spTgt spid="39"/>
                                        </p:tgtEl>
                                        <p:attrNameLst>
                                          <p:attrName>ppt_w</p:attrName>
                                        </p:attrNameLst>
                                      </p:cBhvr>
                                      <p:tavLst>
                                        <p:tav tm="0">
                                          <p:val>
                                            <p:strVal val="ppt_w"/>
                                          </p:val>
                                        </p:tav>
                                        <p:tav tm="100000">
                                          <p:val>
                                            <p:fltVal val="0"/>
                                          </p:val>
                                        </p:tav>
                                      </p:tavLst>
                                    </p:anim>
                                    <p:anim calcmode="lin" valueType="num">
                                      <p:cBhvr>
                                        <p:cTn id="77" dur="500"/>
                                        <p:tgtEl>
                                          <p:spTgt spid="39"/>
                                        </p:tgtEl>
                                        <p:attrNameLst>
                                          <p:attrName>ppt_h</p:attrName>
                                        </p:attrNameLst>
                                      </p:cBhvr>
                                      <p:tavLst>
                                        <p:tav tm="0">
                                          <p:val>
                                            <p:strVal val="ppt_h"/>
                                          </p:val>
                                        </p:tav>
                                        <p:tav tm="100000">
                                          <p:val>
                                            <p:fltVal val="0"/>
                                          </p:val>
                                        </p:tav>
                                      </p:tavLst>
                                    </p:anim>
                                    <p:animEffect transition="out" filter="fade">
                                      <p:cBhvr>
                                        <p:cTn id="78" dur="500"/>
                                        <p:tgtEl>
                                          <p:spTgt spid="39"/>
                                        </p:tgtEl>
                                      </p:cBhvr>
                                    </p:animEffect>
                                    <p:set>
                                      <p:cBhvr>
                                        <p:cTn id="79"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5" grpId="0" animBg="1"/>
      <p:bldP spid="45" grpId="1" animBg="1"/>
      <p:bldP spid="45"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017"/>
            <a:ext cx="6096000" cy="6858000"/>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ea typeface="楷体_GB2312"/>
              <a:cs typeface="楷体_GB2312"/>
            </a:endParaRPr>
          </a:p>
        </p:txBody>
      </p:sp>
      <p:sp>
        <p:nvSpPr>
          <p:cNvPr id="5" name="矩形 4"/>
          <p:cNvSpPr/>
          <p:nvPr/>
        </p:nvSpPr>
        <p:spPr>
          <a:xfrm>
            <a:off x="6096000" y="11017"/>
            <a:ext cx="6096000" cy="6858000"/>
          </a:xfrm>
          <a:prstGeom prst="rect">
            <a:avLst/>
          </a:prstGeom>
          <a:solidFill>
            <a:srgbClr val="D974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0" name="TextBox 19"/>
          <p:cNvSpPr txBox="1">
            <a:spLocks noChangeArrowheads="1"/>
          </p:cNvSpPr>
          <p:nvPr/>
        </p:nvSpPr>
        <p:spPr bwMode="auto">
          <a:xfrm>
            <a:off x="1201259" y="5497838"/>
            <a:ext cx="3595688" cy="1200329"/>
          </a:xfrm>
          <a:prstGeom prst="rect">
            <a:avLst/>
          </a:prstGeom>
          <a:noFill/>
          <a:ln w="9525">
            <a:noFill/>
            <a:miter lim="800000"/>
            <a:headEnd/>
            <a:tailEnd/>
          </a:ln>
        </p:spPr>
        <p:txBody>
          <a:bodyPr>
            <a:spAutoFit/>
          </a:bodyPr>
          <a:lstStyle/>
          <a:p>
            <a:pPr algn="ctr">
              <a:lnSpc>
                <a:spcPct val="150000"/>
              </a:lnSpc>
            </a:pP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亲爱的 热爱的</a:t>
            </a:r>
            <a:r>
              <a:rPr lang="en-US" altLang="zh-CN" sz="2400" b="1" dirty="0" smtClean="0">
                <a:solidFill>
                  <a:schemeClr val="bg1"/>
                </a:solidFill>
                <a:latin typeface="微软雅黑" pitchFamily="34" charset="-122"/>
                <a:ea typeface="微软雅黑" pitchFamily="34" charset="-122"/>
              </a:rPr>
              <a:t>》</a:t>
            </a:r>
            <a:endParaRPr lang="en-US" altLang="zh-CN" sz="2400" b="1" dirty="0">
              <a:solidFill>
                <a:schemeClr val="bg1"/>
              </a:solidFill>
              <a:latin typeface="微软雅黑" pitchFamily="34" charset="-122"/>
              <a:ea typeface="微软雅黑" pitchFamily="34" charset="-122"/>
            </a:endParaRPr>
          </a:p>
          <a:p>
            <a:pPr algn="ctr">
              <a:lnSpc>
                <a:spcPct val="150000"/>
              </a:lnSpc>
            </a:pPr>
            <a:r>
              <a:rPr lang="en-US" altLang="zh-CN" sz="2400" b="1" dirty="0">
                <a:solidFill>
                  <a:schemeClr val="bg1"/>
                </a:solidFill>
                <a:latin typeface="微软雅黑" pitchFamily="34" charset="-122"/>
                <a:ea typeface="微软雅黑" pitchFamily="34" charset="-122"/>
              </a:rPr>
              <a:t> </a:t>
            </a:r>
            <a:r>
              <a:rPr lang="zh-CN" altLang="en-US" sz="2400" b="1" dirty="0">
                <a:solidFill>
                  <a:schemeClr val="bg1"/>
                </a:solidFill>
                <a:latin typeface="微软雅黑" pitchFamily="34" charset="-122"/>
                <a:ea typeface="微软雅黑" pitchFamily="34" charset="-122"/>
              </a:rPr>
              <a:t>韩商言</a:t>
            </a:r>
          </a:p>
        </p:txBody>
      </p:sp>
      <p:sp>
        <p:nvSpPr>
          <p:cNvPr id="22" name="Rectangle 7"/>
          <p:cNvSpPr>
            <a:spLocks noChangeArrowheads="1"/>
          </p:cNvSpPr>
          <p:nvPr/>
        </p:nvSpPr>
        <p:spPr bwMode="white">
          <a:xfrm>
            <a:off x="7538942" y="5761516"/>
            <a:ext cx="3200400" cy="563563"/>
          </a:xfrm>
          <a:prstGeom prst="rect">
            <a:avLst/>
          </a:prstGeom>
          <a:noFill/>
          <a:ln w="9525">
            <a:noFill/>
            <a:miter lim="800000"/>
            <a:headEnd/>
            <a:tailEnd/>
          </a:ln>
        </p:spPr>
        <p:txBody>
          <a:bodyPr anchor="ctr"/>
          <a:lstStyle/>
          <a:p>
            <a:pPr algn="ctr">
              <a:lnSpc>
                <a:spcPct val="150000"/>
              </a:lnSpc>
            </a:pPr>
            <a:r>
              <a:rPr lang="en-US" altLang="zh-CN" sz="2400" b="1" dirty="0" smtClean="0">
                <a:solidFill>
                  <a:srgbClr val="10253F"/>
                </a:solidFill>
                <a:latin typeface="微软雅黑" pitchFamily="34" charset="-122"/>
                <a:ea typeface="微软雅黑" pitchFamily="34" charset="-122"/>
              </a:rPr>
              <a:t>《</a:t>
            </a:r>
            <a:r>
              <a:rPr lang="zh-CN" altLang="en-US" sz="2400" b="1" dirty="0" smtClean="0">
                <a:solidFill>
                  <a:srgbClr val="10253F"/>
                </a:solidFill>
                <a:latin typeface="微软雅黑" pitchFamily="34" charset="-122"/>
                <a:ea typeface="微软雅黑" pitchFamily="34" charset="-122"/>
              </a:rPr>
              <a:t>亲爱的 热爱的</a:t>
            </a:r>
            <a:r>
              <a:rPr lang="en-US" altLang="zh-CN" sz="2400" b="1" dirty="0" smtClean="0">
                <a:solidFill>
                  <a:srgbClr val="10253F"/>
                </a:solidFill>
                <a:latin typeface="微软雅黑" pitchFamily="34" charset="-122"/>
                <a:ea typeface="微软雅黑" pitchFamily="34" charset="-122"/>
              </a:rPr>
              <a:t>》 </a:t>
            </a:r>
            <a:r>
              <a:rPr lang="en-US" altLang="zh-CN" sz="2400" b="1" dirty="0">
                <a:solidFill>
                  <a:srgbClr val="10253F"/>
                </a:solidFill>
                <a:latin typeface="微软雅黑" pitchFamily="34" charset="-122"/>
                <a:ea typeface="微软雅黑" pitchFamily="34" charset="-122"/>
              </a:rPr>
              <a:t/>
            </a:r>
            <a:br>
              <a:rPr lang="en-US" altLang="zh-CN" sz="2400" b="1" dirty="0">
                <a:solidFill>
                  <a:srgbClr val="10253F"/>
                </a:solidFill>
                <a:latin typeface="微软雅黑" pitchFamily="34" charset="-122"/>
                <a:ea typeface="微软雅黑" pitchFamily="34" charset="-122"/>
              </a:rPr>
            </a:br>
            <a:r>
              <a:rPr lang="zh-CN" altLang="en-US" sz="2400" b="1" dirty="0">
                <a:solidFill>
                  <a:srgbClr val="10253F"/>
                </a:solidFill>
                <a:latin typeface="微软雅黑" pitchFamily="34" charset="-122"/>
                <a:ea typeface="微软雅黑" pitchFamily="34" charset="-122"/>
              </a:rPr>
              <a:t>佟年</a:t>
            </a:r>
          </a:p>
        </p:txBody>
      </p:sp>
      <p:pic>
        <p:nvPicPr>
          <p:cNvPr id="2" name="图片 1"/>
          <p:cNvPicPr preferRelativeResize="0">
            <a:picLocks/>
          </p:cNvPicPr>
          <p:nvPr/>
        </p:nvPicPr>
        <p:blipFill rotWithShape="1">
          <a:blip r:embed="rId2"/>
          <a:srcRect l="36774"/>
          <a:stretch/>
        </p:blipFill>
        <p:spPr>
          <a:xfrm>
            <a:off x="1086000" y="837281"/>
            <a:ext cx="3924000" cy="4550400"/>
          </a:xfrm>
          <a:prstGeom prst="rect">
            <a:avLst/>
          </a:prstGeom>
        </p:spPr>
      </p:pic>
      <p:pic>
        <p:nvPicPr>
          <p:cNvPr id="3" name="图片 2"/>
          <p:cNvPicPr preferRelativeResize="0">
            <a:picLocks/>
          </p:cNvPicPr>
          <p:nvPr/>
        </p:nvPicPr>
        <p:blipFill rotWithShape="1">
          <a:blip r:embed="rId3">
            <a:extLst>
              <a:ext uri="{28A0092B-C50C-407E-A947-70E740481C1C}">
                <a14:useLocalDpi xmlns:a14="http://schemas.microsoft.com/office/drawing/2010/main" val="0"/>
              </a:ext>
            </a:extLst>
          </a:blip>
          <a:srcRect l="39819" r="9613"/>
          <a:stretch/>
        </p:blipFill>
        <p:spPr>
          <a:xfrm>
            <a:off x="7177142" y="837281"/>
            <a:ext cx="3924000" cy="4550400"/>
          </a:xfrm>
          <a:prstGeom prst="rect">
            <a:avLst/>
          </a:prstGeom>
        </p:spPr>
      </p:pic>
      <p:pic>
        <p:nvPicPr>
          <p:cNvPr id="8"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extLst>
      <p:ext uri="{BB962C8B-B14F-4D97-AF65-F5344CB8AC3E}">
        <p14:creationId xmlns:p14="http://schemas.microsoft.com/office/powerpoint/2010/main" val="3793905771"/>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0"/>
                                        </p:tgtEl>
                                      </p:cBhvr>
                                    </p:animEffect>
                                    <p:animScale>
                                      <p:cBhvr>
                                        <p:cTn id="7" dur="250" autoRev="1" fill="hold"/>
                                        <p:tgtEl>
                                          <p:spTgt spid="20"/>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22"/>
                                        </p:tgtEl>
                                      </p:cBhvr>
                                    </p:animEffect>
                                    <p:animScale>
                                      <p:cBhvr>
                                        <p:cTn id="10"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pic>
        <p:nvPicPr>
          <p:cNvPr id="67586" name="Picture 4" descr="东京少年"/>
          <p:cNvPicPr>
            <a:picLocks noChangeAspect="1" noChangeArrowheads="1"/>
          </p:cNvPicPr>
          <p:nvPr/>
        </p:nvPicPr>
        <p:blipFill>
          <a:blip r:embed="rId3"/>
          <a:srcRect/>
          <a:stretch>
            <a:fillRect/>
          </a:stretch>
        </p:blipFill>
        <p:spPr bwMode="auto">
          <a:xfrm>
            <a:off x="4611688" y="1955800"/>
            <a:ext cx="2886075" cy="4038600"/>
          </a:xfrm>
          <a:prstGeom prst="rect">
            <a:avLst/>
          </a:prstGeom>
          <a:noFill/>
          <a:ln w="9525">
            <a:noFill/>
            <a:miter lim="800000"/>
            <a:headEnd/>
            <a:tailEnd/>
          </a:ln>
        </p:spPr>
      </p:pic>
      <p:pic>
        <p:nvPicPr>
          <p:cNvPr id="67587" name="Picture 6"/>
          <p:cNvPicPr>
            <a:picLocks noChangeAspect="1" noChangeArrowheads="1"/>
          </p:cNvPicPr>
          <p:nvPr/>
        </p:nvPicPr>
        <p:blipFill>
          <a:blip r:embed="rId4"/>
          <a:srcRect/>
          <a:stretch>
            <a:fillRect/>
          </a:stretch>
        </p:blipFill>
        <p:spPr bwMode="auto">
          <a:xfrm>
            <a:off x="1114425" y="1255713"/>
            <a:ext cx="2751138" cy="3332162"/>
          </a:xfrm>
          <a:prstGeom prst="rect">
            <a:avLst/>
          </a:prstGeom>
          <a:noFill/>
          <a:ln w="9525">
            <a:noFill/>
            <a:miter lim="800000"/>
            <a:headEnd/>
            <a:tailEnd/>
          </a:ln>
        </p:spPr>
      </p:pic>
      <p:pic>
        <p:nvPicPr>
          <p:cNvPr id="67588" name="Picture 8"/>
          <p:cNvPicPr>
            <a:picLocks noChangeAspect="1" noChangeArrowheads="1"/>
          </p:cNvPicPr>
          <p:nvPr/>
        </p:nvPicPr>
        <p:blipFill>
          <a:blip r:embed="rId5"/>
          <a:srcRect/>
          <a:stretch>
            <a:fillRect/>
          </a:stretch>
        </p:blipFill>
        <p:spPr bwMode="auto">
          <a:xfrm>
            <a:off x="8480425" y="1281113"/>
            <a:ext cx="2619375" cy="3495675"/>
          </a:xfrm>
          <a:prstGeom prst="rect">
            <a:avLst/>
          </a:prstGeom>
          <a:noFill/>
          <a:ln w="9525">
            <a:noFill/>
            <a:miter lim="800000"/>
            <a:headEnd/>
            <a:tailEnd/>
          </a:ln>
        </p:spPr>
      </p:pic>
      <p:sp>
        <p:nvSpPr>
          <p:cNvPr id="5" name="矩形 4"/>
          <p:cNvSpPr/>
          <p:nvPr/>
        </p:nvSpPr>
        <p:spPr>
          <a:xfrm>
            <a:off x="0" y="0"/>
            <a:ext cx="12192000" cy="715963"/>
          </a:xfrm>
          <a:prstGeom prst="rect">
            <a:avLst/>
          </a:prstGeom>
          <a:solidFill>
            <a:srgbClr val="984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67590" name="Freeform 53"/>
          <p:cNvSpPr>
            <a:spLocks noChangeAspect="1" noEditPoints="1"/>
          </p:cNvSpPr>
          <p:nvPr/>
        </p:nvSpPr>
        <p:spPr bwMode="auto">
          <a:xfrm>
            <a:off x="223838" y="123825"/>
            <a:ext cx="547687" cy="441325"/>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17324D"/>
          </a:solidFill>
          <a:ln w="0">
            <a:noFill/>
            <a:prstDash val="solid"/>
            <a:round/>
            <a:headEnd/>
            <a:tailEnd/>
          </a:ln>
        </p:spPr>
        <p:txBody>
          <a:bodyPr/>
          <a:lstStyle/>
          <a:p>
            <a:endParaRPr lang="zh-CN" altLang="en-US"/>
          </a:p>
        </p:txBody>
      </p:sp>
      <p:sp>
        <p:nvSpPr>
          <p:cNvPr id="67591" name="Rectangle 2"/>
          <p:cNvSpPr txBox="1">
            <a:spLocks noChangeArrowheads="1"/>
          </p:cNvSpPr>
          <p:nvPr/>
        </p:nvSpPr>
        <p:spPr bwMode="auto">
          <a:xfrm>
            <a:off x="833438" y="142875"/>
            <a:ext cx="8229600" cy="625475"/>
          </a:xfrm>
          <a:prstGeom prst="rect">
            <a:avLst/>
          </a:prstGeom>
          <a:noFill/>
          <a:ln w="9525">
            <a:noFill/>
            <a:miter lim="800000"/>
            <a:headEnd/>
            <a:tailEnd/>
          </a:ln>
        </p:spPr>
        <p:txBody>
          <a:bodyPr/>
          <a:lstStyle/>
          <a:p>
            <a:pPr eaLnBrk="0" hangingPunct="0">
              <a:lnSpc>
                <a:spcPct val="90000"/>
              </a:lnSpc>
            </a:pPr>
            <a:r>
              <a:rPr lang="zh-CN" altLang="en-US" sz="3000" b="1">
                <a:solidFill>
                  <a:schemeClr val="bg1"/>
                </a:solidFill>
                <a:latin typeface="微软雅黑" pitchFamily="34" charset="-122"/>
                <a:ea typeface="等线 Light"/>
                <a:cs typeface="等线 Light"/>
              </a:rPr>
              <a:t>课外拓展：推荐影片</a:t>
            </a:r>
          </a:p>
        </p:txBody>
      </p:sp>
      <p:sp>
        <p:nvSpPr>
          <p:cNvPr id="67592" name="TextBox 10"/>
          <p:cNvSpPr txBox="1">
            <a:spLocks noChangeArrowheads="1"/>
          </p:cNvSpPr>
          <p:nvPr/>
        </p:nvSpPr>
        <p:spPr bwMode="auto">
          <a:xfrm>
            <a:off x="1549400" y="4819650"/>
            <a:ext cx="2409825" cy="369888"/>
          </a:xfrm>
          <a:prstGeom prst="rect">
            <a:avLst/>
          </a:prstGeom>
          <a:noFill/>
          <a:ln w="9525">
            <a:noFill/>
            <a:miter lim="800000"/>
            <a:headEnd/>
            <a:tailEnd/>
          </a:ln>
        </p:spPr>
        <p:txBody>
          <a:bodyPr>
            <a:spAutoFit/>
          </a:bodyPr>
          <a:lstStyle/>
          <a:p>
            <a:r>
              <a:rPr lang="en-US" altLang="zh-CN" dirty="0">
                <a:ea typeface="微软雅黑" pitchFamily="34" charset="-122"/>
              </a:rPr>
              <a:t>《</a:t>
            </a:r>
            <a:r>
              <a:rPr lang="zh-CN" altLang="en-US" dirty="0">
                <a:ea typeface="微软雅黑" pitchFamily="34" charset="-122"/>
              </a:rPr>
              <a:t>搏击俱乐部</a:t>
            </a:r>
            <a:r>
              <a:rPr lang="en-US" altLang="zh-CN" dirty="0">
                <a:ea typeface="微软雅黑" pitchFamily="34" charset="-122"/>
              </a:rPr>
              <a:t>》</a:t>
            </a:r>
            <a:endParaRPr lang="zh-CN" altLang="en-US" dirty="0">
              <a:ea typeface="微软雅黑" pitchFamily="34" charset="-122"/>
            </a:endParaRPr>
          </a:p>
        </p:txBody>
      </p:sp>
      <p:sp>
        <p:nvSpPr>
          <p:cNvPr id="67593" name="TextBox 11"/>
          <p:cNvSpPr txBox="1">
            <a:spLocks noChangeArrowheads="1"/>
          </p:cNvSpPr>
          <p:nvPr/>
        </p:nvSpPr>
        <p:spPr bwMode="auto">
          <a:xfrm>
            <a:off x="8907463" y="5013325"/>
            <a:ext cx="2700337" cy="368300"/>
          </a:xfrm>
          <a:prstGeom prst="rect">
            <a:avLst/>
          </a:prstGeom>
          <a:noFill/>
          <a:ln w="9525">
            <a:noFill/>
            <a:miter lim="800000"/>
            <a:headEnd/>
            <a:tailEnd/>
          </a:ln>
        </p:spPr>
        <p:txBody>
          <a:bodyPr>
            <a:spAutoFit/>
          </a:bodyPr>
          <a:lstStyle/>
          <a:p>
            <a:r>
              <a:rPr lang="en-US" altLang="zh-CN" dirty="0">
                <a:ea typeface="微软雅黑" pitchFamily="34" charset="-122"/>
              </a:rPr>
              <a:t>《</a:t>
            </a:r>
            <a:r>
              <a:rPr lang="zh-CN" altLang="en-US" dirty="0">
                <a:ea typeface="微软雅黑" pitchFamily="34" charset="-122"/>
              </a:rPr>
              <a:t>一个头两个大</a:t>
            </a:r>
            <a:r>
              <a:rPr lang="en-US" altLang="zh-CN" dirty="0">
                <a:ea typeface="微软雅黑" pitchFamily="34" charset="-122"/>
              </a:rPr>
              <a:t>》</a:t>
            </a:r>
            <a:endParaRPr lang="zh-CN" altLang="en-US" dirty="0">
              <a:ea typeface="微软雅黑" pitchFamily="34" charset="-122"/>
            </a:endParaRPr>
          </a:p>
        </p:txBody>
      </p:sp>
      <p:sp>
        <p:nvSpPr>
          <p:cNvPr id="67594" name="TextBox 12"/>
          <p:cNvSpPr txBox="1">
            <a:spLocks noChangeArrowheads="1"/>
          </p:cNvSpPr>
          <p:nvPr/>
        </p:nvSpPr>
        <p:spPr bwMode="auto">
          <a:xfrm>
            <a:off x="5281613" y="6175375"/>
            <a:ext cx="1624012" cy="368300"/>
          </a:xfrm>
          <a:prstGeom prst="rect">
            <a:avLst/>
          </a:prstGeom>
          <a:noFill/>
          <a:ln w="9525">
            <a:noFill/>
            <a:miter lim="800000"/>
            <a:headEnd/>
            <a:tailEnd/>
          </a:ln>
        </p:spPr>
        <p:txBody>
          <a:bodyPr>
            <a:spAutoFit/>
          </a:bodyPr>
          <a:lstStyle/>
          <a:p>
            <a:r>
              <a:rPr lang="en-US" altLang="zh-CN" dirty="0">
                <a:ea typeface="微软雅黑" pitchFamily="34" charset="-122"/>
              </a:rPr>
              <a:t>《</a:t>
            </a:r>
            <a:r>
              <a:rPr lang="zh-CN" altLang="en-US" dirty="0">
                <a:ea typeface="微软雅黑" pitchFamily="34" charset="-122"/>
              </a:rPr>
              <a:t>东京少年</a:t>
            </a:r>
            <a:r>
              <a:rPr lang="en-US" altLang="zh-CN" dirty="0">
                <a:ea typeface="微软雅黑" pitchFamily="34" charset="-122"/>
              </a:rPr>
              <a:t>》</a:t>
            </a:r>
            <a:endParaRPr lang="zh-CN" altLang="en-US" dirty="0">
              <a:ea typeface="微软雅黑" pitchFamily="34" charset="-122"/>
            </a:endParaRPr>
          </a:p>
        </p:txBody>
      </p:sp>
      <p:pic>
        <p:nvPicPr>
          <p:cNvPr id="12" name="图片 13" descr="logo带字横板.png"/>
          <p:cNvPicPr>
            <a:picLocks noChangeAspect="1"/>
          </p:cNvPicPr>
          <p:nvPr/>
        </p:nvPicPr>
        <p:blipFill>
          <a:blip r:embed="rId6"/>
          <a:stretch>
            <a:fillRect/>
          </a:stretch>
        </p:blipFill>
        <p:spPr>
          <a:xfrm>
            <a:off x="9317218" y="0"/>
            <a:ext cx="2699792" cy="625820"/>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207875"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10" name="矩形 9"/>
          <p:cNvSpPr/>
          <p:nvPr/>
        </p:nvSpPr>
        <p:spPr>
          <a:xfrm>
            <a:off x="0" y="0"/>
            <a:ext cx="12192000" cy="715963"/>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69635" name="Rectangle 2"/>
          <p:cNvSpPr txBox="1">
            <a:spLocks noChangeArrowheads="1"/>
          </p:cNvSpPr>
          <p:nvPr/>
        </p:nvSpPr>
        <p:spPr bwMode="auto">
          <a:xfrm>
            <a:off x="833438" y="142875"/>
            <a:ext cx="8229600" cy="625475"/>
          </a:xfrm>
          <a:prstGeom prst="rect">
            <a:avLst/>
          </a:prstGeom>
          <a:noFill/>
          <a:ln w="9525">
            <a:noFill/>
            <a:miter lim="800000"/>
            <a:headEnd/>
            <a:tailEnd/>
          </a:ln>
        </p:spPr>
        <p:txBody>
          <a:bodyPr/>
          <a:lstStyle/>
          <a:p>
            <a:pPr eaLnBrk="0" hangingPunct="0">
              <a:lnSpc>
                <a:spcPct val="90000"/>
              </a:lnSpc>
            </a:pPr>
            <a:r>
              <a:rPr lang="zh-CN" altLang="en-US" sz="3000" b="1">
                <a:solidFill>
                  <a:schemeClr val="bg1"/>
                </a:solidFill>
                <a:latin typeface="微软雅黑" pitchFamily="34" charset="-122"/>
                <a:ea typeface="等线 Light"/>
                <a:cs typeface="等线 Light"/>
              </a:rPr>
              <a:t>课外拓展：推荐书目</a:t>
            </a:r>
          </a:p>
        </p:txBody>
      </p:sp>
      <p:sp>
        <p:nvSpPr>
          <p:cNvPr id="9" name="Rectangle 3"/>
          <p:cNvSpPr txBox="1">
            <a:spLocks noChangeArrowheads="1"/>
          </p:cNvSpPr>
          <p:nvPr/>
        </p:nvSpPr>
        <p:spPr bwMode="auto">
          <a:xfrm>
            <a:off x="1347462" y="5885054"/>
            <a:ext cx="2111834" cy="742950"/>
          </a:xfrm>
          <a:prstGeom prst="rect">
            <a:avLst/>
          </a:prstGeom>
          <a:noFill/>
          <a:ln w="9525">
            <a:noFill/>
            <a:miter lim="800000"/>
            <a:headEnd/>
            <a:tailEnd/>
          </a:ln>
        </p:spPr>
        <p:txBody>
          <a:bodyPr/>
          <a:lstStyle/>
          <a:p>
            <a:pPr marL="228600" indent="-228600" eaLnBrk="0" hangingPunct="0">
              <a:lnSpc>
                <a:spcPct val="90000"/>
              </a:lnSpc>
              <a:spcBef>
                <a:spcPts val="1000"/>
              </a:spcBef>
            </a:pPr>
            <a:r>
              <a:rPr lang="en-US" altLang="zh-CN" sz="2000" b="1" dirty="0" smtClean="0">
                <a:solidFill>
                  <a:srgbClr val="E5B350"/>
                </a:solidFill>
                <a:latin typeface="微软雅黑" pitchFamily="34" charset="-122"/>
                <a:ea typeface="微软雅黑" pitchFamily="34" charset="-122"/>
              </a:rPr>
              <a:t>《</a:t>
            </a:r>
            <a:r>
              <a:rPr lang="zh-CN" altLang="en-US" sz="2000" b="1" dirty="0" smtClean="0">
                <a:solidFill>
                  <a:srgbClr val="E5B350"/>
                </a:solidFill>
                <a:latin typeface="微软雅黑" pitchFamily="34" charset="-122"/>
                <a:ea typeface="微软雅黑" pitchFamily="34" charset="-122"/>
              </a:rPr>
              <a:t>内向者优势</a:t>
            </a:r>
            <a:r>
              <a:rPr lang="en-US" altLang="zh-CN" sz="2000" b="1" dirty="0" smtClean="0">
                <a:solidFill>
                  <a:srgbClr val="E5B350"/>
                </a:solidFill>
                <a:latin typeface="微软雅黑" pitchFamily="34" charset="-122"/>
                <a:ea typeface="微软雅黑" pitchFamily="34" charset="-122"/>
              </a:rPr>
              <a:t>》</a:t>
            </a:r>
            <a:endParaRPr lang="en-US" altLang="zh-CN" sz="2000" b="1" dirty="0">
              <a:solidFill>
                <a:srgbClr val="E5B350"/>
              </a:solidFill>
              <a:latin typeface="微软雅黑" pitchFamily="34" charset="-122"/>
              <a:ea typeface="微软雅黑" pitchFamily="34" charset="-122"/>
            </a:endParaRPr>
          </a:p>
        </p:txBody>
      </p:sp>
      <p:sp>
        <p:nvSpPr>
          <p:cNvPr id="69637" name="Freeform 53"/>
          <p:cNvSpPr>
            <a:spLocks noChangeAspect="1" noEditPoints="1"/>
          </p:cNvSpPr>
          <p:nvPr/>
        </p:nvSpPr>
        <p:spPr bwMode="auto">
          <a:xfrm>
            <a:off x="223838" y="123825"/>
            <a:ext cx="547687" cy="441325"/>
          </a:xfrm>
          <a:custGeom>
            <a:avLst/>
            <a:gdLst>
              <a:gd name="T0" fmla="*/ 2147483647 w 254"/>
              <a:gd name="T1" fmla="*/ 2147483647 h 204"/>
              <a:gd name="T2" fmla="*/ 2147483647 w 254"/>
              <a:gd name="T3" fmla="*/ 2147483647 h 204"/>
              <a:gd name="T4" fmla="*/ 2147483647 w 254"/>
              <a:gd name="T5" fmla="*/ 2147483647 h 204"/>
              <a:gd name="T6" fmla="*/ 2147483647 w 254"/>
              <a:gd name="T7" fmla="*/ 2147483647 h 204"/>
              <a:gd name="T8" fmla="*/ 2147483647 w 254"/>
              <a:gd name="T9" fmla="*/ 2147483647 h 204"/>
              <a:gd name="T10" fmla="*/ 2147483647 w 254"/>
              <a:gd name="T11" fmla="*/ 2147483647 h 204"/>
              <a:gd name="T12" fmla="*/ 2147483647 w 254"/>
              <a:gd name="T13" fmla="*/ 2147483647 h 204"/>
              <a:gd name="T14" fmla="*/ 2147483647 w 254"/>
              <a:gd name="T15" fmla="*/ 2147483647 h 204"/>
              <a:gd name="T16" fmla="*/ 2147483647 w 254"/>
              <a:gd name="T17" fmla="*/ 2147483647 h 204"/>
              <a:gd name="T18" fmla="*/ 2147483647 w 254"/>
              <a:gd name="T19" fmla="*/ 2147483647 h 204"/>
              <a:gd name="T20" fmla="*/ 2147483647 w 254"/>
              <a:gd name="T21" fmla="*/ 2147483647 h 204"/>
              <a:gd name="T22" fmla="*/ 2147483647 w 254"/>
              <a:gd name="T23" fmla="*/ 2147483647 h 204"/>
              <a:gd name="T24" fmla="*/ 2147483647 w 254"/>
              <a:gd name="T25" fmla="*/ 2147483647 h 204"/>
              <a:gd name="T26" fmla="*/ 2147483647 w 254"/>
              <a:gd name="T27" fmla="*/ 2147483647 h 204"/>
              <a:gd name="T28" fmla="*/ 2147483647 w 254"/>
              <a:gd name="T29" fmla="*/ 2147483647 h 204"/>
              <a:gd name="T30" fmla="*/ 2147483647 w 254"/>
              <a:gd name="T31" fmla="*/ 2147483647 h 204"/>
              <a:gd name="T32" fmla="*/ 2147483647 w 254"/>
              <a:gd name="T33" fmla="*/ 2147483647 h 204"/>
              <a:gd name="T34" fmla="*/ 2147483647 w 254"/>
              <a:gd name="T35" fmla="*/ 2147483647 h 204"/>
              <a:gd name="T36" fmla="*/ 2147483647 w 254"/>
              <a:gd name="T37" fmla="*/ 2147483647 h 204"/>
              <a:gd name="T38" fmla="*/ 2147483647 w 254"/>
              <a:gd name="T39" fmla="*/ 2147483647 h 204"/>
              <a:gd name="T40" fmla="*/ 2147483647 w 254"/>
              <a:gd name="T41" fmla="*/ 2147483647 h 204"/>
              <a:gd name="T42" fmla="*/ 2147483647 w 254"/>
              <a:gd name="T43" fmla="*/ 2147483647 h 204"/>
              <a:gd name="T44" fmla="*/ 2147483647 w 254"/>
              <a:gd name="T45" fmla="*/ 2147483647 h 204"/>
              <a:gd name="T46" fmla="*/ 2147483647 w 254"/>
              <a:gd name="T47" fmla="*/ 2147483647 h 204"/>
              <a:gd name="T48" fmla="*/ 2147483647 w 254"/>
              <a:gd name="T49" fmla="*/ 2147483647 h 204"/>
              <a:gd name="T50" fmla="*/ 2147483647 w 254"/>
              <a:gd name="T51" fmla="*/ 2147483647 h 204"/>
              <a:gd name="T52" fmla="*/ 2147483647 w 254"/>
              <a:gd name="T53" fmla="*/ 2147483647 h 204"/>
              <a:gd name="T54" fmla="*/ 2147483647 w 254"/>
              <a:gd name="T55" fmla="*/ 2147483647 h 204"/>
              <a:gd name="T56" fmla="*/ 2147483647 w 254"/>
              <a:gd name="T57" fmla="*/ 2147483647 h 204"/>
              <a:gd name="T58" fmla="*/ 2147483647 w 254"/>
              <a:gd name="T59" fmla="*/ 2147483647 h 204"/>
              <a:gd name="T60" fmla="*/ 2147483647 w 254"/>
              <a:gd name="T61" fmla="*/ 2147483647 h 204"/>
              <a:gd name="T62" fmla="*/ 2147483647 w 254"/>
              <a:gd name="T63" fmla="*/ 2147483647 h 204"/>
              <a:gd name="T64" fmla="*/ 2147483647 w 254"/>
              <a:gd name="T65" fmla="*/ 2147483647 h 204"/>
              <a:gd name="T66" fmla="*/ 2147483647 w 254"/>
              <a:gd name="T67" fmla="*/ 2147483647 h 204"/>
              <a:gd name="T68" fmla="*/ 2147483647 w 254"/>
              <a:gd name="T69" fmla="*/ 2147483647 h 204"/>
              <a:gd name="T70" fmla="*/ 2147483647 w 254"/>
              <a:gd name="T71" fmla="*/ 2147483647 h 204"/>
              <a:gd name="T72" fmla="*/ 2147483647 w 254"/>
              <a:gd name="T73" fmla="*/ 2147483647 h 204"/>
              <a:gd name="T74" fmla="*/ 2147483647 w 254"/>
              <a:gd name="T75" fmla="*/ 2147483647 h 204"/>
              <a:gd name="T76" fmla="*/ 2147483647 w 254"/>
              <a:gd name="T77" fmla="*/ 2147483647 h 204"/>
              <a:gd name="T78" fmla="*/ 2147483647 w 254"/>
              <a:gd name="T79" fmla="*/ 2147483647 h 204"/>
              <a:gd name="T80" fmla="*/ 2147483647 w 254"/>
              <a:gd name="T81" fmla="*/ 2147483647 h 204"/>
              <a:gd name="T82" fmla="*/ 2147483647 w 254"/>
              <a:gd name="T83" fmla="*/ 2147483647 h 204"/>
              <a:gd name="T84" fmla="*/ 0 w 254"/>
              <a:gd name="T85" fmla="*/ 2147483647 h 204"/>
              <a:gd name="T86" fmla="*/ 2147483647 w 254"/>
              <a:gd name="T87" fmla="*/ 2147483647 h 204"/>
              <a:gd name="T88" fmla="*/ 2147483647 w 254"/>
              <a:gd name="T89" fmla="*/ 2147483647 h 204"/>
              <a:gd name="T90" fmla="*/ 2147483647 w 254"/>
              <a:gd name="T91" fmla="*/ 2147483647 h 204"/>
              <a:gd name="T92" fmla="*/ 2147483647 w 254"/>
              <a:gd name="T93" fmla="*/ 2147483647 h 204"/>
              <a:gd name="T94" fmla="*/ 2147483647 w 254"/>
              <a:gd name="T95" fmla="*/ 2147483647 h 204"/>
              <a:gd name="T96" fmla="*/ 2147483647 w 254"/>
              <a:gd name="T97" fmla="*/ 2147483647 h 204"/>
              <a:gd name="T98" fmla="*/ 2147483647 w 254"/>
              <a:gd name="T99" fmla="*/ 2147483647 h 204"/>
              <a:gd name="T100" fmla="*/ 2147483647 w 254"/>
              <a:gd name="T101" fmla="*/ 2147483647 h 204"/>
              <a:gd name="T102" fmla="*/ 2147483647 w 254"/>
              <a:gd name="T103" fmla="*/ 0 h 20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4"/>
              <a:gd name="T157" fmla="*/ 0 h 204"/>
              <a:gd name="T158" fmla="*/ 254 w 254"/>
              <a:gd name="T159" fmla="*/ 204 h 20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4" h="204">
                <a:moveTo>
                  <a:pt x="87" y="144"/>
                </a:moveTo>
                <a:lnTo>
                  <a:pt x="130" y="167"/>
                </a:lnTo>
                <a:lnTo>
                  <a:pt x="128" y="169"/>
                </a:lnTo>
                <a:lnTo>
                  <a:pt x="123" y="174"/>
                </a:lnTo>
                <a:lnTo>
                  <a:pt x="116" y="180"/>
                </a:lnTo>
                <a:lnTo>
                  <a:pt x="107" y="188"/>
                </a:lnTo>
                <a:lnTo>
                  <a:pt x="100" y="194"/>
                </a:lnTo>
                <a:lnTo>
                  <a:pt x="95" y="199"/>
                </a:lnTo>
                <a:lnTo>
                  <a:pt x="91" y="203"/>
                </a:lnTo>
                <a:lnTo>
                  <a:pt x="90" y="204"/>
                </a:lnTo>
                <a:lnTo>
                  <a:pt x="88" y="204"/>
                </a:lnTo>
                <a:lnTo>
                  <a:pt x="87" y="203"/>
                </a:lnTo>
                <a:lnTo>
                  <a:pt x="87" y="200"/>
                </a:lnTo>
                <a:lnTo>
                  <a:pt x="87" y="144"/>
                </a:lnTo>
                <a:close/>
                <a:moveTo>
                  <a:pt x="250" y="0"/>
                </a:moveTo>
                <a:lnTo>
                  <a:pt x="253" y="2"/>
                </a:lnTo>
                <a:lnTo>
                  <a:pt x="254" y="4"/>
                </a:lnTo>
                <a:lnTo>
                  <a:pt x="253" y="7"/>
                </a:lnTo>
                <a:lnTo>
                  <a:pt x="253" y="12"/>
                </a:lnTo>
                <a:lnTo>
                  <a:pt x="250" y="23"/>
                </a:lnTo>
                <a:lnTo>
                  <a:pt x="246" y="38"/>
                </a:lnTo>
                <a:lnTo>
                  <a:pt x="241" y="59"/>
                </a:lnTo>
                <a:lnTo>
                  <a:pt x="236" y="81"/>
                </a:lnTo>
                <a:lnTo>
                  <a:pt x="231" y="103"/>
                </a:lnTo>
                <a:lnTo>
                  <a:pt x="226" y="125"/>
                </a:lnTo>
                <a:lnTo>
                  <a:pt x="221" y="146"/>
                </a:lnTo>
                <a:lnTo>
                  <a:pt x="217" y="162"/>
                </a:lnTo>
                <a:lnTo>
                  <a:pt x="214" y="174"/>
                </a:lnTo>
                <a:lnTo>
                  <a:pt x="213" y="179"/>
                </a:lnTo>
                <a:lnTo>
                  <a:pt x="212" y="181"/>
                </a:lnTo>
                <a:lnTo>
                  <a:pt x="211" y="184"/>
                </a:lnTo>
                <a:lnTo>
                  <a:pt x="208" y="184"/>
                </a:lnTo>
                <a:lnTo>
                  <a:pt x="206" y="184"/>
                </a:lnTo>
                <a:lnTo>
                  <a:pt x="203" y="184"/>
                </a:lnTo>
                <a:lnTo>
                  <a:pt x="199" y="181"/>
                </a:lnTo>
                <a:lnTo>
                  <a:pt x="190" y="176"/>
                </a:lnTo>
                <a:lnTo>
                  <a:pt x="179" y="171"/>
                </a:lnTo>
                <a:lnTo>
                  <a:pt x="167" y="165"/>
                </a:lnTo>
                <a:lnTo>
                  <a:pt x="155" y="157"/>
                </a:lnTo>
                <a:lnTo>
                  <a:pt x="144" y="152"/>
                </a:lnTo>
                <a:lnTo>
                  <a:pt x="137" y="148"/>
                </a:lnTo>
                <a:lnTo>
                  <a:pt x="134" y="147"/>
                </a:lnTo>
                <a:lnTo>
                  <a:pt x="127" y="142"/>
                </a:lnTo>
                <a:lnTo>
                  <a:pt x="133" y="135"/>
                </a:lnTo>
                <a:lnTo>
                  <a:pt x="134" y="133"/>
                </a:lnTo>
                <a:lnTo>
                  <a:pt x="141" y="126"/>
                </a:lnTo>
                <a:lnTo>
                  <a:pt x="149" y="118"/>
                </a:lnTo>
                <a:lnTo>
                  <a:pt x="160" y="105"/>
                </a:lnTo>
                <a:lnTo>
                  <a:pt x="172" y="92"/>
                </a:lnTo>
                <a:lnTo>
                  <a:pt x="186" y="77"/>
                </a:lnTo>
                <a:lnTo>
                  <a:pt x="199" y="63"/>
                </a:lnTo>
                <a:lnTo>
                  <a:pt x="212" y="49"/>
                </a:lnTo>
                <a:lnTo>
                  <a:pt x="223" y="37"/>
                </a:lnTo>
                <a:lnTo>
                  <a:pt x="232" y="27"/>
                </a:lnTo>
                <a:lnTo>
                  <a:pt x="239" y="21"/>
                </a:lnTo>
                <a:lnTo>
                  <a:pt x="241" y="18"/>
                </a:lnTo>
                <a:lnTo>
                  <a:pt x="241" y="17"/>
                </a:lnTo>
                <a:lnTo>
                  <a:pt x="240" y="16"/>
                </a:lnTo>
                <a:lnTo>
                  <a:pt x="237" y="16"/>
                </a:lnTo>
                <a:lnTo>
                  <a:pt x="235" y="18"/>
                </a:lnTo>
                <a:lnTo>
                  <a:pt x="227" y="23"/>
                </a:lnTo>
                <a:lnTo>
                  <a:pt x="217" y="31"/>
                </a:lnTo>
                <a:lnTo>
                  <a:pt x="203" y="41"/>
                </a:lnTo>
                <a:lnTo>
                  <a:pt x="188" y="53"/>
                </a:lnTo>
                <a:lnTo>
                  <a:pt x="170" y="65"/>
                </a:lnTo>
                <a:lnTo>
                  <a:pt x="153" y="78"/>
                </a:lnTo>
                <a:lnTo>
                  <a:pt x="137" y="89"/>
                </a:lnTo>
                <a:lnTo>
                  <a:pt x="120" y="101"/>
                </a:lnTo>
                <a:lnTo>
                  <a:pt x="107" y="111"/>
                </a:lnTo>
                <a:lnTo>
                  <a:pt x="96" y="119"/>
                </a:lnTo>
                <a:lnTo>
                  <a:pt x="90" y="124"/>
                </a:lnTo>
                <a:lnTo>
                  <a:pt x="87" y="126"/>
                </a:lnTo>
                <a:lnTo>
                  <a:pt x="56" y="114"/>
                </a:lnTo>
                <a:lnTo>
                  <a:pt x="54" y="112"/>
                </a:lnTo>
                <a:lnTo>
                  <a:pt x="46" y="110"/>
                </a:lnTo>
                <a:lnTo>
                  <a:pt x="37" y="106"/>
                </a:lnTo>
                <a:lnTo>
                  <a:pt x="27" y="102"/>
                </a:lnTo>
                <a:lnTo>
                  <a:pt x="17" y="98"/>
                </a:lnTo>
                <a:lnTo>
                  <a:pt x="8" y="95"/>
                </a:lnTo>
                <a:lnTo>
                  <a:pt x="4" y="93"/>
                </a:lnTo>
                <a:lnTo>
                  <a:pt x="2" y="92"/>
                </a:lnTo>
                <a:lnTo>
                  <a:pt x="0" y="91"/>
                </a:lnTo>
                <a:lnTo>
                  <a:pt x="0" y="88"/>
                </a:lnTo>
                <a:lnTo>
                  <a:pt x="2" y="87"/>
                </a:lnTo>
                <a:lnTo>
                  <a:pt x="4" y="87"/>
                </a:lnTo>
                <a:lnTo>
                  <a:pt x="8" y="84"/>
                </a:lnTo>
                <a:lnTo>
                  <a:pt x="18" y="81"/>
                </a:lnTo>
                <a:lnTo>
                  <a:pt x="33" y="75"/>
                </a:lnTo>
                <a:lnTo>
                  <a:pt x="53" y="69"/>
                </a:lnTo>
                <a:lnTo>
                  <a:pt x="76" y="61"/>
                </a:lnTo>
                <a:lnTo>
                  <a:pt x="100" y="53"/>
                </a:lnTo>
                <a:lnTo>
                  <a:pt x="125" y="44"/>
                </a:lnTo>
                <a:lnTo>
                  <a:pt x="151" y="35"/>
                </a:lnTo>
                <a:lnTo>
                  <a:pt x="175" y="26"/>
                </a:lnTo>
                <a:lnTo>
                  <a:pt x="197" y="18"/>
                </a:lnTo>
                <a:lnTo>
                  <a:pt x="217" y="12"/>
                </a:lnTo>
                <a:lnTo>
                  <a:pt x="232" y="5"/>
                </a:lnTo>
                <a:lnTo>
                  <a:pt x="243" y="3"/>
                </a:lnTo>
                <a:lnTo>
                  <a:pt x="246" y="0"/>
                </a:lnTo>
                <a:lnTo>
                  <a:pt x="250" y="0"/>
                </a:lnTo>
                <a:close/>
              </a:path>
            </a:pathLst>
          </a:custGeom>
          <a:solidFill>
            <a:srgbClr val="17324D"/>
          </a:solidFill>
          <a:ln w="0">
            <a:noFill/>
            <a:prstDash val="solid"/>
            <a:round/>
            <a:headEnd/>
            <a:tailEnd/>
          </a:ln>
        </p:spPr>
        <p:txBody>
          <a:bodyPr/>
          <a:lstStyle/>
          <a:p>
            <a:endParaRPr lang="zh-CN" altLang="en-US"/>
          </a:p>
        </p:txBody>
      </p:sp>
      <p:pic>
        <p:nvPicPr>
          <p:cNvPr id="69638" name="Picture 19" descr="b578bdc4fa34a5670fe78acdd81b1fd4"/>
          <p:cNvPicPr>
            <a:picLocks noChangeAspect="1" noChangeArrowheads="1"/>
          </p:cNvPicPr>
          <p:nvPr/>
        </p:nvPicPr>
        <p:blipFill>
          <a:blip r:embed="rId3"/>
          <a:srcRect/>
          <a:stretch>
            <a:fillRect/>
          </a:stretch>
        </p:blipFill>
        <p:spPr bwMode="auto">
          <a:xfrm>
            <a:off x="1017216" y="1355075"/>
            <a:ext cx="2842352" cy="4131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9639" name="Picture 23" descr="ce46496039655d33e78820a770eac4da"/>
          <p:cNvPicPr>
            <a:picLocks noChangeAspect="1" noChangeArrowheads="1"/>
          </p:cNvPicPr>
          <p:nvPr/>
        </p:nvPicPr>
        <p:blipFill>
          <a:blip r:embed="rId4"/>
          <a:srcRect/>
          <a:stretch>
            <a:fillRect/>
          </a:stretch>
        </p:blipFill>
        <p:spPr bwMode="auto">
          <a:xfrm>
            <a:off x="4636054" y="1344058"/>
            <a:ext cx="2942690" cy="41533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ectangle 3"/>
          <p:cNvSpPr txBox="1">
            <a:spLocks noChangeArrowheads="1"/>
          </p:cNvSpPr>
          <p:nvPr/>
        </p:nvSpPr>
        <p:spPr bwMode="auto">
          <a:xfrm>
            <a:off x="3871071" y="5869371"/>
            <a:ext cx="4843462" cy="742950"/>
          </a:xfrm>
          <a:prstGeom prst="rect">
            <a:avLst/>
          </a:prstGeom>
          <a:noFill/>
          <a:ln w="9525">
            <a:noFill/>
            <a:miter lim="800000"/>
            <a:headEnd/>
            <a:tailEnd/>
          </a:ln>
        </p:spPr>
        <p:txBody>
          <a:bodyPr/>
          <a:lstStyle/>
          <a:p>
            <a:pPr marL="228600" indent="-228600" algn="ctr" eaLnBrk="0" hangingPunct="0">
              <a:lnSpc>
                <a:spcPct val="90000"/>
              </a:lnSpc>
              <a:spcBef>
                <a:spcPts val="1000"/>
              </a:spcBef>
            </a:pPr>
            <a:r>
              <a:rPr lang="en-US" altLang="zh-CN" sz="2000" b="1" dirty="0">
                <a:solidFill>
                  <a:srgbClr val="E5B350"/>
                </a:solidFill>
                <a:latin typeface="微软雅黑" pitchFamily="34" charset="-122"/>
                <a:ea typeface="微软雅黑" pitchFamily="34" charset="-122"/>
              </a:rPr>
              <a:t>《</a:t>
            </a:r>
            <a:r>
              <a:rPr lang="zh-CN" altLang="en-US" sz="2000" b="1" dirty="0">
                <a:solidFill>
                  <a:srgbClr val="E5B350"/>
                </a:solidFill>
                <a:latin typeface="微软雅黑" pitchFamily="34" charset="-122"/>
                <a:ea typeface="微软雅黑" pitchFamily="34" charset="-122"/>
              </a:rPr>
              <a:t>全方位了解别人到底怎么看你 </a:t>
            </a:r>
            <a:r>
              <a:rPr lang="en-US" altLang="zh-CN" sz="2000" b="1" dirty="0">
                <a:solidFill>
                  <a:srgbClr val="E5B350"/>
                </a:solidFill>
                <a:latin typeface="微软雅黑" pitchFamily="34" charset="-122"/>
                <a:ea typeface="微软雅黑" pitchFamily="34" charset="-122"/>
              </a:rPr>
              <a:t>》</a:t>
            </a:r>
          </a:p>
          <a:p>
            <a:pPr marL="228600" indent="-228600" algn="ctr" eaLnBrk="0" hangingPunct="0">
              <a:lnSpc>
                <a:spcPct val="90000"/>
              </a:lnSpc>
              <a:spcBef>
                <a:spcPts val="1000"/>
              </a:spcBef>
              <a:buFont typeface="Arial" charset="0"/>
              <a:buNone/>
            </a:pPr>
            <a:r>
              <a:rPr lang="zh-CN" altLang="en-US" sz="2000" b="1" dirty="0">
                <a:solidFill>
                  <a:srgbClr val="E5B350"/>
                </a:solidFill>
                <a:latin typeface="微软雅黑" pitchFamily="34" charset="-122"/>
                <a:ea typeface="微软雅黑" pitchFamily="34" charset="-122"/>
              </a:rPr>
              <a:t>    </a:t>
            </a:r>
          </a:p>
        </p:txBody>
      </p:sp>
      <p:pic>
        <p:nvPicPr>
          <p:cNvPr id="11" name="Picture 3" descr="79_1395016_080add22d5e706a"/>
          <p:cNvPicPr>
            <a:picLocks noChangeAspect="1" noChangeArrowheads="1"/>
          </p:cNvPicPr>
          <p:nvPr/>
        </p:nvPicPr>
        <p:blipFill>
          <a:blip r:embed="rId5" cstate="print">
            <a:lum bright="-18000" contrast="30000"/>
          </a:blip>
          <a:srcRect l="17999" t="2000" r="16000"/>
          <a:stretch>
            <a:fillRect/>
          </a:stretch>
        </p:blipFill>
        <p:spPr bwMode="auto">
          <a:xfrm>
            <a:off x="8339769" y="1326329"/>
            <a:ext cx="3078884" cy="41638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Rectangle 3"/>
          <p:cNvSpPr txBox="1">
            <a:spLocks noChangeArrowheads="1"/>
          </p:cNvSpPr>
          <p:nvPr/>
        </p:nvSpPr>
        <p:spPr bwMode="auto">
          <a:xfrm>
            <a:off x="7480740" y="5879844"/>
            <a:ext cx="4843462" cy="742950"/>
          </a:xfrm>
          <a:prstGeom prst="rect">
            <a:avLst/>
          </a:prstGeom>
          <a:noFill/>
          <a:ln w="9525">
            <a:noFill/>
            <a:miter lim="800000"/>
            <a:headEnd/>
            <a:tailEnd/>
          </a:ln>
        </p:spPr>
        <p:txBody>
          <a:bodyPr/>
          <a:lstStyle/>
          <a:p>
            <a:pPr marL="228600" indent="-228600" algn="ctr" eaLnBrk="0" hangingPunct="0">
              <a:lnSpc>
                <a:spcPct val="90000"/>
              </a:lnSpc>
              <a:spcBef>
                <a:spcPts val="1000"/>
              </a:spcBef>
            </a:pPr>
            <a:r>
              <a:rPr lang="en-US" altLang="zh-CN" sz="2000" b="1" dirty="0" smtClean="0">
                <a:solidFill>
                  <a:srgbClr val="E5B350"/>
                </a:solidFill>
                <a:latin typeface="微软雅黑" pitchFamily="34" charset="-122"/>
                <a:ea typeface="微软雅黑" pitchFamily="34" charset="-122"/>
              </a:rPr>
              <a:t>《</a:t>
            </a:r>
            <a:r>
              <a:rPr lang="zh-CN" altLang="en-US" sz="2000" b="1" dirty="0" smtClean="0">
                <a:solidFill>
                  <a:srgbClr val="E5B350"/>
                </a:solidFill>
                <a:latin typeface="微软雅黑" pitchFamily="34" charset="-122"/>
                <a:ea typeface="微软雅黑" pitchFamily="34" charset="-122"/>
              </a:rPr>
              <a:t>为自己出征 </a:t>
            </a:r>
            <a:r>
              <a:rPr lang="en-US" altLang="zh-CN" sz="2000" b="1" dirty="0" smtClean="0">
                <a:solidFill>
                  <a:srgbClr val="E5B350"/>
                </a:solidFill>
                <a:latin typeface="微软雅黑" pitchFamily="34" charset="-122"/>
                <a:ea typeface="微软雅黑" pitchFamily="34" charset="-122"/>
              </a:rPr>
              <a:t>》</a:t>
            </a:r>
            <a:endParaRPr lang="en-US" altLang="zh-CN" sz="2000" b="1" dirty="0">
              <a:solidFill>
                <a:srgbClr val="E5B350"/>
              </a:solidFill>
              <a:latin typeface="微软雅黑" pitchFamily="34" charset="-122"/>
              <a:ea typeface="微软雅黑" pitchFamily="34" charset="-122"/>
            </a:endParaRPr>
          </a:p>
          <a:p>
            <a:pPr marL="228600" indent="-228600" algn="ctr" eaLnBrk="0" hangingPunct="0">
              <a:lnSpc>
                <a:spcPct val="90000"/>
              </a:lnSpc>
              <a:spcBef>
                <a:spcPts val="1000"/>
              </a:spcBef>
              <a:buFont typeface="Arial" charset="0"/>
              <a:buNone/>
            </a:pPr>
            <a:r>
              <a:rPr lang="zh-CN" altLang="en-US" sz="2000" b="1" dirty="0">
                <a:solidFill>
                  <a:srgbClr val="E5B350"/>
                </a:solidFill>
                <a:latin typeface="微软雅黑" pitchFamily="34" charset="-122"/>
                <a:ea typeface="微软雅黑" pitchFamily="34" charset="-122"/>
              </a:rPr>
              <a:t>    </a:t>
            </a:r>
          </a:p>
        </p:txBody>
      </p:sp>
      <p:pic>
        <p:nvPicPr>
          <p:cNvPr id="12" name="图片 13" descr="logo带字横板.png"/>
          <p:cNvPicPr>
            <a:picLocks noChangeAspect="1"/>
          </p:cNvPicPr>
          <p:nvPr/>
        </p:nvPicPr>
        <p:blipFill>
          <a:blip r:embed="rId6"/>
          <a:stretch>
            <a:fillRect/>
          </a:stretch>
        </p:blipFill>
        <p:spPr>
          <a:xfrm>
            <a:off x="9317218" y="0"/>
            <a:ext cx="2699792" cy="62582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checkerboard(across)">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71682" name="矩形 2"/>
          <p:cNvSpPr>
            <a:spLocks noChangeArrowheads="1"/>
          </p:cNvSpPr>
          <p:nvPr/>
        </p:nvSpPr>
        <p:spPr bwMode="auto">
          <a:xfrm>
            <a:off x="3048000" y="2967038"/>
            <a:ext cx="6096000" cy="369887"/>
          </a:xfrm>
          <a:prstGeom prst="rect">
            <a:avLst/>
          </a:prstGeom>
          <a:noFill/>
          <a:ln w="9525">
            <a:noFill/>
            <a:miter lim="800000"/>
            <a:headEnd/>
            <a:tailEnd/>
          </a:ln>
        </p:spPr>
        <p:txBody>
          <a:bodyPr>
            <a:spAutoFit/>
          </a:bodyPr>
          <a:lstStyle/>
          <a:p>
            <a:pPr algn="just"/>
            <a:r>
              <a:rPr lang="en-US" altLang="zh-CN">
                <a:latin typeface="微软雅黑" pitchFamily="34" charset="-122"/>
                <a:ea typeface="楷体_GB2312"/>
                <a:cs typeface="楷体_GB2312"/>
              </a:rPr>
              <a:t> </a:t>
            </a:r>
            <a:endParaRPr lang="zh-CN" altLang="en-US">
              <a:ea typeface="楷体_GB2312"/>
              <a:cs typeface="楷体_GB2312"/>
            </a:endParaRPr>
          </a:p>
        </p:txBody>
      </p:sp>
      <p:pic>
        <p:nvPicPr>
          <p:cNvPr id="10" name="图片 9" descr="10款手绘艺术字设计矢量素材.gif"/>
          <p:cNvPicPr>
            <a:picLocks noChangeAspect="1"/>
          </p:cNvPicPr>
          <p:nvPr/>
        </p:nvPicPr>
        <p:blipFill>
          <a:blip r:embed="rId2"/>
          <a:srcRect/>
          <a:stretch>
            <a:fillRect/>
          </a:stretch>
        </p:blipFill>
        <p:spPr bwMode="auto">
          <a:xfrm rot="120000">
            <a:off x="542925" y="514350"/>
            <a:ext cx="11029950" cy="6858000"/>
          </a:xfrm>
          <a:prstGeom prst="rect">
            <a:avLst/>
          </a:prstGeom>
          <a:noFill/>
          <a:ln w="9525">
            <a:noFill/>
            <a:miter lim="800000"/>
            <a:headEnd/>
            <a:tailEnd/>
          </a:ln>
        </p:spPr>
      </p:pic>
      <p:pic>
        <p:nvPicPr>
          <p:cNvPr id="5"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017"/>
            <a:ext cx="6096000" cy="6858000"/>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dirty="0">
              <a:ea typeface="楷体_GB2312"/>
              <a:cs typeface="楷体_GB2312"/>
            </a:endParaRPr>
          </a:p>
        </p:txBody>
      </p:sp>
      <p:sp>
        <p:nvSpPr>
          <p:cNvPr id="5" name="矩形 4"/>
          <p:cNvSpPr/>
          <p:nvPr/>
        </p:nvSpPr>
        <p:spPr>
          <a:xfrm>
            <a:off x="6096000" y="11017"/>
            <a:ext cx="6096000" cy="6858000"/>
          </a:xfrm>
          <a:prstGeom prst="rect">
            <a:avLst/>
          </a:prstGeom>
          <a:solidFill>
            <a:srgbClr val="D974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0" name="TextBox 19"/>
          <p:cNvSpPr txBox="1">
            <a:spLocks noChangeArrowheads="1"/>
          </p:cNvSpPr>
          <p:nvPr/>
        </p:nvSpPr>
        <p:spPr bwMode="auto">
          <a:xfrm>
            <a:off x="1201259" y="5497838"/>
            <a:ext cx="3595688" cy="1200329"/>
          </a:xfrm>
          <a:prstGeom prst="rect">
            <a:avLst/>
          </a:prstGeom>
          <a:noFill/>
          <a:ln w="9525">
            <a:noFill/>
            <a:miter lim="800000"/>
            <a:headEnd/>
            <a:tailEnd/>
          </a:ln>
        </p:spPr>
        <p:txBody>
          <a:bodyPr>
            <a:spAutoFit/>
          </a:bodyPr>
          <a:lstStyle/>
          <a:p>
            <a:pPr algn="ctr">
              <a:lnSpc>
                <a:spcPct val="150000"/>
              </a:lnSpc>
            </a:pPr>
            <a:r>
              <a:rPr lang="en-US" altLang="zh-CN" sz="2400" b="1" dirty="0" smtClean="0">
                <a:solidFill>
                  <a:schemeClr val="bg1"/>
                </a:solidFill>
                <a:latin typeface="微软雅黑" pitchFamily="34" charset="-122"/>
                <a:ea typeface="微软雅黑" pitchFamily="34" charset="-122"/>
              </a:rPr>
              <a:t>《</a:t>
            </a:r>
            <a:r>
              <a:rPr lang="zh-CN" altLang="en-US" sz="2400" b="1" dirty="0">
                <a:solidFill>
                  <a:schemeClr val="bg1"/>
                </a:solidFill>
                <a:latin typeface="微软雅黑" pitchFamily="34" charset="-122"/>
                <a:ea typeface="微软雅黑" pitchFamily="34" charset="-122"/>
              </a:rPr>
              <a:t>陈情令</a:t>
            </a:r>
            <a:r>
              <a:rPr lang="en-US" altLang="zh-CN" sz="2400" b="1" dirty="0" smtClean="0">
                <a:solidFill>
                  <a:schemeClr val="bg1"/>
                </a:solidFill>
                <a:latin typeface="微软雅黑" pitchFamily="34" charset="-122"/>
                <a:ea typeface="微软雅黑" pitchFamily="34" charset="-122"/>
              </a:rPr>
              <a:t>》</a:t>
            </a:r>
            <a:endParaRPr lang="en-US" altLang="zh-CN" sz="2400" b="1" dirty="0">
              <a:solidFill>
                <a:schemeClr val="bg1"/>
              </a:solidFill>
              <a:latin typeface="微软雅黑" pitchFamily="34" charset="-122"/>
              <a:ea typeface="微软雅黑" pitchFamily="34" charset="-122"/>
            </a:endParaRPr>
          </a:p>
          <a:p>
            <a:pPr algn="ctr">
              <a:lnSpc>
                <a:spcPct val="150000"/>
              </a:lnSpc>
            </a:pPr>
            <a:r>
              <a:rPr lang="en-US" altLang="zh-CN" sz="2400" b="1" dirty="0">
                <a:solidFill>
                  <a:schemeClr val="bg1"/>
                </a:solidFill>
                <a:latin typeface="微软雅黑" pitchFamily="34" charset="-122"/>
                <a:ea typeface="微软雅黑" pitchFamily="34" charset="-122"/>
              </a:rPr>
              <a:t> </a:t>
            </a:r>
            <a:r>
              <a:rPr lang="zh-CN" altLang="en-US" sz="2400" b="1" dirty="0">
                <a:solidFill>
                  <a:schemeClr val="bg1"/>
                </a:solidFill>
                <a:latin typeface="微软雅黑" pitchFamily="34" charset="-122"/>
                <a:ea typeface="微软雅黑" pitchFamily="34" charset="-122"/>
              </a:rPr>
              <a:t>蓝忘机</a:t>
            </a:r>
          </a:p>
        </p:txBody>
      </p:sp>
      <p:sp>
        <p:nvSpPr>
          <p:cNvPr id="22" name="Rectangle 7"/>
          <p:cNvSpPr>
            <a:spLocks noChangeArrowheads="1"/>
          </p:cNvSpPr>
          <p:nvPr/>
        </p:nvSpPr>
        <p:spPr bwMode="white">
          <a:xfrm>
            <a:off x="7538942" y="5761516"/>
            <a:ext cx="3200400" cy="563563"/>
          </a:xfrm>
          <a:prstGeom prst="rect">
            <a:avLst/>
          </a:prstGeom>
          <a:noFill/>
          <a:ln w="9525">
            <a:noFill/>
            <a:miter lim="800000"/>
            <a:headEnd/>
            <a:tailEnd/>
          </a:ln>
        </p:spPr>
        <p:txBody>
          <a:bodyPr anchor="ctr"/>
          <a:lstStyle/>
          <a:p>
            <a:pPr algn="ctr">
              <a:lnSpc>
                <a:spcPct val="150000"/>
              </a:lnSpc>
            </a:pPr>
            <a:r>
              <a:rPr lang="en-US" altLang="zh-CN" sz="2400" b="1" dirty="0" smtClean="0">
                <a:solidFill>
                  <a:srgbClr val="10253F"/>
                </a:solidFill>
                <a:latin typeface="微软雅黑" pitchFamily="34" charset="-122"/>
                <a:ea typeface="微软雅黑" pitchFamily="34" charset="-122"/>
              </a:rPr>
              <a:t>《</a:t>
            </a:r>
            <a:r>
              <a:rPr lang="zh-CN" altLang="en-US" sz="2400" b="1" dirty="0">
                <a:solidFill>
                  <a:srgbClr val="10253F"/>
                </a:solidFill>
                <a:latin typeface="微软雅黑" pitchFamily="34" charset="-122"/>
                <a:ea typeface="微软雅黑" pitchFamily="34" charset="-122"/>
              </a:rPr>
              <a:t>陈情令</a:t>
            </a:r>
            <a:r>
              <a:rPr lang="en-US" altLang="zh-CN" sz="2400" b="1" dirty="0" smtClean="0">
                <a:solidFill>
                  <a:srgbClr val="10253F"/>
                </a:solidFill>
                <a:latin typeface="微软雅黑" pitchFamily="34" charset="-122"/>
                <a:ea typeface="微软雅黑" pitchFamily="34" charset="-122"/>
              </a:rPr>
              <a:t>》 </a:t>
            </a:r>
            <a:r>
              <a:rPr lang="en-US" altLang="zh-CN" sz="2400" b="1" dirty="0">
                <a:solidFill>
                  <a:srgbClr val="10253F"/>
                </a:solidFill>
                <a:latin typeface="微软雅黑" pitchFamily="34" charset="-122"/>
                <a:ea typeface="微软雅黑" pitchFamily="34" charset="-122"/>
              </a:rPr>
              <a:t/>
            </a:r>
            <a:br>
              <a:rPr lang="en-US" altLang="zh-CN" sz="2400" b="1" dirty="0">
                <a:solidFill>
                  <a:srgbClr val="10253F"/>
                </a:solidFill>
                <a:latin typeface="微软雅黑" pitchFamily="34" charset="-122"/>
                <a:ea typeface="微软雅黑" pitchFamily="34" charset="-122"/>
              </a:rPr>
            </a:br>
            <a:r>
              <a:rPr lang="zh-CN" altLang="en-US" sz="2400" b="1" dirty="0">
                <a:solidFill>
                  <a:srgbClr val="10253F"/>
                </a:solidFill>
                <a:latin typeface="微软雅黑" pitchFamily="34" charset="-122"/>
                <a:ea typeface="微软雅黑" pitchFamily="34" charset="-122"/>
              </a:rPr>
              <a:t>魏无羡</a:t>
            </a:r>
          </a:p>
        </p:txBody>
      </p:sp>
      <p:pic>
        <p:nvPicPr>
          <p:cNvPr id="2" name="图片 1"/>
          <p:cNvPicPr>
            <a:picLocks noChangeAspect="1"/>
          </p:cNvPicPr>
          <p:nvPr/>
        </p:nvPicPr>
        <p:blipFill rotWithShape="1">
          <a:blip r:embed="rId2"/>
          <a:srcRect l="5113" t="607" r="22955" b="6932"/>
          <a:stretch/>
        </p:blipFill>
        <p:spPr>
          <a:xfrm>
            <a:off x="6709730" y="1321430"/>
            <a:ext cx="4868540" cy="3517079"/>
          </a:xfrm>
          <a:prstGeom prst="rect">
            <a:avLst/>
          </a:prstGeom>
        </p:spPr>
      </p:pic>
      <p:pic>
        <p:nvPicPr>
          <p:cNvPr id="3" name="图片 2"/>
          <p:cNvPicPr preferRelativeResize="0">
            <a:picLocks/>
          </p:cNvPicPr>
          <p:nvPr/>
        </p:nvPicPr>
        <p:blipFill rotWithShape="1">
          <a:blip r:embed="rId3"/>
          <a:srcRect l="21699" r="7484"/>
          <a:stretch/>
        </p:blipFill>
        <p:spPr>
          <a:xfrm>
            <a:off x="615070" y="1321309"/>
            <a:ext cx="4867200" cy="3517200"/>
          </a:xfrm>
          <a:prstGeom prst="rect">
            <a:avLst/>
          </a:prstGeom>
        </p:spPr>
      </p:pic>
      <p:pic>
        <p:nvPicPr>
          <p:cNvPr id="8" name="图片 13" descr="logo带字横板.png"/>
          <p:cNvPicPr>
            <a:picLocks noChangeAspect="1"/>
          </p:cNvPicPr>
          <p:nvPr/>
        </p:nvPicPr>
        <p:blipFill>
          <a:blip r:embed="rId4"/>
          <a:stretch>
            <a:fillRect/>
          </a:stretch>
        </p:blipFill>
        <p:spPr>
          <a:xfrm>
            <a:off x="9317218" y="0"/>
            <a:ext cx="2699792" cy="625820"/>
          </a:xfrm>
          <a:prstGeom prst="rect">
            <a:avLst/>
          </a:prstGeom>
          <a:noFill/>
          <a:ln w="9525">
            <a:noFill/>
          </a:ln>
        </p:spPr>
      </p:pic>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0"/>
                                        </p:tgtEl>
                                      </p:cBhvr>
                                    </p:animEffect>
                                    <p:animScale>
                                      <p:cBhvr>
                                        <p:cTn id="7" dur="250" autoRev="1" fill="hold"/>
                                        <p:tgtEl>
                                          <p:spTgt spid="20"/>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22"/>
                                        </p:tgtEl>
                                      </p:cBhvr>
                                    </p:animEffect>
                                    <p:animScale>
                                      <p:cBhvr>
                                        <p:cTn id="10"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2E6C3"/>
        </a:solidFill>
        <a:effectLst/>
      </p:bgPr>
    </p:bg>
    <p:spTree>
      <p:nvGrpSpPr>
        <p:cNvPr id="1" name=""/>
        <p:cNvGrpSpPr/>
        <p:nvPr/>
      </p:nvGrpSpPr>
      <p:grpSpPr>
        <a:xfrm>
          <a:off x="0" y="0"/>
          <a:ext cx="0" cy="0"/>
          <a:chOff x="0" y="0"/>
          <a:chExt cx="0" cy="0"/>
        </a:xfrm>
      </p:grpSpPr>
      <p:sp>
        <p:nvSpPr>
          <p:cNvPr id="4" name="矩形 3"/>
          <p:cNvSpPr/>
          <p:nvPr/>
        </p:nvSpPr>
        <p:spPr>
          <a:xfrm>
            <a:off x="0" y="0"/>
            <a:ext cx="12192000" cy="2276475"/>
          </a:xfrm>
          <a:prstGeom prst="rect">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3000">
              <a:solidFill>
                <a:srgbClr val="FFFFFF"/>
              </a:solidFill>
              <a:latin typeface="微软雅黑" pitchFamily="34" charset="-122"/>
              <a:ea typeface="楷体_GB2312" pitchFamily="49" charset="-122"/>
            </a:endParaRPr>
          </a:p>
        </p:txBody>
      </p:sp>
      <p:sp>
        <p:nvSpPr>
          <p:cNvPr id="5" name="矩形 4"/>
          <p:cNvSpPr/>
          <p:nvPr/>
        </p:nvSpPr>
        <p:spPr>
          <a:xfrm>
            <a:off x="0" y="4581525"/>
            <a:ext cx="12192000" cy="2276475"/>
          </a:xfrm>
          <a:prstGeom prst="rect">
            <a:avLst/>
          </a:prstGeom>
          <a:solidFill>
            <a:srgbClr val="D974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latin typeface="楷体_GB2312"/>
              <a:ea typeface="楷体_GB2312"/>
              <a:cs typeface="楷体_GB2312"/>
            </a:endParaRPr>
          </a:p>
        </p:txBody>
      </p:sp>
      <p:sp>
        <p:nvSpPr>
          <p:cNvPr id="6" name="矩形 5"/>
          <p:cNvSpPr/>
          <p:nvPr/>
        </p:nvSpPr>
        <p:spPr>
          <a:xfrm>
            <a:off x="0" y="2276475"/>
            <a:ext cx="12192000" cy="2305050"/>
          </a:xfrm>
          <a:prstGeom prst="rect">
            <a:avLst/>
          </a:prstGeom>
          <a:solidFill>
            <a:srgbClr val="E5B3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nvGrpSpPr>
          <p:cNvPr id="29" name="组合 28"/>
          <p:cNvGrpSpPr>
            <a:grpSpLocks/>
          </p:cNvGrpSpPr>
          <p:nvPr/>
        </p:nvGrpSpPr>
        <p:grpSpPr bwMode="auto">
          <a:xfrm>
            <a:off x="647700" y="2724150"/>
            <a:ext cx="3238500" cy="1409700"/>
            <a:chOff x="647700" y="2724150"/>
            <a:chExt cx="3238500" cy="1409700"/>
          </a:xfrm>
        </p:grpSpPr>
        <p:sp>
          <p:nvSpPr>
            <p:cNvPr id="13" name="圆角矩形 12"/>
            <p:cNvSpPr/>
            <p:nvPr/>
          </p:nvSpPr>
          <p:spPr>
            <a:xfrm>
              <a:off x="647700" y="2724150"/>
              <a:ext cx="2990850" cy="1409700"/>
            </a:xfrm>
            <a:prstGeom prst="roundRect">
              <a:avLst>
                <a:gd name="adj" fmla="val 3011"/>
              </a:avLst>
            </a:prstGeom>
            <a:noFill/>
            <a:ln w="76200">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14" name="圆角矩形 13"/>
            <p:cNvSpPr/>
            <p:nvPr/>
          </p:nvSpPr>
          <p:spPr>
            <a:xfrm>
              <a:off x="3638550" y="3101975"/>
              <a:ext cx="247650" cy="627063"/>
            </a:xfrm>
            <a:prstGeom prst="roundRect">
              <a:avLst/>
            </a:prstGeom>
            <a:noFill/>
            <a:ln w="76200">
              <a:solidFill>
                <a:srgbClr val="1732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15" name="圆角矩形 14"/>
            <p:cNvSpPr/>
            <p:nvPr/>
          </p:nvSpPr>
          <p:spPr>
            <a:xfrm>
              <a:off x="754063" y="2820988"/>
              <a:ext cx="2284412" cy="1225550"/>
            </a:xfrm>
            <a:prstGeom prst="roundRect">
              <a:avLst>
                <a:gd name="adj" fmla="val 5780"/>
              </a:avLst>
            </a:prstGeom>
            <a:solidFill>
              <a:srgbClr val="1732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grpSp>
      <p:grpSp>
        <p:nvGrpSpPr>
          <p:cNvPr id="28" name="组合 27"/>
          <p:cNvGrpSpPr>
            <a:grpSpLocks/>
          </p:cNvGrpSpPr>
          <p:nvPr/>
        </p:nvGrpSpPr>
        <p:grpSpPr bwMode="auto">
          <a:xfrm>
            <a:off x="8047038" y="361950"/>
            <a:ext cx="3540125" cy="1746250"/>
            <a:chOff x="8326416" y="299609"/>
            <a:chExt cx="3540371" cy="1745843"/>
          </a:xfrm>
        </p:grpSpPr>
        <p:sp>
          <p:nvSpPr>
            <p:cNvPr id="16" name="圆角矩形 15"/>
            <p:cNvSpPr/>
            <p:nvPr/>
          </p:nvSpPr>
          <p:spPr>
            <a:xfrm>
              <a:off x="8326416" y="299609"/>
              <a:ext cx="812856" cy="812611"/>
            </a:xfrm>
            <a:prstGeom prst="roundRect">
              <a:avLst>
                <a:gd name="adj" fmla="val 7738"/>
              </a:avLst>
            </a:prstGeom>
            <a:noFill/>
            <a:ln w="76200">
              <a:solidFill>
                <a:srgbClr val="E2E6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17" name="圆角矩形 16"/>
            <p:cNvSpPr/>
            <p:nvPr/>
          </p:nvSpPr>
          <p:spPr>
            <a:xfrm>
              <a:off x="9274219" y="299609"/>
              <a:ext cx="812856" cy="812611"/>
            </a:xfrm>
            <a:prstGeom prst="roundRect">
              <a:avLst>
                <a:gd name="adj" fmla="val 7738"/>
              </a:avLst>
            </a:prstGeom>
            <a:noFill/>
            <a:ln w="76200">
              <a:solidFill>
                <a:srgbClr val="E2E6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18" name="圆角矩形 17"/>
            <p:cNvSpPr/>
            <p:nvPr/>
          </p:nvSpPr>
          <p:spPr>
            <a:xfrm>
              <a:off x="10223610" y="299609"/>
              <a:ext cx="812856" cy="812611"/>
            </a:xfrm>
            <a:prstGeom prst="roundRect">
              <a:avLst>
                <a:gd name="adj" fmla="val 7738"/>
              </a:avLst>
            </a:prstGeom>
            <a:noFill/>
            <a:ln w="76200">
              <a:solidFill>
                <a:srgbClr val="E2E6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19" name="圆角矩形 18"/>
            <p:cNvSpPr/>
            <p:nvPr/>
          </p:nvSpPr>
          <p:spPr>
            <a:xfrm>
              <a:off x="8326416" y="1232841"/>
              <a:ext cx="812856" cy="812611"/>
            </a:xfrm>
            <a:prstGeom prst="roundRect">
              <a:avLst>
                <a:gd name="adj" fmla="val 7738"/>
              </a:avLst>
            </a:prstGeom>
            <a:noFill/>
            <a:ln w="76200">
              <a:solidFill>
                <a:srgbClr val="E2E6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1" name="圆角矩形 20"/>
            <p:cNvSpPr/>
            <p:nvPr/>
          </p:nvSpPr>
          <p:spPr>
            <a:xfrm>
              <a:off x="9274219" y="1228081"/>
              <a:ext cx="812856" cy="812611"/>
            </a:xfrm>
            <a:prstGeom prst="roundRect">
              <a:avLst>
                <a:gd name="adj" fmla="val 7738"/>
              </a:avLst>
            </a:prstGeom>
            <a:noFill/>
            <a:ln w="76200">
              <a:solidFill>
                <a:srgbClr val="E2E6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22" name="圆角矩形 21"/>
            <p:cNvSpPr/>
            <p:nvPr/>
          </p:nvSpPr>
          <p:spPr>
            <a:xfrm>
              <a:off x="11053931" y="1228081"/>
              <a:ext cx="812856" cy="812611"/>
            </a:xfrm>
            <a:prstGeom prst="roundRect">
              <a:avLst>
                <a:gd name="adj" fmla="val 7738"/>
              </a:avLst>
            </a:prstGeom>
            <a:noFill/>
            <a:ln w="76200">
              <a:solidFill>
                <a:srgbClr val="E2E6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Calibri" panose="020F0502020204030204" pitchFamily="34" charset="0"/>
              </a:endParaRPr>
            </a:p>
          </p:txBody>
        </p:sp>
        <p:sp>
          <p:nvSpPr>
            <p:cNvPr id="17425" name="Freeform 120"/>
            <p:cNvSpPr>
              <a:spLocks/>
            </p:cNvSpPr>
            <p:nvPr/>
          </p:nvSpPr>
          <p:spPr bwMode="auto">
            <a:xfrm>
              <a:off x="11174925" y="1388661"/>
              <a:ext cx="623080" cy="491275"/>
            </a:xfrm>
            <a:custGeom>
              <a:avLst/>
              <a:gdLst>
                <a:gd name="T0" fmla="*/ 2147483647 w 260"/>
                <a:gd name="T1" fmla="*/ 0 h 205"/>
                <a:gd name="T2" fmla="*/ 2147483647 w 260"/>
                <a:gd name="T3" fmla="*/ 2147483647 h 205"/>
                <a:gd name="T4" fmla="*/ 2147483647 w 260"/>
                <a:gd name="T5" fmla="*/ 2147483647 h 205"/>
                <a:gd name="T6" fmla="*/ 2147483647 w 260"/>
                <a:gd name="T7" fmla="*/ 2147483647 h 205"/>
                <a:gd name="T8" fmla="*/ 2147483647 w 260"/>
                <a:gd name="T9" fmla="*/ 2147483647 h 205"/>
                <a:gd name="T10" fmla="*/ 2147483647 w 260"/>
                <a:gd name="T11" fmla="*/ 2147483647 h 205"/>
                <a:gd name="T12" fmla="*/ 2147483647 w 260"/>
                <a:gd name="T13" fmla="*/ 2147483647 h 205"/>
                <a:gd name="T14" fmla="*/ 2147483647 w 260"/>
                <a:gd name="T15" fmla="*/ 2147483647 h 205"/>
                <a:gd name="T16" fmla="*/ 2147483647 w 260"/>
                <a:gd name="T17" fmla="*/ 2147483647 h 205"/>
                <a:gd name="T18" fmla="*/ 2147483647 w 260"/>
                <a:gd name="T19" fmla="*/ 2147483647 h 205"/>
                <a:gd name="T20" fmla="*/ 2147483647 w 260"/>
                <a:gd name="T21" fmla="*/ 2147483647 h 205"/>
                <a:gd name="T22" fmla="*/ 2147483647 w 260"/>
                <a:gd name="T23" fmla="*/ 2147483647 h 205"/>
                <a:gd name="T24" fmla="*/ 2147483647 w 260"/>
                <a:gd name="T25" fmla="*/ 2147483647 h 205"/>
                <a:gd name="T26" fmla="*/ 2147483647 w 260"/>
                <a:gd name="T27" fmla="*/ 2147483647 h 205"/>
                <a:gd name="T28" fmla="*/ 2147483647 w 260"/>
                <a:gd name="T29" fmla="*/ 2147483647 h 205"/>
                <a:gd name="T30" fmla="*/ 2147483647 w 260"/>
                <a:gd name="T31" fmla="*/ 2147483647 h 205"/>
                <a:gd name="T32" fmla="*/ 2147483647 w 260"/>
                <a:gd name="T33" fmla="*/ 2147483647 h 205"/>
                <a:gd name="T34" fmla="*/ 0 w 260"/>
                <a:gd name="T35" fmla="*/ 2147483647 h 205"/>
                <a:gd name="T36" fmla="*/ 2147483647 w 260"/>
                <a:gd name="T37" fmla="*/ 2147483647 h 205"/>
                <a:gd name="T38" fmla="*/ 2147483647 w 260"/>
                <a:gd name="T39" fmla="*/ 2147483647 h 205"/>
                <a:gd name="T40" fmla="*/ 2147483647 w 260"/>
                <a:gd name="T41" fmla="*/ 2147483647 h 205"/>
                <a:gd name="T42" fmla="*/ 2147483647 w 260"/>
                <a:gd name="T43" fmla="*/ 2147483647 h 205"/>
                <a:gd name="T44" fmla="*/ 2147483647 w 260"/>
                <a:gd name="T45" fmla="*/ 2147483647 h 205"/>
                <a:gd name="T46" fmla="*/ 2147483647 w 260"/>
                <a:gd name="T47" fmla="*/ 2147483647 h 205"/>
                <a:gd name="T48" fmla="*/ 2147483647 w 260"/>
                <a:gd name="T49" fmla="*/ 2147483647 h 205"/>
                <a:gd name="T50" fmla="*/ 2147483647 w 260"/>
                <a:gd name="T51" fmla="*/ 2147483647 h 205"/>
                <a:gd name="T52" fmla="*/ 2147483647 w 260"/>
                <a:gd name="T53" fmla="*/ 2147483647 h 205"/>
                <a:gd name="T54" fmla="*/ 2147483647 w 260"/>
                <a:gd name="T55" fmla="*/ 2147483647 h 205"/>
                <a:gd name="T56" fmla="*/ 2147483647 w 260"/>
                <a:gd name="T57" fmla="*/ 2147483647 h 205"/>
                <a:gd name="T58" fmla="*/ 2147483647 w 260"/>
                <a:gd name="T59" fmla="*/ 2147483647 h 205"/>
                <a:gd name="T60" fmla="*/ 2147483647 w 260"/>
                <a:gd name="T61" fmla="*/ 2147483647 h 205"/>
                <a:gd name="T62" fmla="*/ 2147483647 w 260"/>
                <a:gd name="T63" fmla="*/ 2147483647 h 205"/>
                <a:gd name="T64" fmla="*/ 2147483647 w 260"/>
                <a:gd name="T65" fmla="*/ 2147483647 h 2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5"/>
                <a:gd name="T101" fmla="*/ 260 w 260"/>
                <a:gd name="T102" fmla="*/ 205 h 2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5">
                  <a:moveTo>
                    <a:pt x="159" y="0"/>
                  </a:moveTo>
                  <a:lnTo>
                    <a:pt x="183" y="0"/>
                  </a:lnTo>
                  <a:lnTo>
                    <a:pt x="206" y="3"/>
                  </a:lnTo>
                  <a:lnTo>
                    <a:pt x="226" y="5"/>
                  </a:lnTo>
                  <a:lnTo>
                    <a:pt x="242" y="9"/>
                  </a:lnTo>
                  <a:lnTo>
                    <a:pt x="254" y="13"/>
                  </a:lnTo>
                  <a:lnTo>
                    <a:pt x="260" y="17"/>
                  </a:lnTo>
                  <a:lnTo>
                    <a:pt x="259" y="19"/>
                  </a:lnTo>
                  <a:lnTo>
                    <a:pt x="238" y="34"/>
                  </a:lnTo>
                  <a:lnTo>
                    <a:pt x="223" y="50"/>
                  </a:lnTo>
                  <a:lnTo>
                    <a:pt x="211" y="68"/>
                  </a:lnTo>
                  <a:lnTo>
                    <a:pt x="201" y="86"/>
                  </a:lnTo>
                  <a:lnTo>
                    <a:pt x="192" y="105"/>
                  </a:lnTo>
                  <a:lnTo>
                    <a:pt x="183" y="123"/>
                  </a:lnTo>
                  <a:lnTo>
                    <a:pt x="172" y="139"/>
                  </a:lnTo>
                  <a:lnTo>
                    <a:pt x="158" y="151"/>
                  </a:lnTo>
                  <a:lnTo>
                    <a:pt x="141" y="160"/>
                  </a:lnTo>
                  <a:lnTo>
                    <a:pt x="122" y="164"/>
                  </a:lnTo>
                  <a:lnTo>
                    <a:pt x="102" y="164"/>
                  </a:lnTo>
                  <a:lnTo>
                    <a:pt x="83" y="162"/>
                  </a:lnTo>
                  <a:lnTo>
                    <a:pt x="67" y="158"/>
                  </a:lnTo>
                  <a:lnTo>
                    <a:pt x="51" y="153"/>
                  </a:lnTo>
                  <a:lnTo>
                    <a:pt x="50" y="155"/>
                  </a:lnTo>
                  <a:lnTo>
                    <a:pt x="45" y="162"/>
                  </a:lnTo>
                  <a:lnTo>
                    <a:pt x="37" y="172"/>
                  </a:lnTo>
                  <a:lnTo>
                    <a:pt x="28" y="186"/>
                  </a:lnTo>
                  <a:lnTo>
                    <a:pt x="20" y="201"/>
                  </a:lnTo>
                  <a:lnTo>
                    <a:pt x="18" y="204"/>
                  </a:lnTo>
                  <a:lnTo>
                    <a:pt x="15" y="205"/>
                  </a:lnTo>
                  <a:lnTo>
                    <a:pt x="13" y="205"/>
                  </a:lnTo>
                  <a:lnTo>
                    <a:pt x="9" y="204"/>
                  </a:lnTo>
                  <a:lnTo>
                    <a:pt x="6" y="203"/>
                  </a:lnTo>
                  <a:lnTo>
                    <a:pt x="2" y="200"/>
                  </a:lnTo>
                  <a:lnTo>
                    <a:pt x="1" y="199"/>
                  </a:lnTo>
                  <a:lnTo>
                    <a:pt x="0" y="195"/>
                  </a:lnTo>
                  <a:lnTo>
                    <a:pt x="0" y="192"/>
                  </a:lnTo>
                  <a:lnTo>
                    <a:pt x="14" y="167"/>
                  </a:lnTo>
                  <a:lnTo>
                    <a:pt x="32" y="144"/>
                  </a:lnTo>
                  <a:lnTo>
                    <a:pt x="52" y="122"/>
                  </a:lnTo>
                  <a:lnTo>
                    <a:pt x="76" y="104"/>
                  </a:lnTo>
                  <a:lnTo>
                    <a:pt x="99" y="87"/>
                  </a:lnTo>
                  <a:lnTo>
                    <a:pt x="122" y="75"/>
                  </a:lnTo>
                  <a:lnTo>
                    <a:pt x="142" y="63"/>
                  </a:lnTo>
                  <a:lnTo>
                    <a:pt x="160" y="54"/>
                  </a:lnTo>
                  <a:lnTo>
                    <a:pt x="176" y="48"/>
                  </a:lnTo>
                  <a:lnTo>
                    <a:pt x="185" y="45"/>
                  </a:lnTo>
                  <a:lnTo>
                    <a:pt x="188" y="44"/>
                  </a:lnTo>
                  <a:lnTo>
                    <a:pt x="185" y="44"/>
                  </a:lnTo>
                  <a:lnTo>
                    <a:pt x="174" y="44"/>
                  </a:lnTo>
                  <a:lnTo>
                    <a:pt x="159" y="45"/>
                  </a:lnTo>
                  <a:lnTo>
                    <a:pt x="140" y="49"/>
                  </a:lnTo>
                  <a:lnTo>
                    <a:pt x="117" y="55"/>
                  </a:lnTo>
                  <a:lnTo>
                    <a:pt x="92" y="64"/>
                  </a:lnTo>
                  <a:lnTo>
                    <a:pt x="67" y="78"/>
                  </a:lnTo>
                  <a:lnTo>
                    <a:pt x="41" y="96"/>
                  </a:lnTo>
                  <a:lnTo>
                    <a:pt x="17" y="121"/>
                  </a:lnTo>
                  <a:lnTo>
                    <a:pt x="17" y="110"/>
                  </a:lnTo>
                  <a:lnTo>
                    <a:pt x="17" y="98"/>
                  </a:lnTo>
                  <a:lnTo>
                    <a:pt x="19" y="84"/>
                  </a:lnTo>
                  <a:lnTo>
                    <a:pt x="23" y="67"/>
                  </a:lnTo>
                  <a:lnTo>
                    <a:pt x="32" y="51"/>
                  </a:lnTo>
                  <a:lnTo>
                    <a:pt x="46" y="35"/>
                  </a:lnTo>
                  <a:lnTo>
                    <a:pt x="65" y="21"/>
                  </a:lnTo>
                  <a:lnTo>
                    <a:pt x="86" y="12"/>
                  </a:lnTo>
                  <a:lnTo>
                    <a:pt x="110" y="5"/>
                  </a:lnTo>
                  <a:lnTo>
                    <a:pt x="135" y="1"/>
                  </a:lnTo>
                  <a:lnTo>
                    <a:pt x="159" y="0"/>
                  </a:lnTo>
                  <a:close/>
                </a:path>
              </a:pathLst>
            </a:custGeom>
            <a:solidFill>
              <a:srgbClr val="E2E6C3"/>
            </a:solidFill>
            <a:ln w="0">
              <a:noFill/>
              <a:prstDash val="solid"/>
              <a:round/>
              <a:headEnd/>
              <a:tailEnd/>
            </a:ln>
          </p:spPr>
          <p:txBody>
            <a:bodyPr/>
            <a:lstStyle/>
            <a:p>
              <a:endParaRPr lang="zh-CN" altLang="en-US"/>
            </a:p>
          </p:txBody>
        </p:sp>
        <p:sp>
          <p:nvSpPr>
            <p:cNvPr id="17426" name="Freeform 132"/>
            <p:cNvSpPr>
              <a:spLocks noChangeAspect="1" noEditPoints="1"/>
            </p:cNvSpPr>
            <p:nvPr/>
          </p:nvSpPr>
          <p:spPr bwMode="auto">
            <a:xfrm>
              <a:off x="8441761" y="400745"/>
              <a:ext cx="578480" cy="622800"/>
            </a:xfrm>
            <a:custGeom>
              <a:avLst/>
              <a:gdLst>
                <a:gd name="T0" fmla="*/ 2147483647 w 248"/>
                <a:gd name="T1" fmla="*/ 2147483647 h 267"/>
                <a:gd name="T2" fmla="*/ 2147483647 w 248"/>
                <a:gd name="T3" fmla="*/ 2147483647 h 267"/>
                <a:gd name="T4" fmla="*/ 2147483647 w 248"/>
                <a:gd name="T5" fmla="*/ 2147483647 h 267"/>
                <a:gd name="T6" fmla="*/ 2147483647 w 248"/>
                <a:gd name="T7" fmla="*/ 2147483647 h 267"/>
                <a:gd name="T8" fmla="*/ 2147483647 w 248"/>
                <a:gd name="T9" fmla="*/ 2147483647 h 267"/>
                <a:gd name="T10" fmla="*/ 2147483647 w 248"/>
                <a:gd name="T11" fmla="*/ 2147483647 h 267"/>
                <a:gd name="T12" fmla="*/ 2147483647 w 248"/>
                <a:gd name="T13" fmla="*/ 2147483647 h 267"/>
                <a:gd name="T14" fmla="*/ 2147483647 w 248"/>
                <a:gd name="T15" fmla="*/ 2147483647 h 267"/>
                <a:gd name="T16" fmla="*/ 2147483647 w 248"/>
                <a:gd name="T17" fmla="*/ 2147483647 h 267"/>
                <a:gd name="T18" fmla="*/ 2147483647 w 248"/>
                <a:gd name="T19" fmla="*/ 2147483647 h 267"/>
                <a:gd name="T20" fmla="*/ 2147483647 w 248"/>
                <a:gd name="T21" fmla="*/ 2147483647 h 267"/>
                <a:gd name="T22" fmla="*/ 2147483647 w 248"/>
                <a:gd name="T23" fmla="*/ 2147483647 h 267"/>
                <a:gd name="T24" fmla="*/ 2147483647 w 248"/>
                <a:gd name="T25" fmla="*/ 2147483647 h 267"/>
                <a:gd name="T26" fmla="*/ 2147483647 w 248"/>
                <a:gd name="T27" fmla="*/ 2147483647 h 267"/>
                <a:gd name="T28" fmla="*/ 2147483647 w 248"/>
                <a:gd name="T29" fmla="*/ 2147483647 h 267"/>
                <a:gd name="T30" fmla="*/ 2147483647 w 248"/>
                <a:gd name="T31" fmla="*/ 2147483647 h 267"/>
                <a:gd name="T32" fmla="*/ 2147483647 w 248"/>
                <a:gd name="T33" fmla="*/ 2147483647 h 267"/>
                <a:gd name="T34" fmla="*/ 2147483647 w 248"/>
                <a:gd name="T35" fmla="*/ 2147483647 h 267"/>
                <a:gd name="T36" fmla="*/ 2147483647 w 248"/>
                <a:gd name="T37" fmla="*/ 2147483647 h 267"/>
                <a:gd name="T38" fmla="*/ 2147483647 w 248"/>
                <a:gd name="T39" fmla="*/ 2147483647 h 267"/>
                <a:gd name="T40" fmla="*/ 2147483647 w 248"/>
                <a:gd name="T41" fmla="*/ 2147483647 h 267"/>
                <a:gd name="T42" fmla="*/ 2147483647 w 248"/>
                <a:gd name="T43" fmla="*/ 2147483647 h 267"/>
                <a:gd name="T44" fmla="*/ 2147483647 w 248"/>
                <a:gd name="T45" fmla="*/ 2147483647 h 267"/>
                <a:gd name="T46" fmla="*/ 2147483647 w 248"/>
                <a:gd name="T47" fmla="*/ 2147483647 h 267"/>
                <a:gd name="T48" fmla="*/ 2147483647 w 248"/>
                <a:gd name="T49" fmla="*/ 2147483647 h 267"/>
                <a:gd name="T50" fmla="*/ 2147483647 w 248"/>
                <a:gd name="T51" fmla="*/ 2147483647 h 267"/>
                <a:gd name="T52" fmla="*/ 2147483647 w 248"/>
                <a:gd name="T53" fmla="*/ 2147483647 h 267"/>
                <a:gd name="T54" fmla="*/ 2147483647 w 248"/>
                <a:gd name="T55" fmla="*/ 2147483647 h 267"/>
                <a:gd name="T56" fmla="*/ 2147483647 w 248"/>
                <a:gd name="T57" fmla="*/ 2147483647 h 267"/>
                <a:gd name="T58" fmla="*/ 2147483647 w 248"/>
                <a:gd name="T59" fmla="*/ 2147483647 h 267"/>
                <a:gd name="T60" fmla="*/ 2147483647 w 248"/>
                <a:gd name="T61" fmla="*/ 2147483647 h 267"/>
                <a:gd name="T62" fmla="*/ 2147483647 w 248"/>
                <a:gd name="T63" fmla="*/ 2147483647 h 267"/>
                <a:gd name="T64" fmla="*/ 2147483647 w 248"/>
                <a:gd name="T65" fmla="*/ 2147483647 h 267"/>
                <a:gd name="T66" fmla="*/ 2147483647 w 248"/>
                <a:gd name="T67" fmla="*/ 2147483647 h 267"/>
                <a:gd name="T68" fmla="*/ 2147483647 w 248"/>
                <a:gd name="T69" fmla="*/ 2147483647 h 267"/>
                <a:gd name="T70" fmla="*/ 2147483647 w 248"/>
                <a:gd name="T71" fmla="*/ 2147483647 h 267"/>
                <a:gd name="T72" fmla="*/ 2147483647 w 248"/>
                <a:gd name="T73" fmla="*/ 2147483647 h 267"/>
                <a:gd name="T74" fmla="*/ 2147483647 w 248"/>
                <a:gd name="T75" fmla="*/ 2147483647 h 267"/>
                <a:gd name="T76" fmla="*/ 2147483647 w 248"/>
                <a:gd name="T77" fmla="*/ 2147483647 h 267"/>
                <a:gd name="T78" fmla="*/ 2147483647 w 248"/>
                <a:gd name="T79" fmla="*/ 2147483647 h 267"/>
                <a:gd name="T80" fmla="*/ 2147483647 w 248"/>
                <a:gd name="T81" fmla="*/ 2147483647 h 267"/>
                <a:gd name="T82" fmla="*/ 2147483647 w 248"/>
                <a:gd name="T83" fmla="*/ 2147483647 h 267"/>
                <a:gd name="T84" fmla="*/ 2147483647 w 248"/>
                <a:gd name="T85" fmla="*/ 2147483647 h 267"/>
                <a:gd name="T86" fmla="*/ 2147483647 w 248"/>
                <a:gd name="T87" fmla="*/ 2147483647 h 267"/>
                <a:gd name="T88" fmla="*/ 2147483647 w 248"/>
                <a:gd name="T89" fmla="*/ 2147483647 h 267"/>
                <a:gd name="T90" fmla="*/ 2147483647 w 248"/>
                <a:gd name="T91" fmla="*/ 2147483647 h 267"/>
                <a:gd name="T92" fmla="*/ 0 w 248"/>
                <a:gd name="T93" fmla="*/ 2147483647 h 267"/>
                <a:gd name="T94" fmla="*/ 2147483647 w 248"/>
                <a:gd name="T95" fmla="*/ 2147483647 h 267"/>
                <a:gd name="T96" fmla="*/ 2147483647 w 248"/>
                <a:gd name="T97" fmla="*/ 2147483647 h 267"/>
                <a:gd name="T98" fmla="*/ 2147483647 w 248"/>
                <a:gd name="T99" fmla="*/ 2147483647 h 267"/>
                <a:gd name="T100" fmla="*/ 2147483647 w 248"/>
                <a:gd name="T101" fmla="*/ 2147483647 h 267"/>
                <a:gd name="T102" fmla="*/ 0 w 248"/>
                <a:gd name="T103" fmla="*/ 2147483647 h 267"/>
                <a:gd name="T104" fmla="*/ 2147483647 w 248"/>
                <a:gd name="T105" fmla="*/ 2147483647 h 267"/>
                <a:gd name="T106" fmla="*/ 2147483647 w 248"/>
                <a:gd name="T107" fmla="*/ 2147483647 h 267"/>
                <a:gd name="T108" fmla="*/ 2147483647 w 248"/>
                <a:gd name="T109" fmla="*/ 2147483647 h 267"/>
                <a:gd name="T110" fmla="*/ 2147483647 w 248"/>
                <a:gd name="T111" fmla="*/ 2147483647 h 267"/>
                <a:gd name="T112" fmla="*/ 2147483647 w 248"/>
                <a:gd name="T113" fmla="*/ 2147483647 h 267"/>
                <a:gd name="T114" fmla="*/ 2147483647 w 248"/>
                <a:gd name="T115" fmla="*/ 2147483647 h 267"/>
                <a:gd name="T116" fmla="*/ 2147483647 w 248"/>
                <a:gd name="T117" fmla="*/ 2147483647 h 267"/>
                <a:gd name="T118" fmla="*/ 2147483647 w 248"/>
                <a:gd name="T119" fmla="*/ 2147483647 h 267"/>
                <a:gd name="T120" fmla="*/ 2147483647 w 248"/>
                <a:gd name="T121" fmla="*/ 2147483647 h 267"/>
                <a:gd name="T122" fmla="*/ 2147483647 w 248"/>
                <a:gd name="T123" fmla="*/ 2147483647 h 267"/>
                <a:gd name="T124" fmla="*/ 2147483647 w 248"/>
                <a:gd name="T125" fmla="*/ 2147483647 h 2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8"/>
                <a:gd name="T190" fmla="*/ 0 h 267"/>
                <a:gd name="T191" fmla="*/ 248 w 248"/>
                <a:gd name="T192" fmla="*/ 267 h 2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8" h="267">
                  <a:moveTo>
                    <a:pt x="110" y="163"/>
                  </a:moveTo>
                  <a:lnTo>
                    <a:pt x="110" y="191"/>
                  </a:lnTo>
                  <a:lnTo>
                    <a:pt x="138" y="191"/>
                  </a:lnTo>
                  <a:lnTo>
                    <a:pt x="138" y="163"/>
                  </a:lnTo>
                  <a:lnTo>
                    <a:pt x="110" y="163"/>
                  </a:lnTo>
                  <a:close/>
                  <a:moveTo>
                    <a:pt x="110" y="76"/>
                  </a:moveTo>
                  <a:lnTo>
                    <a:pt x="110" y="148"/>
                  </a:lnTo>
                  <a:lnTo>
                    <a:pt x="138" y="148"/>
                  </a:lnTo>
                  <a:lnTo>
                    <a:pt x="138" y="76"/>
                  </a:lnTo>
                  <a:lnTo>
                    <a:pt x="110" y="76"/>
                  </a:lnTo>
                  <a:close/>
                  <a:moveTo>
                    <a:pt x="124" y="0"/>
                  </a:moveTo>
                  <a:lnTo>
                    <a:pt x="126" y="2"/>
                  </a:lnTo>
                  <a:lnTo>
                    <a:pt x="130" y="3"/>
                  </a:lnTo>
                  <a:lnTo>
                    <a:pt x="132" y="7"/>
                  </a:lnTo>
                  <a:lnTo>
                    <a:pt x="146" y="31"/>
                  </a:lnTo>
                  <a:lnTo>
                    <a:pt x="152" y="38"/>
                  </a:lnTo>
                  <a:lnTo>
                    <a:pt x="160" y="39"/>
                  </a:lnTo>
                  <a:lnTo>
                    <a:pt x="169" y="36"/>
                  </a:lnTo>
                  <a:lnTo>
                    <a:pt x="206" y="13"/>
                  </a:lnTo>
                  <a:lnTo>
                    <a:pt x="210" y="12"/>
                  </a:lnTo>
                  <a:lnTo>
                    <a:pt x="212" y="12"/>
                  </a:lnTo>
                  <a:lnTo>
                    <a:pt x="215" y="12"/>
                  </a:lnTo>
                  <a:lnTo>
                    <a:pt x="215" y="15"/>
                  </a:lnTo>
                  <a:lnTo>
                    <a:pt x="215" y="17"/>
                  </a:lnTo>
                  <a:lnTo>
                    <a:pt x="215" y="21"/>
                  </a:lnTo>
                  <a:lnTo>
                    <a:pt x="198" y="68"/>
                  </a:lnTo>
                  <a:lnTo>
                    <a:pt x="197" y="72"/>
                  </a:lnTo>
                  <a:lnTo>
                    <a:pt x="197" y="76"/>
                  </a:lnTo>
                  <a:lnTo>
                    <a:pt x="198" y="80"/>
                  </a:lnTo>
                  <a:lnTo>
                    <a:pt x="201" y="82"/>
                  </a:lnTo>
                  <a:lnTo>
                    <a:pt x="205" y="84"/>
                  </a:lnTo>
                  <a:lnTo>
                    <a:pt x="209" y="85"/>
                  </a:lnTo>
                  <a:lnTo>
                    <a:pt x="241" y="89"/>
                  </a:lnTo>
                  <a:lnTo>
                    <a:pt x="244" y="89"/>
                  </a:lnTo>
                  <a:lnTo>
                    <a:pt x="247" y="90"/>
                  </a:lnTo>
                  <a:lnTo>
                    <a:pt x="248" y="93"/>
                  </a:lnTo>
                  <a:lnTo>
                    <a:pt x="248" y="95"/>
                  </a:lnTo>
                  <a:lnTo>
                    <a:pt x="247" y="98"/>
                  </a:lnTo>
                  <a:lnTo>
                    <a:pt x="244" y="102"/>
                  </a:lnTo>
                  <a:lnTo>
                    <a:pt x="220" y="122"/>
                  </a:lnTo>
                  <a:lnTo>
                    <a:pt x="216" y="130"/>
                  </a:lnTo>
                  <a:lnTo>
                    <a:pt x="216" y="138"/>
                  </a:lnTo>
                  <a:lnTo>
                    <a:pt x="220" y="145"/>
                  </a:lnTo>
                  <a:lnTo>
                    <a:pt x="244" y="166"/>
                  </a:lnTo>
                  <a:lnTo>
                    <a:pt x="247" y="170"/>
                  </a:lnTo>
                  <a:lnTo>
                    <a:pt x="248" y="172"/>
                  </a:lnTo>
                  <a:lnTo>
                    <a:pt x="248" y="176"/>
                  </a:lnTo>
                  <a:lnTo>
                    <a:pt x="247" y="179"/>
                  </a:lnTo>
                  <a:lnTo>
                    <a:pt x="244" y="180"/>
                  </a:lnTo>
                  <a:lnTo>
                    <a:pt x="241" y="182"/>
                  </a:lnTo>
                  <a:lnTo>
                    <a:pt x="220" y="188"/>
                  </a:lnTo>
                  <a:lnTo>
                    <a:pt x="211" y="193"/>
                  </a:lnTo>
                  <a:lnTo>
                    <a:pt x="206" y="200"/>
                  </a:lnTo>
                  <a:lnTo>
                    <a:pt x="205" y="209"/>
                  </a:lnTo>
                  <a:lnTo>
                    <a:pt x="205" y="231"/>
                  </a:lnTo>
                  <a:lnTo>
                    <a:pt x="205" y="236"/>
                  </a:lnTo>
                  <a:lnTo>
                    <a:pt x="203" y="239"/>
                  </a:lnTo>
                  <a:lnTo>
                    <a:pt x="202" y="241"/>
                  </a:lnTo>
                  <a:lnTo>
                    <a:pt x="198" y="243"/>
                  </a:lnTo>
                  <a:lnTo>
                    <a:pt x="196" y="243"/>
                  </a:lnTo>
                  <a:lnTo>
                    <a:pt x="191" y="241"/>
                  </a:lnTo>
                  <a:lnTo>
                    <a:pt x="167" y="229"/>
                  </a:lnTo>
                  <a:lnTo>
                    <a:pt x="159" y="227"/>
                  </a:lnTo>
                  <a:lnTo>
                    <a:pt x="151" y="230"/>
                  </a:lnTo>
                  <a:lnTo>
                    <a:pt x="144" y="236"/>
                  </a:lnTo>
                  <a:lnTo>
                    <a:pt x="132" y="261"/>
                  </a:lnTo>
                  <a:lnTo>
                    <a:pt x="129" y="264"/>
                  </a:lnTo>
                  <a:lnTo>
                    <a:pt x="126" y="266"/>
                  </a:lnTo>
                  <a:lnTo>
                    <a:pt x="124" y="267"/>
                  </a:lnTo>
                  <a:lnTo>
                    <a:pt x="120" y="266"/>
                  </a:lnTo>
                  <a:lnTo>
                    <a:pt x="117" y="264"/>
                  </a:lnTo>
                  <a:lnTo>
                    <a:pt x="115" y="262"/>
                  </a:lnTo>
                  <a:lnTo>
                    <a:pt x="101" y="240"/>
                  </a:lnTo>
                  <a:lnTo>
                    <a:pt x="93" y="234"/>
                  </a:lnTo>
                  <a:lnTo>
                    <a:pt x="85" y="232"/>
                  </a:lnTo>
                  <a:lnTo>
                    <a:pt x="76" y="234"/>
                  </a:lnTo>
                  <a:lnTo>
                    <a:pt x="42" y="254"/>
                  </a:lnTo>
                  <a:lnTo>
                    <a:pt x="38" y="255"/>
                  </a:lnTo>
                  <a:lnTo>
                    <a:pt x="35" y="257"/>
                  </a:lnTo>
                  <a:lnTo>
                    <a:pt x="33" y="255"/>
                  </a:lnTo>
                  <a:lnTo>
                    <a:pt x="33" y="253"/>
                  </a:lnTo>
                  <a:lnTo>
                    <a:pt x="32" y="250"/>
                  </a:lnTo>
                  <a:lnTo>
                    <a:pt x="33" y="247"/>
                  </a:lnTo>
                  <a:lnTo>
                    <a:pt x="48" y="202"/>
                  </a:lnTo>
                  <a:lnTo>
                    <a:pt x="48" y="197"/>
                  </a:lnTo>
                  <a:lnTo>
                    <a:pt x="48" y="193"/>
                  </a:lnTo>
                  <a:lnTo>
                    <a:pt x="47" y="189"/>
                  </a:lnTo>
                  <a:lnTo>
                    <a:pt x="44" y="186"/>
                  </a:lnTo>
                  <a:lnTo>
                    <a:pt x="41" y="184"/>
                  </a:lnTo>
                  <a:lnTo>
                    <a:pt x="37" y="182"/>
                  </a:lnTo>
                  <a:lnTo>
                    <a:pt x="7" y="180"/>
                  </a:lnTo>
                  <a:lnTo>
                    <a:pt x="3" y="179"/>
                  </a:lnTo>
                  <a:lnTo>
                    <a:pt x="1" y="177"/>
                  </a:lnTo>
                  <a:lnTo>
                    <a:pt x="0" y="175"/>
                  </a:lnTo>
                  <a:lnTo>
                    <a:pt x="0" y="172"/>
                  </a:lnTo>
                  <a:lnTo>
                    <a:pt x="1" y="170"/>
                  </a:lnTo>
                  <a:lnTo>
                    <a:pt x="3" y="166"/>
                  </a:lnTo>
                  <a:lnTo>
                    <a:pt x="28" y="145"/>
                  </a:lnTo>
                  <a:lnTo>
                    <a:pt x="32" y="138"/>
                  </a:lnTo>
                  <a:lnTo>
                    <a:pt x="32" y="130"/>
                  </a:lnTo>
                  <a:lnTo>
                    <a:pt x="28" y="122"/>
                  </a:lnTo>
                  <a:lnTo>
                    <a:pt x="3" y="102"/>
                  </a:lnTo>
                  <a:lnTo>
                    <a:pt x="1" y="98"/>
                  </a:lnTo>
                  <a:lnTo>
                    <a:pt x="0" y="95"/>
                  </a:lnTo>
                  <a:lnTo>
                    <a:pt x="0" y="91"/>
                  </a:lnTo>
                  <a:lnTo>
                    <a:pt x="1" y="89"/>
                  </a:lnTo>
                  <a:lnTo>
                    <a:pt x="3" y="88"/>
                  </a:lnTo>
                  <a:lnTo>
                    <a:pt x="7" y="85"/>
                  </a:lnTo>
                  <a:lnTo>
                    <a:pt x="29" y="80"/>
                  </a:lnTo>
                  <a:lnTo>
                    <a:pt x="37" y="75"/>
                  </a:lnTo>
                  <a:lnTo>
                    <a:pt x="42" y="67"/>
                  </a:lnTo>
                  <a:lnTo>
                    <a:pt x="43" y="58"/>
                  </a:lnTo>
                  <a:lnTo>
                    <a:pt x="43" y="36"/>
                  </a:lnTo>
                  <a:lnTo>
                    <a:pt x="43" y="31"/>
                  </a:lnTo>
                  <a:lnTo>
                    <a:pt x="44" y="29"/>
                  </a:lnTo>
                  <a:lnTo>
                    <a:pt x="47" y="26"/>
                  </a:lnTo>
                  <a:lnTo>
                    <a:pt x="50" y="25"/>
                  </a:lnTo>
                  <a:lnTo>
                    <a:pt x="53" y="25"/>
                  </a:lnTo>
                  <a:lnTo>
                    <a:pt x="57" y="26"/>
                  </a:lnTo>
                  <a:lnTo>
                    <a:pt x="79" y="36"/>
                  </a:lnTo>
                  <a:lnTo>
                    <a:pt x="88" y="38"/>
                  </a:lnTo>
                  <a:lnTo>
                    <a:pt x="97" y="35"/>
                  </a:lnTo>
                  <a:lnTo>
                    <a:pt x="103" y="29"/>
                  </a:lnTo>
                  <a:lnTo>
                    <a:pt x="115" y="7"/>
                  </a:lnTo>
                  <a:lnTo>
                    <a:pt x="117" y="3"/>
                  </a:lnTo>
                  <a:lnTo>
                    <a:pt x="121" y="2"/>
                  </a:lnTo>
                  <a:lnTo>
                    <a:pt x="124" y="0"/>
                  </a:lnTo>
                  <a:close/>
                </a:path>
              </a:pathLst>
            </a:custGeom>
            <a:solidFill>
              <a:srgbClr val="E2E6C3"/>
            </a:solidFill>
            <a:ln w="0">
              <a:noFill/>
              <a:prstDash val="solid"/>
              <a:round/>
              <a:headEnd/>
              <a:tailEnd/>
            </a:ln>
          </p:spPr>
          <p:txBody>
            <a:bodyPr/>
            <a:lstStyle/>
            <a:p>
              <a:endParaRPr lang="zh-CN" altLang="en-US"/>
            </a:p>
          </p:txBody>
        </p:sp>
        <p:sp>
          <p:nvSpPr>
            <p:cNvPr id="17427" name="Freeform 119"/>
            <p:cNvSpPr>
              <a:spLocks noChangeAspect="1" noEditPoints="1"/>
            </p:cNvSpPr>
            <p:nvPr/>
          </p:nvSpPr>
          <p:spPr bwMode="auto">
            <a:xfrm>
              <a:off x="9362877" y="1388661"/>
              <a:ext cx="636464" cy="493200"/>
            </a:xfrm>
            <a:custGeom>
              <a:avLst/>
              <a:gdLst>
                <a:gd name="T0" fmla="*/ 2147483647 w 271"/>
                <a:gd name="T1" fmla="*/ 2147483647 h 210"/>
                <a:gd name="T2" fmla="*/ 2147483647 w 271"/>
                <a:gd name="T3" fmla="*/ 2147483647 h 210"/>
                <a:gd name="T4" fmla="*/ 2147483647 w 271"/>
                <a:gd name="T5" fmla="*/ 2147483647 h 210"/>
                <a:gd name="T6" fmla="*/ 2147483647 w 271"/>
                <a:gd name="T7" fmla="*/ 2147483647 h 210"/>
                <a:gd name="T8" fmla="*/ 2147483647 w 271"/>
                <a:gd name="T9" fmla="*/ 2147483647 h 210"/>
                <a:gd name="T10" fmla="*/ 2147483647 w 271"/>
                <a:gd name="T11" fmla="*/ 2147483647 h 210"/>
                <a:gd name="T12" fmla="*/ 2147483647 w 271"/>
                <a:gd name="T13" fmla="*/ 2147483647 h 210"/>
                <a:gd name="T14" fmla="*/ 2147483647 w 271"/>
                <a:gd name="T15" fmla="*/ 2147483647 h 210"/>
                <a:gd name="T16" fmla="*/ 2147483647 w 271"/>
                <a:gd name="T17" fmla="*/ 2147483647 h 210"/>
                <a:gd name="T18" fmla="*/ 2147483647 w 271"/>
                <a:gd name="T19" fmla="*/ 2147483647 h 210"/>
                <a:gd name="T20" fmla="*/ 2147483647 w 271"/>
                <a:gd name="T21" fmla="*/ 2147483647 h 210"/>
                <a:gd name="T22" fmla="*/ 2147483647 w 271"/>
                <a:gd name="T23" fmla="*/ 2147483647 h 210"/>
                <a:gd name="T24" fmla="*/ 2147483647 w 271"/>
                <a:gd name="T25" fmla="*/ 2147483647 h 210"/>
                <a:gd name="T26" fmla="*/ 2147483647 w 271"/>
                <a:gd name="T27" fmla="*/ 0 h 210"/>
                <a:gd name="T28" fmla="*/ 2147483647 w 271"/>
                <a:gd name="T29" fmla="*/ 2147483647 h 210"/>
                <a:gd name="T30" fmla="*/ 2147483647 w 271"/>
                <a:gd name="T31" fmla="*/ 2147483647 h 210"/>
                <a:gd name="T32" fmla="*/ 2147483647 w 271"/>
                <a:gd name="T33" fmla="*/ 2147483647 h 210"/>
                <a:gd name="T34" fmla="*/ 2147483647 w 271"/>
                <a:gd name="T35" fmla="*/ 2147483647 h 210"/>
                <a:gd name="T36" fmla="*/ 2147483647 w 271"/>
                <a:gd name="T37" fmla="*/ 2147483647 h 210"/>
                <a:gd name="T38" fmla="*/ 2147483647 w 271"/>
                <a:gd name="T39" fmla="*/ 2147483647 h 210"/>
                <a:gd name="T40" fmla="*/ 2147483647 w 271"/>
                <a:gd name="T41" fmla="*/ 2147483647 h 210"/>
                <a:gd name="T42" fmla="*/ 2147483647 w 271"/>
                <a:gd name="T43" fmla="*/ 2147483647 h 210"/>
                <a:gd name="T44" fmla="*/ 2147483647 w 271"/>
                <a:gd name="T45" fmla="*/ 2147483647 h 210"/>
                <a:gd name="T46" fmla="*/ 2147483647 w 271"/>
                <a:gd name="T47" fmla="*/ 2147483647 h 210"/>
                <a:gd name="T48" fmla="*/ 2147483647 w 271"/>
                <a:gd name="T49" fmla="*/ 2147483647 h 210"/>
                <a:gd name="T50" fmla="*/ 2147483647 w 271"/>
                <a:gd name="T51" fmla="*/ 2147483647 h 210"/>
                <a:gd name="T52" fmla="*/ 2147483647 w 271"/>
                <a:gd name="T53" fmla="*/ 2147483647 h 210"/>
                <a:gd name="T54" fmla="*/ 2147483647 w 271"/>
                <a:gd name="T55" fmla="*/ 2147483647 h 210"/>
                <a:gd name="T56" fmla="*/ 2147483647 w 271"/>
                <a:gd name="T57" fmla="*/ 2147483647 h 210"/>
                <a:gd name="T58" fmla="*/ 2147483647 w 271"/>
                <a:gd name="T59" fmla="*/ 2147483647 h 210"/>
                <a:gd name="T60" fmla="*/ 2147483647 w 271"/>
                <a:gd name="T61" fmla="*/ 2147483647 h 210"/>
                <a:gd name="T62" fmla="*/ 2147483647 w 271"/>
                <a:gd name="T63" fmla="*/ 2147483647 h 210"/>
                <a:gd name="T64" fmla="*/ 2147483647 w 271"/>
                <a:gd name="T65" fmla="*/ 2147483647 h 210"/>
                <a:gd name="T66" fmla="*/ 2147483647 w 271"/>
                <a:gd name="T67" fmla="*/ 2147483647 h 210"/>
                <a:gd name="T68" fmla="*/ 2147483647 w 271"/>
                <a:gd name="T69" fmla="*/ 2147483647 h 210"/>
                <a:gd name="T70" fmla="*/ 2147483647 w 271"/>
                <a:gd name="T71" fmla="*/ 2147483647 h 210"/>
                <a:gd name="T72" fmla="*/ 2147483647 w 271"/>
                <a:gd name="T73" fmla="*/ 2147483647 h 210"/>
                <a:gd name="T74" fmla="*/ 2147483647 w 271"/>
                <a:gd name="T75" fmla="*/ 2147483647 h 210"/>
                <a:gd name="T76" fmla="*/ 2147483647 w 271"/>
                <a:gd name="T77" fmla="*/ 2147483647 h 210"/>
                <a:gd name="T78" fmla="*/ 2147483647 w 271"/>
                <a:gd name="T79" fmla="*/ 2147483647 h 210"/>
                <a:gd name="T80" fmla="*/ 2147483647 w 271"/>
                <a:gd name="T81" fmla="*/ 2147483647 h 210"/>
                <a:gd name="T82" fmla="*/ 2147483647 w 271"/>
                <a:gd name="T83" fmla="*/ 2147483647 h 210"/>
                <a:gd name="T84" fmla="*/ 2147483647 w 271"/>
                <a:gd name="T85" fmla="*/ 2147483647 h 210"/>
                <a:gd name="T86" fmla="*/ 2147483647 w 271"/>
                <a:gd name="T87" fmla="*/ 2147483647 h 210"/>
                <a:gd name="T88" fmla="*/ 2147483647 w 271"/>
                <a:gd name="T89" fmla="*/ 2147483647 h 210"/>
                <a:gd name="T90" fmla="*/ 2147483647 w 271"/>
                <a:gd name="T91" fmla="*/ 2147483647 h 210"/>
                <a:gd name="T92" fmla="*/ 2147483647 w 271"/>
                <a:gd name="T93" fmla="*/ 2147483647 h 210"/>
                <a:gd name="T94" fmla="*/ 2147483647 w 271"/>
                <a:gd name="T95" fmla="*/ 2147483647 h 210"/>
                <a:gd name="T96" fmla="*/ 2147483647 w 271"/>
                <a:gd name="T97" fmla="*/ 2147483647 h 210"/>
                <a:gd name="T98" fmla="*/ 2147483647 w 271"/>
                <a:gd name="T99" fmla="*/ 2147483647 h 210"/>
                <a:gd name="T100" fmla="*/ 0 w 271"/>
                <a:gd name="T101" fmla="*/ 2147483647 h 210"/>
                <a:gd name="T102" fmla="*/ 2147483647 w 271"/>
                <a:gd name="T103" fmla="*/ 2147483647 h 210"/>
                <a:gd name="T104" fmla="*/ 2147483647 w 271"/>
                <a:gd name="T105" fmla="*/ 2147483647 h 210"/>
                <a:gd name="T106" fmla="*/ 2147483647 w 271"/>
                <a:gd name="T107" fmla="*/ 2147483647 h 210"/>
                <a:gd name="T108" fmla="*/ 2147483647 w 271"/>
                <a:gd name="T109" fmla="*/ 2147483647 h 210"/>
                <a:gd name="T110" fmla="*/ 2147483647 w 271"/>
                <a:gd name="T111" fmla="*/ 2147483647 h 210"/>
                <a:gd name="T112" fmla="*/ 2147483647 w 271"/>
                <a:gd name="T113" fmla="*/ 2147483647 h 210"/>
                <a:gd name="T114" fmla="*/ 2147483647 w 271"/>
                <a:gd name="T115" fmla="*/ 2147483647 h 210"/>
                <a:gd name="T116" fmla="*/ 2147483647 w 271"/>
                <a:gd name="T117" fmla="*/ 0 h 2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1"/>
                <a:gd name="T178" fmla="*/ 0 h 210"/>
                <a:gd name="T179" fmla="*/ 271 w 271"/>
                <a:gd name="T180" fmla="*/ 210 h 2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1" h="210">
                  <a:moveTo>
                    <a:pt x="148" y="118"/>
                  </a:moveTo>
                  <a:lnTo>
                    <a:pt x="138" y="120"/>
                  </a:lnTo>
                  <a:lnTo>
                    <a:pt x="130" y="128"/>
                  </a:lnTo>
                  <a:lnTo>
                    <a:pt x="128" y="138"/>
                  </a:lnTo>
                  <a:lnTo>
                    <a:pt x="130" y="148"/>
                  </a:lnTo>
                  <a:lnTo>
                    <a:pt x="138" y="156"/>
                  </a:lnTo>
                  <a:lnTo>
                    <a:pt x="148" y="159"/>
                  </a:lnTo>
                  <a:lnTo>
                    <a:pt x="160" y="156"/>
                  </a:lnTo>
                  <a:lnTo>
                    <a:pt x="166" y="148"/>
                  </a:lnTo>
                  <a:lnTo>
                    <a:pt x="170" y="138"/>
                  </a:lnTo>
                  <a:lnTo>
                    <a:pt x="166" y="128"/>
                  </a:lnTo>
                  <a:lnTo>
                    <a:pt x="160" y="120"/>
                  </a:lnTo>
                  <a:lnTo>
                    <a:pt x="148" y="118"/>
                  </a:lnTo>
                  <a:close/>
                  <a:moveTo>
                    <a:pt x="153" y="0"/>
                  </a:moveTo>
                  <a:lnTo>
                    <a:pt x="183" y="5"/>
                  </a:lnTo>
                  <a:lnTo>
                    <a:pt x="211" y="15"/>
                  </a:lnTo>
                  <a:lnTo>
                    <a:pt x="237" y="29"/>
                  </a:lnTo>
                  <a:lnTo>
                    <a:pt x="254" y="42"/>
                  </a:lnTo>
                  <a:lnTo>
                    <a:pt x="264" y="56"/>
                  </a:lnTo>
                  <a:lnTo>
                    <a:pt x="269" y="69"/>
                  </a:lnTo>
                  <a:lnTo>
                    <a:pt x="271" y="82"/>
                  </a:lnTo>
                  <a:lnTo>
                    <a:pt x="270" y="92"/>
                  </a:lnTo>
                  <a:lnTo>
                    <a:pt x="266" y="98"/>
                  </a:lnTo>
                  <a:lnTo>
                    <a:pt x="261" y="102"/>
                  </a:lnTo>
                  <a:lnTo>
                    <a:pt x="254" y="102"/>
                  </a:lnTo>
                  <a:lnTo>
                    <a:pt x="246" y="100"/>
                  </a:lnTo>
                  <a:lnTo>
                    <a:pt x="236" y="97"/>
                  </a:lnTo>
                  <a:lnTo>
                    <a:pt x="225" y="97"/>
                  </a:lnTo>
                  <a:lnTo>
                    <a:pt x="214" y="100"/>
                  </a:lnTo>
                  <a:lnTo>
                    <a:pt x="202" y="110"/>
                  </a:lnTo>
                  <a:lnTo>
                    <a:pt x="196" y="120"/>
                  </a:lnTo>
                  <a:lnTo>
                    <a:pt x="196" y="130"/>
                  </a:lnTo>
                  <a:lnTo>
                    <a:pt x="200" y="139"/>
                  </a:lnTo>
                  <a:lnTo>
                    <a:pt x="205" y="148"/>
                  </a:lnTo>
                  <a:lnTo>
                    <a:pt x="210" y="156"/>
                  </a:lnTo>
                  <a:lnTo>
                    <a:pt x="212" y="162"/>
                  </a:lnTo>
                  <a:lnTo>
                    <a:pt x="210" y="168"/>
                  </a:lnTo>
                  <a:lnTo>
                    <a:pt x="206" y="174"/>
                  </a:lnTo>
                  <a:lnTo>
                    <a:pt x="198" y="183"/>
                  </a:lnTo>
                  <a:lnTo>
                    <a:pt x="188" y="191"/>
                  </a:lnTo>
                  <a:lnTo>
                    <a:pt x="173" y="198"/>
                  </a:lnTo>
                  <a:lnTo>
                    <a:pt x="155" y="205"/>
                  </a:lnTo>
                  <a:lnTo>
                    <a:pt x="133" y="209"/>
                  </a:lnTo>
                  <a:lnTo>
                    <a:pt x="106" y="210"/>
                  </a:lnTo>
                  <a:lnTo>
                    <a:pt x="78" y="207"/>
                  </a:lnTo>
                  <a:lnTo>
                    <a:pt x="53" y="201"/>
                  </a:lnTo>
                  <a:lnTo>
                    <a:pt x="34" y="189"/>
                  </a:lnTo>
                  <a:lnTo>
                    <a:pt x="18" y="174"/>
                  </a:lnTo>
                  <a:lnTo>
                    <a:pt x="7" y="156"/>
                  </a:lnTo>
                  <a:lnTo>
                    <a:pt x="1" y="135"/>
                  </a:lnTo>
                  <a:lnTo>
                    <a:pt x="0" y="115"/>
                  </a:lnTo>
                  <a:lnTo>
                    <a:pt x="5" y="92"/>
                  </a:lnTo>
                  <a:lnTo>
                    <a:pt x="14" y="70"/>
                  </a:lnTo>
                  <a:lnTo>
                    <a:pt x="28" y="50"/>
                  </a:lnTo>
                  <a:lnTo>
                    <a:pt x="46" y="32"/>
                  </a:lnTo>
                  <a:lnTo>
                    <a:pt x="66" y="16"/>
                  </a:lnTo>
                  <a:lnTo>
                    <a:pt x="88" y="7"/>
                  </a:lnTo>
                  <a:lnTo>
                    <a:pt x="121" y="1"/>
                  </a:lnTo>
                  <a:lnTo>
                    <a:pt x="153" y="0"/>
                  </a:lnTo>
                  <a:close/>
                </a:path>
              </a:pathLst>
            </a:custGeom>
            <a:solidFill>
              <a:srgbClr val="E2E6C3"/>
            </a:solidFill>
            <a:ln w="0">
              <a:noFill/>
              <a:prstDash val="solid"/>
              <a:round/>
              <a:headEnd/>
              <a:tailEnd/>
            </a:ln>
          </p:spPr>
          <p:txBody>
            <a:bodyPr/>
            <a:lstStyle/>
            <a:p>
              <a:endParaRPr lang="zh-CN" altLang="en-US"/>
            </a:p>
          </p:txBody>
        </p:sp>
      </p:grpSp>
      <p:sp>
        <p:nvSpPr>
          <p:cNvPr id="17415" name="TextBox 34"/>
          <p:cNvSpPr txBox="1">
            <a:spLocks noChangeArrowheads="1"/>
          </p:cNvSpPr>
          <p:nvPr/>
        </p:nvSpPr>
        <p:spPr bwMode="auto">
          <a:xfrm>
            <a:off x="1038225" y="806450"/>
            <a:ext cx="5394325" cy="614363"/>
          </a:xfrm>
          <a:prstGeom prst="rect">
            <a:avLst/>
          </a:prstGeom>
          <a:noFill/>
          <a:ln w="9525">
            <a:noFill/>
            <a:miter lim="800000"/>
            <a:headEnd/>
            <a:tailEnd/>
          </a:ln>
        </p:spPr>
        <p:txBody>
          <a:bodyPr>
            <a:spAutoFit/>
          </a:bodyPr>
          <a:lstStyle/>
          <a:p>
            <a:r>
              <a:rPr lang="zh-CN" altLang="en-US" sz="3400">
                <a:solidFill>
                  <a:srgbClr val="FDEADA"/>
                </a:solidFill>
                <a:latin typeface="微软雅黑" pitchFamily="34" charset="-122"/>
                <a:ea typeface="微软雅黑" pitchFamily="34" charset="-122"/>
              </a:rPr>
              <a:t>他（她）的脾气如何？</a:t>
            </a:r>
          </a:p>
        </p:txBody>
      </p:sp>
      <p:sp>
        <p:nvSpPr>
          <p:cNvPr id="17416" name="TextBox 35"/>
          <p:cNvSpPr txBox="1">
            <a:spLocks noChangeArrowheads="1"/>
          </p:cNvSpPr>
          <p:nvPr/>
        </p:nvSpPr>
        <p:spPr bwMode="auto">
          <a:xfrm>
            <a:off x="4956175" y="3127375"/>
            <a:ext cx="5394325" cy="615950"/>
          </a:xfrm>
          <a:prstGeom prst="rect">
            <a:avLst/>
          </a:prstGeom>
          <a:noFill/>
          <a:ln w="9525">
            <a:noFill/>
            <a:miter lim="800000"/>
            <a:headEnd/>
            <a:tailEnd/>
          </a:ln>
        </p:spPr>
        <p:txBody>
          <a:bodyPr>
            <a:spAutoFit/>
          </a:bodyPr>
          <a:lstStyle/>
          <a:p>
            <a:r>
              <a:rPr lang="zh-CN" altLang="en-US" sz="3400">
                <a:solidFill>
                  <a:srgbClr val="FDEADA"/>
                </a:solidFill>
                <a:latin typeface="微软雅黑" pitchFamily="34" charset="-122"/>
                <a:ea typeface="微软雅黑" pitchFamily="34" charset="-122"/>
              </a:rPr>
              <a:t>性格怎样？</a:t>
            </a:r>
          </a:p>
        </p:txBody>
      </p:sp>
      <p:sp>
        <p:nvSpPr>
          <p:cNvPr id="17417" name="TextBox 36"/>
          <p:cNvSpPr txBox="1">
            <a:spLocks noChangeArrowheads="1"/>
          </p:cNvSpPr>
          <p:nvPr/>
        </p:nvSpPr>
        <p:spPr bwMode="auto">
          <a:xfrm>
            <a:off x="1223963" y="5316538"/>
            <a:ext cx="6486525" cy="609600"/>
          </a:xfrm>
          <a:prstGeom prst="rect">
            <a:avLst/>
          </a:prstGeom>
          <a:noFill/>
          <a:ln w="9525">
            <a:noFill/>
            <a:miter lim="800000"/>
            <a:headEnd/>
            <a:tailEnd/>
          </a:ln>
        </p:spPr>
        <p:txBody>
          <a:bodyPr>
            <a:spAutoFit/>
          </a:bodyPr>
          <a:lstStyle/>
          <a:p>
            <a:r>
              <a:rPr lang="zh-CN" altLang="en-US" sz="3400">
                <a:solidFill>
                  <a:srgbClr val="FDEADA"/>
                </a:solidFill>
                <a:latin typeface="微软雅黑" pitchFamily="34" charset="-122"/>
                <a:ea typeface="微软雅黑" pitchFamily="34" charset="-122"/>
              </a:rPr>
              <a:t>有什么样的独特的行为表现？</a:t>
            </a:r>
          </a:p>
        </p:txBody>
      </p:sp>
      <p:sp>
        <p:nvSpPr>
          <p:cNvPr id="38" name="Freeform 25"/>
          <p:cNvSpPr>
            <a:spLocks noEditPoints="1"/>
          </p:cNvSpPr>
          <p:nvPr/>
        </p:nvSpPr>
        <p:spPr bwMode="auto">
          <a:xfrm>
            <a:off x="9050338" y="4991100"/>
            <a:ext cx="1589087" cy="1455738"/>
          </a:xfrm>
          <a:custGeom>
            <a:avLst/>
            <a:gdLst>
              <a:gd name="T0" fmla="*/ 2147483647 w 384"/>
              <a:gd name="T1" fmla="*/ 2147483647 h 384"/>
              <a:gd name="T2" fmla="*/ 2147483647 w 384"/>
              <a:gd name="T3" fmla="*/ 2147483647 h 384"/>
              <a:gd name="T4" fmla="*/ 2147483647 w 384"/>
              <a:gd name="T5" fmla="*/ 2147483647 h 384"/>
              <a:gd name="T6" fmla="*/ 2147483647 w 384"/>
              <a:gd name="T7" fmla="*/ 2147483647 h 384"/>
              <a:gd name="T8" fmla="*/ 2147483647 w 384"/>
              <a:gd name="T9" fmla="*/ 2147483647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0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0 h 3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4"/>
              <a:gd name="T103" fmla="*/ 0 h 384"/>
              <a:gd name="T104" fmla="*/ 384 w 384"/>
              <a:gd name="T105" fmla="*/ 384 h 3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4" h="384">
                <a:moveTo>
                  <a:pt x="120" y="264"/>
                </a:moveTo>
                <a:lnTo>
                  <a:pt x="264" y="264"/>
                </a:lnTo>
                <a:lnTo>
                  <a:pt x="312" y="312"/>
                </a:lnTo>
                <a:lnTo>
                  <a:pt x="72" y="312"/>
                </a:lnTo>
                <a:lnTo>
                  <a:pt x="120" y="264"/>
                </a:lnTo>
                <a:close/>
                <a:moveTo>
                  <a:pt x="169" y="48"/>
                </a:moveTo>
                <a:lnTo>
                  <a:pt x="169" y="182"/>
                </a:lnTo>
                <a:lnTo>
                  <a:pt x="55" y="295"/>
                </a:lnTo>
                <a:lnTo>
                  <a:pt x="49" y="306"/>
                </a:lnTo>
                <a:lnTo>
                  <a:pt x="49" y="318"/>
                </a:lnTo>
                <a:lnTo>
                  <a:pt x="55" y="329"/>
                </a:lnTo>
                <a:lnTo>
                  <a:pt x="59" y="333"/>
                </a:lnTo>
                <a:lnTo>
                  <a:pt x="64" y="335"/>
                </a:lnTo>
                <a:lnTo>
                  <a:pt x="68" y="336"/>
                </a:lnTo>
                <a:lnTo>
                  <a:pt x="72" y="336"/>
                </a:lnTo>
                <a:lnTo>
                  <a:pt x="312" y="336"/>
                </a:lnTo>
                <a:lnTo>
                  <a:pt x="315" y="336"/>
                </a:lnTo>
                <a:lnTo>
                  <a:pt x="319" y="335"/>
                </a:lnTo>
                <a:lnTo>
                  <a:pt x="324" y="333"/>
                </a:lnTo>
                <a:lnTo>
                  <a:pt x="330" y="329"/>
                </a:lnTo>
                <a:lnTo>
                  <a:pt x="332" y="325"/>
                </a:lnTo>
                <a:lnTo>
                  <a:pt x="335" y="320"/>
                </a:lnTo>
                <a:lnTo>
                  <a:pt x="336" y="316"/>
                </a:lnTo>
                <a:lnTo>
                  <a:pt x="336" y="312"/>
                </a:lnTo>
                <a:lnTo>
                  <a:pt x="336" y="309"/>
                </a:lnTo>
                <a:lnTo>
                  <a:pt x="335" y="304"/>
                </a:lnTo>
                <a:lnTo>
                  <a:pt x="332" y="300"/>
                </a:lnTo>
                <a:lnTo>
                  <a:pt x="330" y="295"/>
                </a:lnTo>
                <a:lnTo>
                  <a:pt x="216" y="182"/>
                </a:lnTo>
                <a:lnTo>
                  <a:pt x="216" y="48"/>
                </a:lnTo>
                <a:lnTo>
                  <a:pt x="169" y="48"/>
                </a:lnTo>
                <a:close/>
                <a:moveTo>
                  <a:pt x="120" y="0"/>
                </a:moveTo>
                <a:lnTo>
                  <a:pt x="264" y="0"/>
                </a:lnTo>
                <a:lnTo>
                  <a:pt x="275" y="3"/>
                </a:lnTo>
                <a:lnTo>
                  <a:pt x="284" y="12"/>
                </a:lnTo>
                <a:lnTo>
                  <a:pt x="288" y="24"/>
                </a:lnTo>
                <a:lnTo>
                  <a:pt x="284" y="37"/>
                </a:lnTo>
                <a:lnTo>
                  <a:pt x="275" y="46"/>
                </a:lnTo>
                <a:lnTo>
                  <a:pt x="264" y="48"/>
                </a:lnTo>
                <a:lnTo>
                  <a:pt x="264" y="163"/>
                </a:lnTo>
                <a:lnTo>
                  <a:pt x="363" y="262"/>
                </a:lnTo>
                <a:lnTo>
                  <a:pt x="375" y="277"/>
                </a:lnTo>
                <a:lnTo>
                  <a:pt x="381" y="294"/>
                </a:lnTo>
                <a:lnTo>
                  <a:pt x="384" y="312"/>
                </a:lnTo>
                <a:lnTo>
                  <a:pt x="381" y="330"/>
                </a:lnTo>
                <a:lnTo>
                  <a:pt x="375" y="348"/>
                </a:lnTo>
                <a:lnTo>
                  <a:pt x="363" y="364"/>
                </a:lnTo>
                <a:lnTo>
                  <a:pt x="348" y="375"/>
                </a:lnTo>
                <a:lnTo>
                  <a:pt x="331" y="382"/>
                </a:lnTo>
                <a:lnTo>
                  <a:pt x="312" y="384"/>
                </a:lnTo>
                <a:lnTo>
                  <a:pt x="72" y="384"/>
                </a:lnTo>
                <a:lnTo>
                  <a:pt x="54" y="382"/>
                </a:lnTo>
                <a:lnTo>
                  <a:pt x="36" y="375"/>
                </a:lnTo>
                <a:lnTo>
                  <a:pt x="20" y="364"/>
                </a:lnTo>
                <a:lnTo>
                  <a:pt x="9" y="348"/>
                </a:lnTo>
                <a:lnTo>
                  <a:pt x="2" y="330"/>
                </a:lnTo>
                <a:lnTo>
                  <a:pt x="0" y="312"/>
                </a:lnTo>
                <a:lnTo>
                  <a:pt x="2" y="294"/>
                </a:lnTo>
                <a:lnTo>
                  <a:pt x="9" y="277"/>
                </a:lnTo>
                <a:lnTo>
                  <a:pt x="20" y="262"/>
                </a:lnTo>
                <a:lnTo>
                  <a:pt x="120" y="163"/>
                </a:lnTo>
                <a:lnTo>
                  <a:pt x="120" y="48"/>
                </a:lnTo>
                <a:lnTo>
                  <a:pt x="108" y="46"/>
                </a:lnTo>
                <a:lnTo>
                  <a:pt x="99" y="37"/>
                </a:lnTo>
                <a:lnTo>
                  <a:pt x="96" y="24"/>
                </a:lnTo>
                <a:lnTo>
                  <a:pt x="99" y="12"/>
                </a:lnTo>
                <a:lnTo>
                  <a:pt x="108" y="3"/>
                </a:lnTo>
                <a:lnTo>
                  <a:pt x="120" y="0"/>
                </a:lnTo>
                <a:close/>
              </a:path>
            </a:pathLst>
          </a:custGeom>
          <a:solidFill>
            <a:srgbClr val="E2E6C3"/>
          </a:solidFill>
          <a:ln w="0">
            <a:noFill/>
            <a:prstDash val="solid"/>
            <a:round/>
            <a:headEnd/>
            <a:tailEnd/>
          </a:ln>
        </p:spPr>
        <p:txBody>
          <a:bodyPr/>
          <a:lstStyle/>
          <a:p>
            <a:endParaRPr lang="zh-CN" altLang="en-US"/>
          </a:p>
        </p:txBody>
      </p:sp>
      <p:pic>
        <p:nvPicPr>
          <p:cNvPr id="23"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1+#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2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5B350"/>
        </a:solidFill>
        <a:effectLst/>
      </p:bgPr>
    </p:bg>
    <p:spTree>
      <p:nvGrpSpPr>
        <p:cNvPr id="1" name=""/>
        <p:cNvGrpSpPr/>
        <p:nvPr/>
      </p:nvGrpSpPr>
      <p:grpSpPr>
        <a:xfrm>
          <a:off x="0" y="0"/>
          <a:ext cx="0" cy="0"/>
          <a:chOff x="0" y="0"/>
          <a:chExt cx="0" cy="0"/>
        </a:xfrm>
      </p:grpSpPr>
      <p:sp>
        <p:nvSpPr>
          <p:cNvPr id="18434" name="TextBox 15"/>
          <p:cNvSpPr txBox="1">
            <a:spLocks noChangeArrowheads="1"/>
          </p:cNvSpPr>
          <p:nvPr/>
        </p:nvSpPr>
        <p:spPr bwMode="auto">
          <a:xfrm>
            <a:off x="744538" y="3270250"/>
            <a:ext cx="6821487" cy="554038"/>
          </a:xfrm>
          <a:prstGeom prst="rect">
            <a:avLst/>
          </a:prstGeom>
          <a:noFill/>
          <a:ln w="9525">
            <a:noFill/>
            <a:miter lim="800000"/>
            <a:headEnd/>
            <a:tailEnd/>
          </a:ln>
        </p:spPr>
        <p:txBody>
          <a:bodyPr wrap="none">
            <a:spAutoFit/>
          </a:bodyPr>
          <a:lstStyle/>
          <a:p>
            <a:r>
              <a:rPr lang="zh-CN" altLang="en-US" sz="3000" b="1">
                <a:solidFill>
                  <a:srgbClr val="953735"/>
                </a:solidFill>
                <a:latin typeface="微软雅黑" pitchFamily="34" charset="-122"/>
                <a:ea typeface="微软雅黑" pitchFamily="34" charset="-122"/>
              </a:rPr>
              <a:t>通 俗 的 说，这 些 整 体 印 象 就 叫 作</a:t>
            </a:r>
          </a:p>
        </p:txBody>
      </p:sp>
      <p:grpSp>
        <p:nvGrpSpPr>
          <p:cNvPr id="18435" name="组合 9"/>
          <p:cNvGrpSpPr>
            <a:grpSpLocks/>
          </p:cNvGrpSpPr>
          <p:nvPr/>
        </p:nvGrpSpPr>
        <p:grpSpPr bwMode="auto">
          <a:xfrm>
            <a:off x="7894638" y="2308225"/>
            <a:ext cx="3400425" cy="1571625"/>
            <a:chOff x="4205816" y="1719481"/>
            <a:chExt cx="3401269" cy="1572193"/>
          </a:xfrm>
        </p:grpSpPr>
        <p:sp>
          <p:nvSpPr>
            <p:cNvPr id="9" name="矩形 8"/>
            <p:cNvSpPr>
              <a:spLocks noChangeAspect="1"/>
            </p:cNvSpPr>
            <p:nvPr/>
          </p:nvSpPr>
          <p:spPr>
            <a:xfrm>
              <a:off x="4205816" y="1719481"/>
              <a:ext cx="1497384" cy="155948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7" name="矩形 16"/>
            <p:cNvSpPr>
              <a:spLocks noChangeAspect="1"/>
            </p:cNvSpPr>
            <p:nvPr/>
          </p:nvSpPr>
          <p:spPr>
            <a:xfrm>
              <a:off x="6109700" y="1732186"/>
              <a:ext cx="1497385" cy="1559488"/>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sp>
        <p:nvSpPr>
          <p:cNvPr id="18" name="TextBox 17"/>
          <p:cNvSpPr txBox="1">
            <a:spLocks noChangeArrowheads="1"/>
          </p:cNvSpPr>
          <p:nvPr/>
        </p:nvSpPr>
        <p:spPr bwMode="auto">
          <a:xfrm>
            <a:off x="8089900" y="2511425"/>
            <a:ext cx="3192463" cy="1168400"/>
          </a:xfrm>
          <a:prstGeom prst="rect">
            <a:avLst/>
          </a:prstGeom>
          <a:noFill/>
          <a:ln w="9525">
            <a:noFill/>
            <a:miter lim="800000"/>
            <a:headEnd/>
            <a:tailEnd/>
          </a:ln>
        </p:spPr>
        <p:txBody>
          <a:bodyPr>
            <a:spAutoFit/>
          </a:bodyPr>
          <a:lstStyle/>
          <a:p>
            <a:r>
              <a:rPr lang="zh-CN" altLang="en-US" sz="7000" b="1">
                <a:solidFill>
                  <a:schemeClr val="bg1"/>
                </a:solidFill>
                <a:latin typeface="微软雅黑" pitchFamily="34" charset="-122"/>
                <a:ea typeface="微软雅黑" pitchFamily="34" charset="-122"/>
              </a:rPr>
              <a:t>人    格</a:t>
            </a:r>
          </a:p>
        </p:txBody>
      </p:sp>
      <p:pic>
        <p:nvPicPr>
          <p:cNvPr id="7" name="图片 13" descr="logo带字横板.png"/>
          <p:cNvPicPr>
            <a:picLocks noChangeAspect="1"/>
          </p:cNvPicPr>
          <p:nvPr/>
        </p:nvPicPr>
        <p:blipFill>
          <a:blip r:embed="rId2"/>
          <a:stretch>
            <a:fillRect/>
          </a:stretch>
        </p:blipFill>
        <p:spPr>
          <a:xfrm>
            <a:off x="9317218" y="0"/>
            <a:ext cx="2699792" cy="625820"/>
          </a:xfrm>
          <a:prstGeom prst="rect">
            <a:avLst/>
          </a:prstGeom>
          <a:noFill/>
          <a:ln w="9525">
            <a:noFill/>
          </a:ln>
        </p:spPr>
      </p:pic>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8">
                                            <p:txEl>
                                              <p:pRg st="0" end="0"/>
                                            </p:txEl>
                                          </p:spTgt>
                                        </p:tgtEl>
                                      </p:cBhvr>
                                    </p:animEffect>
                                    <p:animScale>
                                      <p:cBhvr>
                                        <p:cTn id="7" dur="250" autoRev="1" fill="hold"/>
                                        <p:tgtEl>
                                          <p:spTgt spid="18">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nvGrpSpPr>
          <p:cNvPr id="47" name="组合 46"/>
          <p:cNvGrpSpPr>
            <a:grpSpLocks/>
          </p:cNvGrpSpPr>
          <p:nvPr/>
        </p:nvGrpSpPr>
        <p:grpSpPr bwMode="auto">
          <a:xfrm>
            <a:off x="7418388" y="0"/>
            <a:ext cx="2446337" cy="6897688"/>
            <a:chOff x="7418521" y="-39236"/>
            <a:chExt cx="2446204" cy="6897236"/>
          </a:xfrm>
        </p:grpSpPr>
        <p:grpSp>
          <p:nvGrpSpPr>
            <p:cNvPr id="23580" name="组合 25"/>
            <p:cNvGrpSpPr>
              <a:grpSpLocks/>
            </p:cNvGrpSpPr>
            <p:nvPr/>
          </p:nvGrpSpPr>
          <p:grpSpPr bwMode="auto">
            <a:xfrm>
              <a:off x="7505699" y="-39236"/>
              <a:ext cx="2359026" cy="6897236"/>
              <a:chOff x="7505699" y="-39236"/>
              <a:chExt cx="2359026" cy="6897236"/>
            </a:xfrm>
          </p:grpSpPr>
          <p:sp>
            <p:nvSpPr>
              <p:cNvPr id="20" name="矩形 19"/>
              <p:cNvSpPr/>
              <p:nvPr/>
            </p:nvSpPr>
            <p:spPr>
              <a:xfrm>
                <a:off x="7505828" y="-39236"/>
                <a:ext cx="2358897" cy="689723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2" name="矩形 11"/>
              <p:cNvSpPr/>
              <p:nvPr/>
            </p:nvSpPr>
            <p:spPr>
              <a:xfrm>
                <a:off x="7505828" y="449"/>
                <a:ext cx="2358897" cy="2681111"/>
              </a:xfrm>
              <a:prstGeom prst="rect">
                <a:avLst/>
              </a:prstGeom>
              <a:solidFill>
                <a:srgbClr val="E5B35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3" name="矩形 12"/>
              <p:cNvSpPr/>
              <p:nvPr/>
            </p:nvSpPr>
            <p:spPr>
              <a:xfrm>
                <a:off x="7505828" y="5454742"/>
                <a:ext cx="2358897" cy="1403258"/>
              </a:xfrm>
              <a:prstGeom prst="rect">
                <a:avLst/>
              </a:prstGeom>
              <a:solidFill>
                <a:srgbClr val="E5B35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pic>
          <p:nvPicPr>
            <p:cNvPr id="23581" name="Picture 13" descr="6f302ba0e698386426fe0f47ca43e3fd"/>
            <p:cNvPicPr>
              <a:picLocks noChangeAspect="1" noChangeArrowheads="1"/>
            </p:cNvPicPr>
            <p:nvPr/>
          </p:nvPicPr>
          <p:blipFill>
            <a:blip r:embed="rId2"/>
            <a:srcRect/>
            <a:stretch>
              <a:fillRect/>
            </a:stretch>
          </p:blipFill>
          <p:spPr bwMode="auto">
            <a:xfrm>
              <a:off x="7418521" y="2878812"/>
              <a:ext cx="2438400" cy="2336800"/>
            </a:xfrm>
            <a:prstGeom prst="rect">
              <a:avLst/>
            </a:prstGeom>
            <a:noFill/>
            <a:ln w="9525">
              <a:noFill/>
              <a:miter lim="800000"/>
              <a:headEnd/>
              <a:tailEnd/>
            </a:ln>
          </p:spPr>
        </p:pic>
      </p:grpSp>
      <p:grpSp>
        <p:nvGrpSpPr>
          <p:cNvPr id="27" name="组合 40"/>
          <p:cNvGrpSpPr>
            <a:grpSpLocks/>
          </p:cNvGrpSpPr>
          <p:nvPr/>
        </p:nvGrpSpPr>
        <p:grpSpPr bwMode="auto">
          <a:xfrm>
            <a:off x="-15875" y="0"/>
            <a:ext cx="2898775" cy="6858000"/>
            <a:chOff x="-15879" y="0"/>
            <a:chExt cx="2898867" cy="6858001"/>
          </a:xfrm>
        </p:grpSpPr>
        <p:grpSp>
          <p:nvGrpSpPr>
            <p:cNvPr id="23575" name="组合 22"/>
            <p:cNvGrpSpPr>
              <a:grpSpLocks/>
            </p:cNvGrpSpPr>
            <p:nvPr/>
          </p:nvGrpSpPr>
          <p:grpSpPr bwMode="auto">
            <a:xfrm>
              <a:off x="-15879" y="0"/>
              <a:ext cx="2835283" cy="6858001"/>
              <a:chOff x="-15879" y="0"/>
              <a:chExt cx="2835283" cy="6858001"/>
            </a:xfrm>
          </p:grpSpPr>
          <p:sp>
            <p:nvSpPr>
              <p:cNvPr id="17" name="矩形 16"/>
              <p:cNvSpPr/>
              <p:nvPr/>
            </p:nvSpPr>
            <p:spPr>
              <a:xfrm>
                <a:off x="-15879" y="0"/>
                <a:ext cx="2819489" cy="6858001"/>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5" name="矩形 4"/>
              <p:cNvSpPr/>
              <p:nvPr/>
            </p:nvSpPr>
            <p:spPr>
              <a:xfrm>
                <a:off x="-3" y="0"/>
                <a:ext cx="2819489" cy="1812925"/>
              </a:xfrm>
              <a:prstGeom prst="rect">
                <a:avLst/>
              </a:prstGeom>
              <a:solidFill>
                <a:srgbClr val="17324D"/>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7" name="矩形 6"/>
              <p:cNvSpPr/>
              <p:nvPr/>
            </p:nvSpPr>
            <p:spPr>
              <a:xfrm>
                <a:off x="-3" y="4246564"/>
                <a:ext cx="2819489" cy="2611437"/>
              </a:xfrm>
              <a:prstGeom prst="rect">
                <a:avLst/>
              </a:prstGeom>
              <a:solidFill>
                <a:srgbClr val="17324D"/>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sp>
          <p:nvSpPr>
            <p:cNvPr id="23576" name="文本框 3"/>
            <p:cNvSpPr txBox="1">
              <a:spLocks noChangeArrowheads="1"/>
            </p:cNvSpPr>
            <p:nvPr/>
          </p:nvSpPr>
          <p:spPr bwMode="auto">
            <a:xfrm>
              <a:off x="61911" y="1946275"/>
              <a:ext cx="2821077" cy="2225675"/>
            </a:xfrm>
            <a:prstGeom prst="rect">
              <a:avLst/>
            </a:prstGeom>
            <a:noFill/>
            <a:ln w="9525">
              <a:noFill/>
              <a:miter lim="800000"/>
              <a:headEnd/>
              <a:tailEnd/>
            </a:ln>
          </p:spPr>
          <p:txBody>
            <a:bodyPr>
              <a:spAutoFit/>
            </a:bodyPr>
            <a:lstStyle/>
            <a:p>
              <a:r>
                <a:rPr lang="zh-CN" altLang="en-US" sz="2000">
                  <a:latin typeface="微软雅黑" pitchFamily="34" charset="-122"/>
                  <a:ea typeface="微软雅黑" pitchFamily="34" charset="-122"/>
                </a:rPr>
                <a:t>“人格（</a:t>
              </a:r>
              <a:r>
                <a:rPr lang="en-US" altLang="zh-CN" sz="2000">
                  <a:latin typeface="微软雅黑" pitchFamily="34" charset="-122"/>
                  <a:ea typeface="微软雅黑" pitchFamily="34" charset="-122"/>
                </a:rPr>
                <a:t>Personality</a:t>
              </a:r>
              <a:r>
                <a:rPr lang="zh-CN" altLang="en-US" sz="2000">
                  <a:latin typeface="微软雅黑" pitchFamily="34" charset="-122"/>
                  <a:ea typeface="微软雅黑" pitchFamily="34" charset="-122"/>
                </a:rPr>
                <a:t>） 源于拉丁文“</a:t>
              </a:r>
              <a:r>
                <a:rPr lang="en-US" altLang="zh-CN" sz="2000">
                  <a:latin typeface="微软雅黑" pitchFamily="34" charset="-122"/>
                  <a:ea typeface="微软雅黑" pitchFamily="34" charset="-122"/>
                </a:rPr>
                <a:t>persona”——</a:t>
              </a:r>
              <a:r>
                <a:rPr lang="zh-CN" altLang="en-US" sz="2000">
                  <a:latin typeface="微软雅黑" pitchFamily="34" charset="-122"/>
                  <a:ea typeface="微软雅黑" pitchFamily="34" charset="-122"/>
                </a:rPr>
                <a:t>面具（</a:t>
              </a:r>
              <a:r>
                <a:rPr lang="en-US" altLang="zh-CN" sz="2000">
                  <a:latin typeface="微软雅黑" pitchFamily="34" charset="-122"/>
                  <a:ea typeface="微软雅黑" pitchFamily="34" charset="-122"/>
                </a:rPr>
                <a:t>mask）</a:t>
              </a:r>
              <a:r>
                <a:rPr lang="zh-CN" altLang="en-US" sz="2000">
                  <a:latin typeface="微软雅黑" pitchFamily="34" charset="-122"/>
                  <a:ea typeface="微软雅黑" pitchFamily="34" charset="-122"/>
                </a:rPr>
                <a:t>。原意是指古希腊罗马时代的喜剧演员在舞台上扮演角色所戴的假面具。</a:t>
              </a:r>
              <a:endParaRPr lang="zh-CN" altLang="en-US" sz="2000">
                <a:solidFill>
                  <a:srgbClr val="254061"/>
                </a:solidFill>
                <a:latin typeface="微软雅黑" pitchFamily="34" charset="-122"/>
                <a:ea typeface="微软雅黑" pitchFamily="34" charset="-122"/>
                <a:cs typeface="Aharoni" pitchFamily="2" charset="-79"/>
              </a:endParaRPr>
            </a:p>
          </p:txBody>
        </p:sp>
      </p:grpSp>
      <p:grpSp>
        <p:nvGrpSpPr>
          <p:cNvPr id="45" name="组合 44"/>
          <p:cNvGrpSpPr>
            <a:grpSpLocks/>
          </p:cNvGrpSpPr>
          <p:nvPr/>
        </p:nvGrpSpPr>
        <p:grpSpPr bwMode="auto">
          <a:xfrm>
            <a:off x="2803525" y="-39688"/>
            <a:ext cx="2359025" cy="6897688"/>
            <a:chOff x="2803525" y="-39234"/>
            <a:chExt cx="2359029" cy="6897235"/>
          </a:xfrm>
        </p:grpSpPr>
        <p:grpSp>
          <p:nvGrpSpPr>
            <p:cNvPr id="23570" name="组合 23"/>
            <p:cNvGrpSpPr>
              <a:grpSpLocks/>
            </p:cNvGrpSpPr>
            <p:nvPr/>
          </p:nvGrpSpPr>
          <p:grpSpPr bwMode="auto">
            <a:xfrm>
              <a:off x="2803525" y="-39234"/>
              <a:ext cx="2359029" cy="6897235"/>
              <a:chOff x="2803525" y="-39234"/>
              <a:chExt cx="2359029" cy="6897235"/>
            </a:xfrm>
          </p:grpSpPr>
          <p:sp>
            <p:nvSpPr>
              <p:cNvPr id="18" name="矩形 17"/>
              <p:cNvSpPr/>
              <p:nvPr/>
            </p:nvSpPr>
            <p:spPr>
              <a:xfrm>
                <a:off x="2803525" y="-39234"/>
                <a:ext cx="2359029" cy="68972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8" name="矩形 7"/>
              <p:cNvSpPr/>
              <p:nvPr/>
            </p:nvSpPr>
            <p:spPr>
              <a:xfrm>
                <a:off x="2819400" y="451"/>
                <a:ext cx="2343154" cy="2014406"/>
              </a:xfrm>
              <a:prstGeom prst="rect">
                <a:avLst/>
              </a:prstGeom>
              <a:solidFill>
                <a:srgbClr val="994C5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9" name="矩形 8"/>
              <p:cNvSpPr/>
              <p:nvPr/>
            </p:nvSpPr>
            <p:spPr>
              <a:xfrm>
                <a:off x="2819400" y="5037259"/>
                <a:ext cx="2343154" cy="1820742"/>
              </a:xfrm>
              <a:prstGeom prst="rect">
                <a:avLst/>
              </a:prstGeom>
              <a:solidFill>
                <a:srgbClr val="994C5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pic>
          <p:nvPicPr>
            <p:cNvPr id="23571" name="Picture 12" descr="4e0b5b1f0698cc01a07513f903f5782f"/>
            <p:cNvPicPr>
              <a:picLocks noChangeAspect="1" noChangeArrowheads="1"/>
            </p:cNvPicPr>
            <p:nvPr/>
          </p:nvPicPr>
          <p:blipFill>
            <a:blip r:embed="rId3"/>
            <a:srcRect/>
            <a:stretch>
              <a:fillRect/>
            </a:stretch>
          </p:blipFill>
          <p:spPr bwMode="auto">
            <a:xfrm>
              <a:off x="3040251" y="2233048"/>
              <a:ext cx="1839913" cy="2514600"/>
            </a:xfrm>
            <a:prstGeom prst="rect">
              <a:avLst/>
            </a:prstGeom>
            <a:noFill/>
            <a:ln w="9525">
              <a:noFill/>
              <a:miter lim="800000"/>
              <a:headEnd/>
              <a:tailEnd/>
            </a:ln>
          </p:spPr>
        </p:pic>
      </p:grpSp>
      <p:grpSp>
        <p:nvGrpSpPr>
          <p:cNvPr id="46" name="组合 45"/>
          <p:cNvGrpSpPr>
            <a:grpSpLocks/>
          </p:cNvGrpSpPr>
          <p:nvPr/>
        </p:nvGrpSpPr>
        <p:grpSpPr bwMode="auto">
          <a:xfrm>
            <a:off x="5146675" y="-39688"/>
            <a:ext cx="2359025" cy="6897688"/>
            <a:chOff x="5146673" y="-39240"/>
            <a:chExt cx="2359030" cy="6897240"/>
          </a:xfrm>
        </p:grpSpPr>
        <p:grpSp>
          <p:nvGrpSpPr>
            <p:cNvPr id="23565" name="组合 24"/>
            <p:cNvGrpSpPr>
              <a:grpSpLocks/>
            </p:cNvGrpSpPr>
            <p:nvPr/>
          </p:nvGrpSpPr>
          <p:grpSpPr bwMode="auto">
            <a:xfrm>
              <a:off x="5146673" y="-39240"/>
              <a:ext cx="2359030" cy="6897240"/>
              <a:chOff x="5146673" y="-39240"/>
              <a:chExt cx="2359030" cy="6897240"/>
            </a:xfrm>
          </p:grpSpPr>
          <p:sp>
            <p:nvSpPr>
              <p:cNvPr id="19" name="矩形 18"/>
              <p:cNvSpPr/>
              <p:nvPr/>
            </p:nvSpPr>
            <p:spPr>
              <a:xfrm>
                <a:off x="5146673" y="-39240"/>
                <a:ext cx="2359030" cy="689724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0" name="矩形 9"/>
              <p:cNvSpPr/>
              <p:nvPr/>
            </p:nvSpPr>
            <p:spPr>
              <a:xfrm>
                <a:off x="5162548" y="445"/>
                <a:ext cx="2343155" cy="2355697"/>
              </a:xfrm>
              <a:prstGeom prst="rect">
                <a:avLst/>
              </a:prstGeom>
              <a:solidFill>
                <a:srgbClr val="D9742C"/>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1" name="矩形 10"/>
              <p:cNvSpPr/>
              <p:nvPr/>
            </p:nvSpPr>
            <p:spPr>
              <a:xfrm>
                <a:off x="5162548" y="5207107"/>
                <a:ext cx="2343155" cy="1650893"/>
              </a:xfrm>
              <a:prstGeom prst="rect">
                <a:avLst/>
              </a:prstGeom>
              <a:solidFill>
                <a:srgbClr val="D9742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pic>
          <p:nvPicPr>
            <p:cNvPr id="23566" name="Picture 14" descr="8a816c2e9a27ba17ed8dc9e567bfdca6"/>
            <p:cNvPicPr>
              <a:picLocks noChangeAspect="1" noChangeArrowheads="1"/>
            </p:cNvPicPr>
            <p:nvPr/>
          </p:nvPicPr>
          <p:blipFill>
            <a:blip r:embed="rId4"/>
            <a:srcRect/>
            <a:stretch>
              <a:fillRect/>
            </a:stretch>
          </p:blipFill>
          <p:spPr bwMode="auto">
            <a:xfrm>
              <a:off x="5366288" y="2608882"/>
              <a:ext cx="1905000" cy="2362200"/>
            </a:xfrm>
            <a:prstGeom prst="rect">
              <a:avLst/>
            </a:prstGeom>
            <a:noFill/>
            <a:ln w="9525">
              <a:noFill/>
              <a:miter lim="800000"/>
              <a:headEnd/>
              <a:tailEnd/>
            </a:ln>
          </p:spPr>
        </p:pic>
      </p:grpSp>
      <p:grpSp>
        <p:nvGrpSpPr>
          <p:cNvPr id="48" name="组合 47"/>
          <p:cNvGrpSpPr>
            <a:grpSpLocks/>
          </p:cNvGrpSpPr>
          <p:nvPr/>
        </p:nvGrpSpPr>
        <p:grpSpPr bwMode="auto">
          <a:xfrm>
            <a:off x="9848850" y="-39688"/>
            <a:ext cx="2359025" cy="6897688"/>
            <a:chOff x="9848851" y="-39236"/>
            <a:chExt cx="2359033" cy="6897236"/>
          </a:xfrm>
        </p:grpSpPr>
        <p:grpSp>
          <p:nvGrpSpPr>
            <p:cNvPr id="23560" name="组合 26"/>
            <p:cNvGrpSpPr>
              <a:grpSpLocks/>
            </p:cNvGrpSpPr>
            <p:nvPr/>
          </p:nvGrpSpPr>
          <p:grpSpPr bwMode="auto">
            <a:xfrm>
              <a:off x="9848851" y="-39236"/>
              <a:ext cx="2359033" cy="6897236"/>
              <a:chOff x="9848851" y="-39236"/>
              <a:chExt cx="2359033" cy="6897236"/>
            </a:xfrm>
          </p:grpSpPr>
          <p:sp>
            <p:nvSpPr>
              <p:cNvPr id="21" name="矩形 20"/>
              <p:cNvSpPr/>
              <p:nvPr/>
            </p:nvSpPr>
            <p:spPr>
              <a:xfrm>
                <a:off x="9848851" y="-39236"/>
                <a:ext cx="2359033" cy="689723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4" name="矩形 13"/>
              <p:cNvSpPr/>
              <p:nvPr/>
            </p:nvSpPr>
            <p:spPr>
              <a:xfrm>
                <a:off x="9848851" y="449"/>
                <a:ext cx="2343158" cy="2928746"/>
              </a:xfrm>
              <a:prstGeom prst="rect">
                <a:avLst/>
              </a:prstGeom>
              <a:solidFill>
                <a:srgbClr val="E2E6C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15" name="矩形 14"/>
              <p:cNvSpPr/>
              <p:nvPr/>
            </p:nvSpPr>
            <p:spPr>
              <a:xfrm>
                <a:off x="9848851" y="5688090"/>
                <a:ext cx="2343158" cy="1169910"/>
              </a:xfrm>
              <a:prstGeom prst="rect">
                <a:avLst/>
              </a:prstGeom>
              <a:solidFill>
                <a:srgbClr val="E2E6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grpSp>
        <p:pic>
          <p:nvPicPr>
            <p:cNvPr id="23561" name="Picture 15" descr="14e4e99d70b7bf64b38a221d285e36f8"/>
            <p:cNvPicPr>
              <a:picLocks noChangeAspect="1" noChangeArrowheads="1"/>
            </p:cNvPicPr>
            <p:nvPr/>
          </p:nvPicPr>
          <p:blipFill>
            <a:blip r:embed="rId5"/>
            <a:srcRect/>
            <a:stretch>
              <a:fillRect/>
            </a:stretch>
          </p:blipFill>
          <p:spPr bwMode="auto">
            <a:xfrm>
              <a:off x="10121682" y="3072538"/>
              <a:ext cx="1835150" cy="2514600"/>
            </a:xfrm>
            <a:prstGeom prst="rect">
              <a:avLst/>
            </a:prstGeom>
            <a:noFill/>
            <a:ln w="9525">
              <a:noFill/>
              <a:miter lim="800000"/>
              <a:headEnd/>
              <a:tailEnd/>
            </a:ln>
          </p:spPr>
        </p:pic>
      </p:grpSp>
      <p:sp>
        <p:nvSpPr>
          <p:cNvPr id="23559" name="Rectangle 33"/>
          <p:cNvSpPr>
            <a:spLocks noChangeArrowheads="1"/>
          </p:cNvSpPr>
          <p:nvPr/>
        </p:nvSpPr>
        <p:spPr bwMode="auto">
          <a:xfrm>
            <a:off x="61913" y="1176338"/>
            <a:ext cx="2697162" cy="427037"/>
          </a:xfrm>
          <a:prstGeom prst="rect">
            <a:avLst/>
          </a:prstGeom>
          <a:noFill/>
          <a:ln w="9525">
            <a:noFill/>
            <a:miter lim="800000"/>
            <a:headEnd/>
            <a:tailEnd/>
          </a:ln>
        </p:spPr>
        <p:txBody>
          <a:bodyPr>
            <a:spAutoFit/>
          </a:bodyPr>
          <a:lstStyle/>
          <a:p>
            <a:r>
              <a:rPr lang="zh-CN" altLang="en-US" sz="2200" b="1">
                <a:solidFill>
                  <a:schemeClr val="bg1"/>
                </a:solidFill>
                <a:latin typeface="微软雅黑" pitchFamily="34" charset="-122"/>
                <a:ea typeface="等线"/>
                <a:cs typeface="等线"/>
              </a:rPr>
              <a:t>“人格” 源于何处？</a:t>
            </a:r>
          </a:p>
        </p:txBody>
      </p:sp>
      <p:pic>
        <p:nvPicPr>
          <p:cNvPr id="34" name="图片 13" descr="logo带字横板.png"/>
          <p:cNvPicPr>
            <a:picLocks noChangeAspect="1"/>
          </p:cNvPicPr>
          <p:nvPr/>
        </p:nvPicPr>
        <p:blipFill>
          <a:blip r:embed="rId6"/>
          <a:stretch>
            <a:fillRect/>
          </a:stretch>
        </p:blipFill>
        <p:spPr>
          <a:xfrm>
            <a:off x="9317218" y="0"/>
            <a:ext cx="2699792" cy="625820"/>
          </a:xfrm>
          <a:prstGeom prst="rect">
            <a:avLst/>
          </a:prstGeom>
          <a:noFill/>
          <a:ln w="9525">
            <a:noFill/>
          </a:ln>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207875" cy="6858000"/>
          </a:xfrm>
          <a:prstGeom prst="rect">
            <a:avLst/>
          </a:prstGeom>
          <a:solidFill>
            <a:srgbClr val="E7B5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Aharoni" panose="02010803020104030203" pitchFamily="2" charset="-79"/>
              <a:cs typeface="Aharoni" panose="02010803020104030203" pitchFamily="2" charset="-79"/>
            </a:endParaRPr>
          </a:p>
        </p:txBody>
      </p:sp>
      <p:sp>
        <p:nvSpPr>
          <p:cNvPr id="24578" name="TextBox 15"/>
          <p:cNvSpPr txBox="1">
            <a:spLocks noChangeArrowheads="1"/>
          </p:cNvSpPr>
          <p:nvPr/>
        </p:nvSpPr>
        <p:spPr bwMode="auto">
          <a:xfrm>
            <a:off x="868363" y="2170113"/>
            <a:ext cx="6751637" cy="554037"/>
          </a:xfrm>
          <a:prstGeom prst="rect">
            <a:avLst/>
          </a:prstGeom>
          <a:noFill/>
          <a:ln w="9525">
            <a:noFill/>
            <a:miter lim="800000"/>
            <a:headEnd/>
            <a:tailEnd/>
          </a:ln>
        </p:spPr>
        <p:txBody>
          <a:bodyPr wrap="none">
            <a:spAutoFit/>
          </a:bodyPr>
          <a:lstStyle/>
          <a:p>
            <a:r>
              <a:rPr lang="zh-CN" altLang="en-US" sz="3000" b="1">
                <a:solidFill>
                  <a:srgbClr val="953735"/>
                </a:solidFill>
                <a:latin typeface="微软雅黑" pitchFamily="34" charset="-122"/>
                <a:ea typeface="微软雅黑" pitchFamily="34" charset="-122"/>
              </a:rPr>
              <a:t>通常心理学沿用其含义，把人格看成是</a:t>
            </a:r>
          </a:p>
        </p:txBody>
      </p:sp>
      <p:sp>
        <p:nvSpPr>
          <p:cNvPr id="9" name="矩形 8"/>
          <p:cNvSpPr>
            <a:spLocks noChangeAspect="1"/>
          </p:cNvSpPr>
          <p:nvPr/>
        </p:nvSpPr>
        <p:spPr>
          <a:xfrm>
            <a:off x="3983038" y="3036888"/>
            <a:ext cx="7610475" cy="776287"/>
          </a:xfrm>
          <a:prstGeom prst="rect">
            <a:avLst/>
          </a:prstGeom>
          <a:solidFill>
            <a:srgbClr val="99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haroni" panose="02010803020104030203" pitchFamily="2" charset="-79"/>
              <a:cs typeface="Aharoni" panose="02010803020104030203" pitchFamily="2" charset="-79"/>
            </a:endParaRPr>
          </a:p>
        </p:txBody>
      </p:sp>
      <p:sp>
        <p:nvSpPr>
          <p:cNvPr id="8" name="TextBox 7"/>
          <p:cNvSpPr txBox="1"/>
          <p:nvPr/>
        </p:nvSpPr>
        <p:spPr>
          <a:xfrm>
            <a:off x="4168775" y="3130550"/>
            <a:ext cx="7672388" cy="646113"/>
          </a:xfrm>
          <a:prstGeom prst="rect">
            <a:avLst/>
          </a:prstGeom>
          <a:noFill/>
        </p:spPr>
        <p:txBody>
          <a:bodyPr>
            <a:spAutoFit/>
          </a:bodyPr>
          <a:lstStyle/>
          <a:p>
            <a:pPr fontAlgn="auto">
              <a:spcBef>
                <a:spcPts val="0"/>
              </a:spcBef>
              <a:spcAft>
                <a:spcPts val="0"/>
              </a:spcAft>
              <a:defRPr/>
            </a:pPr>
            <a:r>
              <a:rPr lang="zh-CN" altLang="en-US" sz="3600" dirty="0">
                <a:solidFill>
                  <a:schemeClr val="accent6">
                    <a:lumMod val="20000"/>
                    <a:lumOff val="80000"/>
                  </a:schemeClr>
                </a:solidFill>
                <a:latin typeface="微软雅黑" pitchFamily="34" charset="-122"/>
                <a:ea typeface="微软雅黑" pitchFamily="34" charset="-122"/>
              </a:rPr>
              <a:t>人与人区别开来的独特的心理特征。</a:t>
            </a:r>
          </a:p>
        </p:txBody>
      </p:sp>
      <p:pic>
        <p:nvPicPr>
          <p:cNvPr id="24581" name="图片 5" descr="545d76bd0319e.gif"/>
          <p:cNvPicPr>
            <a:picLocks noChangeAspect="1"/>
          </p:cNvPicPr>
          <p:nvPr/>
        </p:nvPicPr>
        <p:blipFill>
          <a:blip r:embed="rId2"/>
          <a:srcRect/>
          <a:stretch>
            <a:fillRect/>
          </a:stretch>
        </p:blipFill>
        <p:spPr bwMode="auto">
          <a:xfrm>
            <a:off x="-254000" y="3236913"/>
            <a:ext cx="12746038" cy="3694112"/>
          </a:xfrm>
          <a:prstGeom prst="rect">
            <a:avLst/>
          </a:prstGeom>
          <a:noFill/>
          <a:ln w="9525">
            <a:solidFill>
              <a:schemeClr val="bg1">
                <a:alpha val="0"/>
              </a:schemeClr>
            </a:solidFill>
            <a:miter lim="800000"/>
            <a:headEnd/>
            <a:tailEnd/>
          </a:ln>
        </p:spPr>
      </p:pic>
      <p:pic>
        <p:nvPicPr>
          <p:cNvPr id="10" name="图片 13" descr="logo带字横板.png"/>
          <p:cNvPicPr>
            <a:picLocks noChangeAspect="1"/>
          </p:cNvPicPr>
          <p:nvPr/>
        </p:nvPicPr>
        <p:blipFill>
          <a:blip r:embed="rId3"/>
          <a:stretch>
            <a:fillRect/>
          </a:stretch>
        </p:blipFill>
        <p:spPr>
          <a:xfrm>
            <a:off x="9317218" y="0"/>
            <a:ext cx="2699792" cy="62582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7" presetClass="entr" presetSubtype="0" fill="hold" nodeType="withEffect">
                                  <p:stCondLst>
                                    <p:cond delay="0"/>
                                  </p:stCondLst>
                                  <p:iterate type="lt">
                                    <p:tmPct val="50000"/>
                                  </p:iterate>
                                  <p:childTnLst>
                                    <p:set>
                                      <p:cBhvr>
                                        <p:cTn id="9"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0"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2"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0912095047"/>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3282</TotalTime>
  <Words>1763</Words>
  <Application>Microsoft Office PowerPoint</Application>
  <PresentationFormat>宽屏</PresentationFormat>
  <Paragraphs>252</Paragraphs>
  <Slides>42</Slides>
  <Notes>2</Notes>
  <HiddenSlides>0</HiddenSlides>
  <MMClips>1</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58" baseType="lpstr">
      <vt:lpstr>Microsoft JhengHei</vt:lpstr>
      <vt:lpstr>Nixie One</vt:lpstr>
      <vt:lpstr>等线</vt:lpstr>
      <vt:lpstr>等线 Light</vt:lpstr>
      <vt:lpstr>黑体</vt:lpstr>
      <vt:lpstr>华文细黑</vt:lpstr>
      <vt:lpstr>楷体_GB2312</vt:lpstr>
      <vt:lpstr>宋体</vt:lpstr>
      <vt:lpstr>微软雅黑</vt:lpstr>
      <vt:lpstr>Aharoni</vt:lpstr>
      <vt:lpstr>Arial</vt:lpstr>
      <vt:lpstr>Calibri</vt:lpstr>
      <vt:lpstr>Poor Richard</vt:lpstr>
      <vt:lpstr>Wingdings</vt:lpstr>
      <vt:lpstr>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课堂互动</vt:lpstr>
      <vt:lpstr>PowerPoint 演示文稿</vt:lpstr>
      <vt:lpstr>PowerPoint 演示文稿</vt:lpstr>
      <vt:lpstr>性格改变的年龄因素</vt:lpstr>
      <vt:lpstr>性格改变的主观因素</vt:lpstr>
      <vt:lpstr>性格改变的外部因素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329</cp:revision>
  <dcterms:created xsi:type="dcterms:W3CDTF">2015-10-14T15:29:36Z</dcterms:created>
  <dcterms:modified xsi:type="dcterms:W3CDTF">2019-09-29T08:10:49Z</dcterms:modified>
</cp:coreProperties>
</file>